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2D"/>
    <a:srgbClr val="82002D"/>
    <a:srgbClr val="009242"/>
    <a:srgbClr val="339966"/>
    <a:srgbClr val="3A966F"/>
    <a:srgbClr val="2EA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61" d="100"/>
          <a:sy n="161" d="100"/>
        </p:scale>
        <p:origin x="236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Giudizio complessivo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Foglio1!$M$213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Foglio1!$L$214:$L$216</c:f>
              <c:strCache>
                <c:ptCount val="3"/>
                <c:pt idx="0">
                  <c:v>Risultati complessivi</c:v>
                </c:pt>
                <c:pt idx="1">
                  <c:v>Obbligo</c:v>
                </c:pt>
                <c:pt idx="2">
                  <c:v>Infanzia</c:v>
                </c:pt>
              </c:strCache>
            </c:strRef>
          </c:cat>
          <c:val>
            <c:numRef>
              <c:f>Foglio1!$M$214:$M$216</c:f>
              <c:numCache>
                <c:formatCode>0.0</c:formatCode>
                <c:ptCount val="3"/>
                <c:pt idx="0">
                  <c:v>7.8508928571428571</c:v>
                </c:pt>
                <c:pt idx="1">
                  <c:v>7.8121739000000003</c:v>
                </c:pt>
                <c:pt idx="2">
                  <c:v>7.8917431000000002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02-4DBA-A941-125CB2D13B83}"/>
            </c:ext>
          </c:extLst>
        </c:ser>
        <c:ser>
          <c:idx val="1"/>
          <c:order val="1"/>
          <c:tx>
            <c:strRef>
              <c:f>Foglio1!$N$213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Foglio1!$L$214:$L$216</c:f>
              <c:strCache>
                <c:ptCount val="3"/>
                <c:pt idx="0">
                  <c:v>Risultati complessivi</c:v>
                </c:pt>
                <c:pt idx="1">
                  <c:v>Obbligo</c:v>
                </c:pt>
                <c:pt idx="2">
                  <c:v>Infanzia</c:v>
                </c:pt>
              </c:strCache>
            </c:strRef>
          </c:cat>
          <c:val>
            <c:numRef>
              <c:f>Foglio1!$N$214:$N$216</c:f>
              <c:numCache>
                <c:formatCode>0.0</c:formatCode>
                <c:ptCount val="3"/>
                <c:pt idx="0">
                  <c:v>7.767424798239178</c:v>
                </c:pt>
                <c:pt idx="1">
                  <c:v>7.8163265306122449</c:v>
                </c:pt>
                <c:pt idx="2">
                  <c:v>7.7012089810017272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02-4DBA-A941-125CB2D13B83}"/>
            </c:ext>
          </c:extLst>
        </c:ser>
        <c:ser>
          <c:idx val="2"/>
          <c:order val="2"/>
          <c:tx>
            <c:strRef>
              <c:f>Foglio1!$O$213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Foglio1!$L$214:$L$216</c:f>
              <c:strCache>
                <c:ptCount val="3"/>
                <c:pt idx="0">
                  <c:v>Risultati complessivi</c:v>
                </c:pt>
                <c:pt idx="1">
                  <c:v>Obbligo</c:v>
                </c:pt>
                <c:pt idx="2">
                  <c:v>Infanzia</c:v>
                </c:pt>
              </c:strCache>
            </c:strRef>
          </c:cat>
          <c:val>
            <c:numRef>
              <c:f>Foglio1!$O$214:$O$216</c:f>
              <c:numCache>
                <c:formatCode>0.0</c:formatCode>
                <c:ptCount val="3"/>
                <c:pt idx="0">
                  <c:v>7.8508928571428571</c:v>
                </c:pt>
                <c:pt idx="1">
                  <c:v>7.9212792127921281</c:v>
                </c:pt>
                <c:pt idx="2">
                  <c:v>7.7639097744360903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02-4DBA-A941-125CB2D13B83}"/>
            </c:ext>
          </c:extLst>
        </c:ser>
        <c:ser>
          <c:idx val="3"/>
          <c:order val="3"/>
          <c:tx>
            <c:strRef>
              <c:f>Foglio1!$P$213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Foglio1!$L$214:$L$216</c:f>
              <c:strCache>
                <c:ptCount val="3"/>
                <c:pt idx="0">
                  <c:v>Risultati complessivi</c:v>
                </c:pt>
                <c:pt idx="1">
                  <c:v>Obbligo</c:v>
                </c:pt>
                <c:pt idx="2">
                  <c:v>Infanzia</c:v>
                </c:pt>
              </c:strCache>
            </c:strRef>
          </c:cat>
          <c:val>
            <c:numRef>
              <c:f>Foglio1!$P$214:$P$216</c:f>
              <c:numCache>
                <c:formatCode>0.0</c:formatCode>
                <c:ptCount val="3"/>
                <c:pt idx="0">
                  <c:v>8.0438931297709928</c:v>
                </c:pt>
                <c:pt idx="1">
                  <c:v>8.0948827292110881</c:v>
                </c:pt>
                <c:pt idx="2">
                  <c:v>7.9684542586750791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02-4DBA-A941-125CB2D13B83}"/>
            </c:ext>
          </c:extLst>
        </c:ser>
        <c:ser>
          <c:idx val="4"/>
          <c:order val="4"/>
          <c:tx>
            <c:strRef>
              <c:f>Foglio1!$Q$213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Foglio1!$L$214:$L$216</c:f>
              <c:strCache>
                <c:ptCount val="3"/>
                <c:pt idx="0">
                  <c:v>Risultati complessivi</c:v>
                </c:pt>
                <c:pt idx="1">
                  <c:v>Obbligo</c:v>
                </c:pt>
                <c:pt idx="2">
                  <c:v>Infanzia</c:v>
                </c:pt>
              </c:strCache>
            </c:strRef>
          </c:cat>
          <c:val>
            <c:numRef>
              <c:f>Foglio1!$Q$214:$Q$216</c:f>
              <c:numCache>
                <c:formatCode>0.0</c:formatCode>
                <c:ptCount val="3"/>
                <c:pt idx="0">
                  <c:v>8.2748364069006541</c:v>
                </c:pt>
                <c:pt idx="1">
                  <c:v>8.2326043737574555</c:v>
                </c:pt>
                <c:pt idx="2">
                  <c:v>8.3377777777777773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02-4DBA-A941-125CB2D13B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7718232"/>
        <c:axId val="547718952"/>
      </c:barChart>
      <c:catAx>
        <c:axId val="54771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47718952"/>
        <c:crosses val="autoZero"/>
        <c:auto val="1"/>
        <c:lblAlgn val="ctr"/>
        <c:lblOffset val="100"/>
        <c:noMultiLvlLbl val="0"/>
      </c:catAx>
      <c:valAx>
        <c:axId val="547718952"/>
        <c:scaling>
          <c:orientation val="minMax"/>
          <c:max val="1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4771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rgbClr val="4472C4">
        <a:lumMod val="20000"/>
        <a:lumOff val="80000"/>
      </a:srgbClr>
    </a:solidFill>
    <a:ln w="3175">
      <a:solidFill>
        <a:srgbClr val="4472C4"/>
      </a:solidFill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Partecipazione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Foglio1!$I$5</c:f>
              <c:strCache>
                <c:ptCount val="1"/>
                <c:pt idx="0">
                  <c:v>Risultati complessivi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8.2991297069460676E-4"/>
                  <c:y val="-1.42188837679289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C7-4AB9-8B3C-65805CDA1815}"/>
                </c:ext>
              </c:extLst>
            </c:dLbl>
            <c:dLbl>
              <c:idx val="1"/>
              <c:layout>
                <c:manualLayout>
                  <c:x val="-0.10174247847118294"/>
                  <c:y val="-3.86463843807763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C7-4AB9-8B3C-65805CDA1815}"/>
                </c:ext>
              </c:extLst>
            </c:dLbl>
            <c:dLbl>
              <c:idx val="3"/>
              <c:layout>
                <c:manualLayout>
                  <c:x val="-5.9498844122230124E-2"/>
                  <c:y val="-3.1042630297727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DC7-4AB9-8B3C-65805CDA18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Foglio1!$J$4:$N$4</c:f>
              <c:numCache>
                <c:formatCode>General</c:formatCode>
                <c:ptCount val="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</c:numCache>
            </c:numRef>
          </c:cat>
          <c:val>
            <c:numRef>
              <c:f>Foglio1!$J$5:$N$5</c:f>
              <c:numCache>
                <c:formatCode>0.0%</c:formatCode>
                <c:ptCount val="5"/>
                <c:pt idx="0">
                  <c:v>0.56368473561689392</c:v>
                </c:pt>
                <c:pt idx="1">
                  <c:v>0.58788554440728358</c:v>
                </c:pt>
                <c:pt idx="2">
                  <c:v>0.6046887631366209</c:v>
                </c:pt>
                <c:pt idx="3">
                  <c:v>0.66489874638379942</c:v>
                </c:pt>
                <c:pt idx="4">
                  <c:v>0.64099660249150625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C7-4AB9-8B3C-65805CDA1815}"/>
            </c:ext>
          </c:extLst>
        </c:ser>
        <c:ser>
          <c:idx val="1"/>
          <c:order val="1"/>
          <c:tx>
            <c:strRef>
              <c:f>Foglio1!$I$6</c:f>
              <c:strCache>
                <c:ptCount val="1"/>
                <c:pt idx="0">
                  <c:v>Obbligo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4910522548317922E-2"/>
                  <c:y val="4.684978512155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C7-4AB9-8B3C-65805CDA1815}"/>
                </c:ext>
              </c:extLst>
            </c:dLbl>
            <c:dLbl>
              <c:idx val="1"/>
              <c:layout>
                <c:manualLayout>
                  <c:x val="-6.0420164421596062E-2"/>
                  <c:y val="5.9063523621883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C7-4AB9-8B3C-65805CDA1815}"/>
                </c:ext>
              </c:extLst>
            </c:dLbl>
            <c:dLbl>
              <c:idx val="2"/>
              <c:layout>
                <c:manualLayout>
                  <c:x val="-5.4910522548317825E-2"/>
                  <c:y val="7.12772621222154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C7-4AB9-8B3C-65805CDA1815}"/>
                </c:ext>
              </c:extLst>
            </c:dLbl>
            <c:dLbl>
              <c:idx val="3"/>
              <c:layout>
                <c:manualLayout>
                  <c:x val="-6.0420164421596062E-2"/>
                  <c:y val="5.90635236218832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C7-4AB9-8B3C-65805CDA1815}"/>
                </c:ext>
              </c:extLst>
            </c:dLbl>
            <c:dLbl>
              <c:idx val="4"/>
              <c:layout>
                <c:manualLayout>
                  <c:x val="-7.0231934476427171E-2"/>
                  <c:y val="-3.10426302977277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DC7-4AB9-8B3C-65805CDA18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Foglio1!$J$4:$N$4</c:f>
              <c:numCache>
                <c:formatCode>General</c:formatCode>
                <c:ptCount val="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</c:numCache>
            </c:numRef>
          </c:cat>
          <c:val>
            <c:numRef>
              <c:f>Foglio1!$J$6:$N$6</c:f>
              <c:numCache>
                <c:formatCode>0.0%</c:formatCode>
                <c:ptCount val="5"/>
                <c:pt idx="0">
                  <c:v>0.54574811625403663</c:v>
                </c:pt>
                <c:pt idx="1">
                  <c:v>0.57307459066100663</c:v>
                </c:pt>
                <c:pt idx="2">
                  <c:v>0.57033957033957039</c:v>
                </c:pt>
                <c:pt idx="3">
                  <c:v>0.63833199679230157</c:v>
                </c:pt>
                <c:pt idx="4">
                  <c:v>0.60602910602910598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DC7-4AB9-8B3C-65805CDA1815}"/>
            </c:ext>
          </c:extLst>
        </c:ser>
        <c:ser>
          <c:idx val="2"/>
          <c:order val="2"/>
          <c:tx>
            <c:strRef>
              <c:f>Foglio1!$I$7</c:f>
              <c:strCache>
                <c:ptCount val="1"/>
                <c:pt idx="0">
                  <c:v>Infanzia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Foglio1!$J$4:$N$4</c:f>
              <c:numCache>
                <c:formatCode>General</c:formatCode>
                <c:ptCount val="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</c:numCache>
            </c:numRef>
          </c:cat>
          <c:val>
            <c:numRef>
              <c:f>Foglio1!$J$7:$N$7</c:f>
              <c:numCache>
                <c:formatCode>0.0%</c:formatCode>
                <c:ptCount val="5"/>
                <c:pt idx="0">
                  <c:v>0.59268929503916445</c:v>
                </c:pt>
                <c:pt idx="1">
                  <c:v>0.6113243761996161</c:v>
                </c:pt>
                <c:pt idx="2">
                  <c:v>0.65276430649854511</c:v>
                </c:pt>
                <c:pt idx="3">
                  <c:v>0.70495767835550183</c:v>
                </c:pt>
                <c:pt idx="4">
                  <c:v>0.68625000000000003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DC7-4AB9-8B3C-65805CDA1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7444016"/>
        <c:axId val="537440416"/>
      </c:lineChart>
      <c:catAx>
        <c:axId val="53744401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7440416"/>
        <c:crosses val="autoZero"/>
        <c:auto val="1"/>
        <c:lblAlgn val="ctr"/>
        <c:lblOffset val="100"/>
        <c:noMultiLvlLbl val="0"/>
      </c:catAx>
      <c:valAx>
        <c:axId val="537440416"/>
        <c:scaling>
          <c:orientation val="minMax"/>
          <c:max val="0.8"/>
          <c:min val="0.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53744401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70AD47">
        <a:lumMod val="20000"/>
        <a:lumOff val="80000"/>
      </a:srgbClr>
    </a:solidFill>
    <a:ln>
      <a:solidFill>
        <a:srgbClr val="70AD47"/>
      </a:solidFill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EC23B4-A291-4DA6-A28A-DBBFFA76964A}"/>
              </a:ext>
            </a:extLst>
          </p:cNvPr>
          <p:cNvSpPr/>
          <p:nvPr userDrawn="1"/>
        </p:nvSpPr>
        <p:spPr>
          <a:xfrm>
            <a:off x="0" y="1575918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Google Shape;43;p1">
            <a:extLst>
              <a:ext uri="{FF2B5EF4-FFF2-40B4-BE49-F238E27FC236}">
                <a16:creationId xmlns:a16="http://schemas.microsoft.com/office/drawing/2014/main" id="{29A6DB31-776F-4442-829C-AEE2050F85B6}"/>
              </a:ext>
            </a:extLst>
          </p:cNvPr>
          <p:cNvSpPr txBox="1"/>
          <p:nvPr userDrawn="1"/>
        </p:nvSpPr>
        <p:spPr>
          <a:xfrm>
            <a:off x="3295895" y="691960"/>
            <a:ext cx="5600210" cy="7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D5FB65-1716-423B-B430-B0A24329B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0" y="43961"/>
            <a:ext cx="5472000" cy="64073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6FAB9A8-4D3F-4329-B195-D222EAADE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0" y="6159269"/>
            <a:ext cx="2737026" cy="64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953FCAF-D5FC-425E-A76E-ACDF8F4A5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956" y="6087269"/>
            <a:ext cx="108413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166"/>
            <a:ext cx="10515600" cy="450012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7891" y="6444664"/>
            <a:ext cx="855909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4CE898A-00B1-4BA8-8A64-451C194CA4BA}"/>
              </a:ext>
            </a:extLst>
          </p:cNvPr>
          <p:cNvSpPr/>
          <p:nvPr userDrawn="1"/>
        </p:nvSpPr>
        <p:spPr>
          <a:xfrm>
            <a:off x="-1" y="6382052"/>
            <a:ext cx="12192000" cy="36000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820F40D-A37A-4976-98FA-F60EF6F6CCB5}"/>
              </a:ext>
            </a:extLst>
          </p:cNvPr>
          <p:cNvSpPr/>
          <p:nvPr userDrawn="1"/>
        </p:nvSpPr>
        <p:spPr>
          <a:xfrm>
            <a:off x="0" y="1158222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21D0217-7084-43CF-BC19-4FB1BC117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39629" y="6433933"/>
            <a:ext cx="1672629" cy="396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0AFA281-26AE-40E5-BC0F-F03EF7504F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096" y="6433517"/>
            <a:ext cx="596275" cy="396000"/>
          </a:xfrm>
          <a:prstGeom prst="rect">
            <a:avLst/>
          </a:prstGeom>
        </p:spPr>
      </p:pic>
      <p:sp>
        <p:nvSpPr>
          <p:cNvPr id="10" name="Google Shape;43;p1">
            <a:extLst>
              <a:ext uri="{FF2B5EF4-FFF2-40B4-BE49-F238E27FC236}">
                <a16:creationId xmlns:a16="http://schemas.microsoft.com/office/drawing/2014/main" id="{E8378569-5241-448A-AFF9-3AC4984ABDDD}"/>
              </a:ext>
            </a:extLst>
          </p:cNvPr>
          <p:cNvSpPr txBox="1"/>
          <p:nvPr userDrawn="1"/>
        </p:nvSpPr>
        <p:spPr>
          <a:xfrm>
            <a:off x="6134244" y="6402451"/>
            <a:ext cx="2777030" cy="4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482" tIns="24482" rIns="24482" bIns="24482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9791059-883B-43C2-B607-853949CD7D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47" y="6454305"/>
            <a:ext cx="30744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6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88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3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31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17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9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0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62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13C67615-B965-45C8-A4D8-6F02BFCFC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Misurare il benessere locale</a:t>
            </a:r>
            <a:br>
              <a:rPr lang="it-IT" dirty="0"/>
            </a:br>
            <a:r>
              <a:rPr lang="it-IT" sz="4400" dirty="0"/>
              <a:t>Qualità dei servizi nei territori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1405090F-2126-4A68-A994-774156D678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IL GRADIMENTO DEI CENTRI ESTIVI COMUNALI</a:t>
            </a:r>
          </a:p>
          <a:p>
            <a:r>
              <a:rPr lang="it-IT" sz="1400" b="1" dirty="0"/>
              <a:t>A cura di Paola Balzamo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A340A6-64D9-D677-D2AE-7A10FCEC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117" y="6058714"/>
            <a:ext cx="863766" cy="79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9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CE82E8-F3FD-4DD2-A4C0-8C8A6A9B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1" y="0"/>
            <a:ext cx="11665789" cy="1142341"/>
          </a:xfrm>
        </p:spPr>
        <p:txBody>
          <a:bodyPr>
            <a:noAutofit/>
          </a:bodyPr>
          <a:lstStyle/>
          <a:p>
            <a:r>
              <a:rPr lang="it-IT" sz="3000" dirty="0"/>
              <a:t>Indagini di gradimento per la valutazione della qualità dei servizi educativi, ludici e ricreativi per bambini e ragazzi del Comune di Firenze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D6962E-6E07-471A-AD96-5C1504B5F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6385"/>
            <a:ext cx="10515600" cy="3456906"/>
          </a:xfrm>
        </p:spPr>
        <p:txBody>
          <a:bodyPr/>
          <a:lstStyle/>
          <a:p>
            <a:r>
              <a:rPr lang="it-IT" dirty="0"/>
              <a:t>Gradimento asili nido</a:t>
            </a:r>
          </a:p>
          <a:p>
            <a:r>
              <a:rPr lang="it-IT" dirty="0"/>
              <a:t>Gradimento </a:t>
            </a:r>
            <a:r>
              <a:rPr lang="it-IT"/>
              <a:t>scuole dell’infanzia</a:t>
            </a:r>
            <a:endParaRPr lang="it-IT" dirty="0"/>
          </a:p>
          <a:p>
            <a:r>
              <a:rPr lang="it-IT" dirty="0"/>
              <a:t>Gradimento attività estiva «Pollicino verde»</a:t>
            </a:r>
          </a:p>
          <a:p>
            <a:r>
              <a:rPr lang="it-IT" b="1" dirty="0">
                <a:solidFill>
                  <a:srgbClr val="FF0000"/>
                </a:solidFill>
              </a:rPr>
              <a:t>Gradimento centri estivi</a:t>
            </a:r>
          </a:p>
          <a:p>
            <a:r>
              <a:rPr lang="it-IT" dirty="0"/>
              <a:t>Gradimento ludoteche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F22F12-7ED8-EB63-D14F-299E3954B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988" y="6443932"/>
            <a:ext cx="447472" cy="41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03BE4-6C4A-4160-8943-F1F83C31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/>
              <a:t>Approfondimento Indagine Centri Estivi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AC2465-64EC-4FC3-A160-C73D30F63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1347537"/>
            <a:ext cx="10984832" cy="4940967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Indagine online annuale. Avvio 2021</a:t>
            </a:r>
          </a:p>
          <a:p>
            <a:pPr marL="0" indent="0">
              <a:buNone/>
            </a:pPr>
            <a:endParaRPr lang="it-IT" sz="1000" dirty="0"/>
          </a:p>
          <a:p>
            <a:r>
              <a:rPr lang="it-IT" sz="2400" dirty="0"/>
              <a:t>Unità di rilevazione:  bambino/a che frequenta il centro estivo</a:t>
            </a:r>
          </a:p>
          <a:p>
            <a:pPr marL="0" indent="0">
              <a:buNone/>
            </a:pPr>
            <a:endParaRPr lang="it-IT" sz="1000" dirty="0"/>
          </a:p>
          <a:p>
            <a:r>
              <a:rPr lang="it-IT" sz="2400" dirty="0"/>
              <a:t>Ambiti di indagine: Iscrizione, Comunicazione, Locali, Refezione, Trasporti. Per ciascun turno, inoltre, valutazione sulle Attività e Personale. Giudizio complessivo</a:t>
            </a:r>
          </a:p>
          <a:p>
            <a:pPr marL="0" indent="0">
              <a:buNone/>
            </a:pPr>
            <a:endParaRPr lang="it-IT" sz="1000" dirty="0"/>
          </a:p>
          <a:p>
            <a:r>
              <a:rPr lang="it-IT" sz="2400" dirty="0"/>
              <a:t>Risultati prodotti: Analisi generale, analisi distinta tra scuola dell’infanzia e scuola dell’obbligo, analisi distinta per quartiere, analisi distinta per singolo centro estivo.</a:t>
            </a:r>
          </a:p>
          <a:p>
            <a:pPr marL="0" indent="0">
              <a:buNone/>
            </a:pPr>
            <a:endParaRPr lang="it-IT" sz="1000" dirty="0"/>
          </a:p>
          <a:p>
            <a:r>
              <a:rPr lang="it-IT" sz="2400" dirty="0"/>
              <a:t>Obiettivo: rilevare il livello di soddisfazione delle famiglie rispetto ai servizi offerti dai centri estivi comunali e di raccogliere valutazioni e suggerimenti utili a individuare punti di forza, criticità e possibili aree di miglioramento dell’organizzazione e della qualità del servizio.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855FAF-E457-E8AB-B689-53B868522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328" y="6443932"/>
            <a:ext cx="447472" cy="41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FC73C-499E-42BE-925C-D6050E2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b="1" dirty="0"/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7E99A35C-0631-465D-AB32-7B009DF25E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9203418"/>
              </p:ext>
            </p:extLst>
          </p:nvPr>
        </p:nvGraphicFramePr>
        <p:xfrm>
          <a:off x="6179391" y="2648684"/>
          <a:ext cx="5733688" cy="3223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E7A6B8A5-B6A1-D069-9D4E-360DBFA98C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694256"/>
              </p:ext>
            </p:extLst>
          </p:nvPr>
        </p:nvGraphicFramePr>
        <p:xfrm>
          <a:off x="96328" y="1320591"/>
          <a:ext cx="5916283" cy="2656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70CA1B3C-024C-BD1C-6123-04CB647BDD16}"/>
              </a:ext>
            </a:extLst>
          </p:cNvPr>
          <p:cNvSpPr txBox="1">
            <a:spLocks/>
          </p:cNvSpPr>
          <p:nvPr/>
        </p:nvSpPr>
        <p:spPr>
          <a:xfrm flipH="1">
            <a:off x="6096000" y="5872671"/>
            <a:ext cx="5375793" cy="500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400" dirty="0"/>
              <a:t>Voto medio, range 1-10. 1 per nulla soddisfatto, 10 del tutto soddisfatto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10F147B-ADAC-4D9B-9247-B752F91A3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6328" y="6443932"/>
            <a:ext cx="447472" cy="41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1318C379-2153-312F-8AF6-DEE832F51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984235"/>
              </p:ext>
            </p:extLst>
          </p:nvPr>
        </p:nvGraphicFramePr>
        <p:xfrm>
          <a:off x="34782" y="741872"/>
          <a:ext cx="5606893" cy="5573556"/>
        </p:xfrm>
        <a:graphic>
          <a:graphicData uri="http://schemas.openxmlformats.org/drawingml/2006/table">
            <a:tbl>
              <a:tblPr firstRow="1" firstCol="1" bandRow="1"/>
              <a:tblGrid>
                <a:gridCol w="1357371">
                  <a:extLst>
                    <a:ext uri="{9D8B030D-6E8A-4147-A177-3AD203B41FA5}">
                      <a16:colId xmlns:a16="http://schemas.microsoft.com/office/drawing/2014/main" val="3775666317"/>
                    </a:ext>
                  </a:extLst>
                </a:gridCol>
                <a:gridCol w="614478">
                  <a:extLst>
                    <a:ext uri="{9D8B030D-6E8A-4147-A177-3AD203B41FA5}">
                      <a16:colId xmlns:a16="http://schemas.microsoft.com/office/drawing/2014/main" val="421235474"/>
                    </a:ext>
                  </a:extLst>
                </a:gridCol>
                <a:gridCol w="393650">
                  <a:extLst>
                    <a:ext uri="{9D8B030D-6E8A-4147-A177-3AD203B41FA5}">
                      <a16:colId xmlns:a16="http://schemas.microsoft.com/office/drawing/2014/main" val="144723862"/>
                    </a:ext>
                  </a:extLst>
                </a:gridCol>
                <a:gridCol w="393650">
                  <a:extLst>
                    <a:ext uri="{9D8B030D-6E8A-4147-A177-3AD203B41FA5}">
                      <a16:colId xmlns:a16="http://schemas.microsoft.com/office/drawing/2014/main" val="3288933323"/>
                    </a:ext>
                  </a:extLst>
                </a:gridCol>
                <a:gridCol w="302197">
                  <a:extLst>
                    <a:ext uri="{9D8B030D-6E8A-4147-A177-3AD203B41FA5}">
                      <a16:colId xmlns:a16="http://schemas.microsoft.com/office/drawing/2014/main" val="4281877767"/>
                    </a:ext>
                  </a:extLst>
                </a:gridCol>
                <a:gridCol w="512981">
                  <a:extLst>
                    <a:ext uri="{9D8B030D-6E8A-4147-A177-3AD203B41FA5}">
                      <a16:colId xmlns:a16="http://schemas.microsoft.com/office/drawing/2014/main" val="1998934181"/>
                    </a:ext>
                  </a:extLst>
                </a:gridCol>
                <a:gridCol w="496169">
                  <a:extLst>
                    <a:ext uri="{9D8B030D-6E8A-4147-A177-3AD203B41FA5}">
                      <a16:colId xmlns:a16="http://schemas.microsoft.com/office/drawing/2014/main" val="1044871672"/>
                    </a:ext>
                  </a:extLst>
                </a:gridCol>
                <a:gridCol w="526409">
                  <a:extLst>
                    <a:ext uri="{9D8B030D-6E8A-4147-A177-3AD203B41FA5}">
                      <a16:colId xmlns:a16="http://schemas.microsoft.com/office/drawing/2014/main" val="2264209281"/>
                    </a:ext>
                  </a:extLst>
                </a:gridCol>
                <a:gridCol w="524378">
                  <a:extLst>
                    <a:ext uri="{9D8B030D-6E8A-4147-A177-3AD203B41FA5}">
                      <a16:colId xmlns:a16="http://schemas.microsoft.com/office/drawing/2014/main" val="992980371"/>
                    </a:ext>
                  </a:extLst>
                </a:gridCol>
                <a:gridCol w="485610">
                  <a:extLst>
                    <a:ext uri="{9D8B030D-6E8A-4147-A177-3AD203B41FA5}">
                      <a16:colId xmlns:a16="http://schemas.microsoft.com/office/drawing/2014/main" val="2377775220"/>
                    </a:ext>
                  </a:extLst>
                </a:gridCol>
              </a:tblGrid>
              <a:tr h="203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Risultati complessivi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61910"/>
                  </a:ext>
                </a:extLst>
              </a:tr>
              <a:tr h="212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8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8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6058" marR="2605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450100"/>
                  </a:ext>
                </a:extLst>
              </a:tr>
              <a:tr h="591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Ambito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Voto medio variazione </a:t>
                      </a:r>
                      <a:r>
                        <a:rPr lang="it-IT" sz="8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800" b="1" kern="0" dirty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</a:t>
                      </a: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7,5</a:t>
                      </a:r>
                      <a:r>
                        <a:rPr lang="it-IT" sz="8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</a:t>
                      </a:r>
                      <a:r>
                        <a:rPr lang="it-IT" sz="8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7,5</a:t>
                      </a: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800" b="1" kern="0" dirty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Voto medio variazione </a:t>
                      </a:r>
                      <a:r>
                        <a:rPr lang="it-IT" sz="8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7,0</a:t>
                      </a: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800" b="1" kern="0" dirty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 </a:t>
                      </a:r>
                      <a:r>
                        <a:rPr lang="it-IT" sz="8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r>
                        <a:rPr lang="it-IT" sz="8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800" b="1" kern="0" dirty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418383"/>
                  </a:ext>
                </a:extLst>
              </a:tr>
              <a:tr h="256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Iscrizione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iscrizione online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245350"/>
                  </a:ext>
                </a:extLst>
              </a:tr>
              <a:tr h="44224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Comunicazione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 in relazione alle comunicazioni pubblicate sul sito del Comune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591697"/>
                  </a:ext>
                </a:extLst>
              </a:tr>
              <a:tr h="59135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delle informazioni ricevute dall’organizzazione del centro estivo prima dell’avvio e durante il Centro estivo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69946"/>
                  </a:ext>
                </a:extLst>
              </a:tr>
              <a:tr h="36322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delle informazioni e del materiale ricevuto via e-mail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67102"/>
                  </a:ext>
                </a:extLst>
              </a:tr>
              <a:tr h="40595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delle riunioni preliminari avute con il gestore prima dell'avvio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441750"/>
                  </a:ext>
                </a:extLst>
              </a:tr>
              <a:tr h="377468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Locali -           </a:t>
                      </a: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merito ai seguenti aspetti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Ubicazione (collegamenti con mezzi di trasporto pubblici, parcheggi)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562850"/>
                  </a:ext>
                </a:extLst>
              </a:tr>
              <a:tr h="5056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Accessibilità della struttura (facilità di accesso con passeggini, assenza di barriere architettoniche…)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464971"/>
                  </a:ext>
                </a:extLst>
              </a:tr>
              <a:tr h="18517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Sicurezza degli ambienti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953875"/>
                  </a:ext>
                </a:extLst>
              </a:tr>
              <a:tr h="2136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Condizioni degli spazi esterni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196773"/>
                  </a:ext>
                </a:extLst>
              </a:tr>
              <a:tr h="24927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Condizioni igieniche dell’ambiente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204266"/>
                  </a:ext>
                </a:extLst>
              </a:tr>
              <a:tr h="434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Servizi refezione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complessiva del servizio refezione offerto durante i centri estivi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847647"/>
                  </a:ext>
                </a:extLst>
              </a:tr>
              <a:tr h="541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b="1" i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Servizio trasporti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complessiva del servizio trasporti offerto durante i centri estivi (comfort-sicurezza funzionalità)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8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it-IT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58" marR="26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062208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E8DA54-9F3F-D28E-CC85-1F7A9E803B1E}"/>
              </a:ext>
            </a:extLst>
          </p:cNvPr>
          <p:cNvSpPr txBox="1"/>
          <p:nvPr/>
        </p:nvSpPr>
        <p:spPr>
          <a:xfrm>
            <a:off x="0" y="0"/>
            <a:ext cx="6096000" cy="1080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Analisi indicatori</a:t>
            </a:r>
            <a:endParaRPr lang="it-IT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(voto medio, range che varia da 1 a 10, </a:t>
            </a:r>
            <a:r>
              <a:rPr lang="it-IT" sz="1000" b="1" i="1" kern="100" dirty="0">
                <a:solidFill>
                  <a:srgbClr val="EE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rosso </a:t>
            </a:r>
            <a:r>
              <a:rPr lang="it-IT" sz="1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sono evidenziati i giudizi più bassi, </a:t>
            </a:r>
            <a:r>
              <a:rPr lang="it-IT" sz="1000" b="1" i="1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blu </a:t>
            </a:r>
            <a:r>
              <a:rPr lang="it-IT" sz="10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quelli più elevati))</a:t>
            </a:r>
            <a:endParaRPr lang="it-IT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AA003E09-60D3-5D14-DB7F-530CB776F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266228"/>
              </p:ext>
            </p:extLst>
          </p:nvPr>
        </p:nvGraphicFramePr>
        <p:xfrm>
          <a:off x="5753819" y="379562"/>
          <a:ext cx="6403399" cy="6003990"/>
        </p:xfrm>
        <a:graphic>
          <a:graphicData uri="http://schemas.openxmlformats.org/drawingml/2006/table">
            <a:tbl>
              <a:tblPr firstRow="1" firstCol="1" bandRow="1"/>
              <a:tblGrid>
                <a:gridCol w="867321">
                  <a:extLst>
                    <a:ext uri="{9D8B030D-6E8A-4147-A177-3AD203B41FA5}">
                      <a16:colId xmlns:a16="http://schemas.microsoft.com/office/drawing/2014/main" val="3725264838"/>
                    </a:ext>
                  </a:extLst>
                </a:gridCol>
                <a:gridCol w="1364662">
                  <a:extLst>
                    <a:ext uri="{9D8B030D-6E8A-4147-A177-3AD203B41FA5}">
                      <a16:colId xmlns:a16="http://schemas.microsoft.com/office/drawing/2014/main" val="1513903425"/>
                    </a:ext>
                  </a:extLst>
                </a:gridCol>
                <a:gridCol w="219641">
                  <a:extLst>
                    <a:ext uri="{9D8B030D-6E8A-4147-A177-3AD203B41FA5}">
                      <a16:colId xmlns:a16="http://schemas.microsoft.com/office/drawing/2014/main" val="3193228749"/>
                    </a:ext>
                  </a:extLst>
                </a:gridCol>
                <a:gridCol w="219641">
                  <a:extLst>
                    <a:ext uri="{9D8B030D-6E8A-4147-A177-3AD203B41FA5}">
                      <a16:colId xmlns:a16="http://schemas.microsoft.com/office/drawing/2014/main" val="2269815543"/>
                    </a:ext>
                  </a:extLst>
                </a:gridCol>
                <a:gridCol w="931357">
                  <a:extLst>
                    <a:ext uri="{9D8B030D-6E8A-4147-A177-3AD203B41FA5}">
                      <a16:colId xmlns:a16="http://schemas.microsoft.com/office/drawing/2014/main" val="400686507"/>
                    </a:ext>
                  </a:extLst>
                </a:gridCol>
                <a:gridCol w="560071">
                  <a:extLst>
                    <a:ext uri="{9D8B030D-6E8A-4147-A177-3AD203B41FA5}">
                      <a16:colId xmlns:a16="http://schemas.microsoft.com/office/drawing/2014/main" val="3325357309"/>
                    </a:ext>
                  </a:extLst>
                </a:gridCol>
                <a:gridCol w="521543">
                  <a:extLst>
                    <a:ext uri="{9D8B030D-6E8A-4147-A177-3AD203B41FA5}">
                      <a16:colId xmlns:a16="http://schemas.microsoft.com/office/drawing/2014/main" val="1884099411"/>
                    </a:ext>
                  </a:extLst>
                </a:gridCol>
                <a:gridCol w="589151">
                  <a:extLst>
                    <a:ext uri="{9D8B030D-6E8A-4147-A177-3AD203B41FA5}">
                      <a16:colId xmlns:a16="http://schemas.microsoft.com/office/drawing/2014/main" val="3533726768"/>
                    </a:ext>
                  </a:extLst>
                </a:gridCol>
                <a:gridCol w="598810">
                  <a:extLst>
                    <a:ext uri="{9D8B030D-6E8A-4147-A177-3AD203B41FA5}">
                      <a16:colId xmlns:a16="http://schemas.microsoft.com/office/drawing/2014/main" val="211524813"/>
                    </a:ext>
                  </a:extLst>
                </a:gridCol>
                <a:gridCol w="531202">
                  <a:extLst>
                    <a:ext uri="{9D8B030D-6E8A-4147-A177-3AD203B41FA5}">
                      <a16:colId xmlns:a16="http://schemas.microsoft.com/office/drawing/2014/main" val="2128534671"/>
                    </a:ext>
                  </a:extLst>
                </a:gridCol>
              </a:tblGrid>
              <a:tr h="118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Risultati complessivi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30623"/>
                  </a:ext>
                </a:extLst>
              </a:tr>
              <a:tr h="118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165301"/>
                  </a:ext>
                </a:extLst>
              </a:tr>
              <a:tr h="36473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Primo turno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</a:t>
                      </a: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8,1</a:t>
                      </a: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</a:t>
                      </a: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7,9</a:t>
                      </a: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-8,9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Voto medio variazione </a:t>
                      </a: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 </a:t>
                      </a:r>
                      <a:r>
                        <a:rPr lang="it-IT" sz="700" b="1" kern="0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r>
                        <a:rPr lang="it-IT" sz="70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700" b="1" kern="0" dirty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Voto medio variazione </a:t>
                      </a: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r>
                        <a:rPr lang="it-IT" sz="70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127484"/>
                  </a:ext>
                </a:extLst>
              </a:tr>
              <a:tr h="337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(giochi, laboratori, </a:t>
                      </a:r>
                      <a:r>
                        <a:rPr lang="it-IT" sz="750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svolte durante il centro estivo presso la sede frequentata.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871613"/>
                  </a:ext>
                </a:extLst>
              </a:tr>
              <a:tr h="25904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fuori sede (uscite didattiche, gite) svolte durante il centro estivo.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78110"/>
                  </a:ext>
                </a:extLst>
              </a:tr>
              <a:tr h="12730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Personale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Qualità delle relazioni con i bambini/e, ragazzi e ragazze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92666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 di vigilanza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869822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 e comunicazioni con i genitori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725202"/>
                  </a:ext>
                </a:extLst>
              </a:tr>
              <a:tr h="12730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Secondo turno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111594"/>
                  </a:ext>
                </a:extLst>
              </a:tr>
              <a:tr h="337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(giochi, laboratori, </a:t>
                      </a:r>
                      <a:r>
                        <a:rPr lang="it-IT" sz="750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svolte durante il centro estivo presso la sede frequentata.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083650"/>
                  </a:ext>
                </a:extLst>
              </a:tr>
              <a:tr h="25904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fuori sede (uscite didattiche, gite) svolte durante il centro estivo.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236273"/>
                  </a:ext>
                </a:extLst>
              </a:tr>
              <a:tr h="12730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Personale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Qualità delle relazioni con i bambini/e, ragazzi e ragazze</a:t>
                      </a:r>
                      <a:endParaRPr lang="it-IT" sz="7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468163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 di vigilanza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66773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 e comunicazioni con i genitori</a:t>
                      </a:r>
                      <a:endParaRPr lang="it-IT" sz="7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910413"/>
                  </a:ext>
                </a:extLst>
              </a:tr>
              <a:tr h="12730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b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Terzo turno</a:t>
                      </a:r>
                      <a:endParaRPr lang="it-IT" sz="7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465163"/>
                  </a:ext>
                </a:extLst>
              </a:tr>
              <a:tr h="337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(giochi, laboratori, </a:t>
                      </a:r>
                      <a:r>
                        <a:rPr lang="it-IT" sz="750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svolte durante il centro estivo presso la sede frequentata.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224"/>
                  </a:ext>
                </a:extLst>
              </a:tr>
              <a:tr h="25904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fuori sede (uscite didattiche, gite) svolte durante il centro estivo.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835834"/>
                  </a:ext>
                </a:extLst>
              </a:tr>
              <a:tr h="12730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Personale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Qualità delle relazioni con i bambini/e, ragazzi e ragazze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321421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 di vigilanza</a:t>
                      </a:r>
                      <a:endParaRPr lang="it-IT" sz="7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761501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 e comunicazioni con i genitori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542778"/>
                  </a:ext>
                </a:extLst>
              </a:tr>
              <a:tr h="12730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Quarto turno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546611"/>
                  </a:ext>
                </a:extLst>
              </a:tr>
              <a:tr h="337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(giochi, laboratori, </a:t>
                      </a:r>
                      <a:r>
                        <a:rPr lang="it-IT" sz="750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svolte durante il centro estivo presso la sede frequentata.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580864"/>
                  </a:ext>
                </a:extLst>
              </a:tr>
              <a:tr h="25904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fuori sede (uscite didattiche, gite) svolte durante il centro estivo.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552172"/>
                  </a:ext>
                </a:extLst>
              </a:tr>
              <a:tr h="12730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Personale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Qualità delle relazioni con i bambini/e, ragazzi e ragazze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308851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 di vigilanza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416336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 e comunicazioni con i genitori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047066"/>
                  </a:ext>
                </a:extLst>
              </a:tr>
              <a:tr h="12730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b="1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Quinto turno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7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996660"/>
                  </a:ext>
                </a:extLst>
              </a:tr>
              <a:tr h="3375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(giochi, laboratori, </a:t>
                      </a:r>
                      <a:r>
                        <a:rPr lang="it-IT" sz="750" kern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svolte durante il centro estivo presso la sede frequentata.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723931"/>
                  </a:ext>
                </a:extLst>
              </a:tr>
              <a:tr h="25904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Soddisfazione in relazione alle attività fuori sede (uscite didattiche, gite) svolte durante il centro estivo.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984520"/>
                  </a:ext>
                </a:extLst>
              </a:tr>
              <a:tr h="12730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i="1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Personale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Qualità delle relazioni con i bambini/e, ragazzi e ragazze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b="1" kern="0">
                          <a:solidFill>
                            <a:srgbClr val="156082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58975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Attività di vigilanza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724644"/>
                  </a:ext>
                </a:extLst>
              </a:tr>
              <a:tr h="1273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5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 e comunicazioni con i genitori</a:t>
                      </a:r>
                      <a:endParaRPr lang="it-IT" sz="7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7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7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72" marR="217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296906"/>
                  </a:ext>
                </a:extLst>
              </a:tr>
            </a:tbl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5EEEF01-D2FA-F87D-B74C-E1AD6D41929F}"/>
              </a:ext>
            </a:extLst>
          </p:cNvPr>
          <p:cNvSpPr txBox="1"/>
          <p:nvPr/>
        </p:nvSpPr>
        <p:spPr>
          <a:xfrm>
            <a:off x="8013940" y="63812"/>
            <a:ext cx="4143278" cy="648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it-IT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Analisi Turni</a:t>
            </a:r>
            <a:r>
              <a:rPr lang="it-IT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74215BB-D88A-5EB3-1C91-294515AD8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879" y="6443932"/>
            <a:ext cx="447472" cy="41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8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947</Words>
  <Application>Microsoft Office PowerPoint</Application>
  <PresentationFormat>Widescreen</PresentationFormat>
  <Paragraphs>310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3" baseType="lpstr">
      <vt:lpstr>Aptos</vt:lpstr>
      <vt:lpstr>Aptos Narrow</vt:lpstr>
      <vt:lpstr>Arial</vt:lpstr>
      <vt:lpstr>Calibri</vt:lpstr>
      <vt:lpstr>Calibri Light</vt:lpstr>
      <vt:lpstr>Inter</vt:lpstr>
      <vt:lpstr>Times New Roman</vt:lpstr>
      <vt:lpstr>Tema di Office</vt:lpstr>
      <vt:lpstr>Misurare il benessere locale Qualità dei servizi nei territori</vt:lpstr>
      <vt:lpstr>Indagini di gradimento per la valutazione della qualità dei servizi educativi, ludici e ricreativi per bambini e ragazzi del Comune di Firenze</vt:lpstr>
      <vt:lpstr>Approfondimento Indagine Centri Estivi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Girolamo D'Anneo</dc:creator>
  <cp:lastModifiedBy>Girolamo D'Anneo</cp:lastModifiedBy>
  <cp:revision>23</cp:revision>
  <dcterms:created xsi:type="dcterms:W3CDTF">2022-04-03T16:23:48Z</dcterms:created>
  <dcterms:modified xsi:type="dcterms:W3CDTF">2026-09-02T12:07:35Z</dcterms:modified>
</cp:coreProperties>
</file>