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2D"/>
    <a:srgbClr val="82002D"/>
    <a:srgbClr val="009242"/>
    <a:srgbClr val="339966"/>
    <a:srgbClr val="3A966F"/>
    <a:srgbClr val="2EA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61" d="100"/>
          <a:sy n="161" d="100"/>
        </p:scale>
        <p:origin x="236" y="1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960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37800"/>
            <a:ext cx="9144000" cy="720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1EC23B4-A291-4DA6-A28A-DBBFFA76964A}"/>
              </a:ext>
            </a:extLst>
          </p:cNvPr>
          <p:cNvSpPr/>
          <p:nvPr userDrawn="1"/>
        </p:nvSpPr>
        <p:spPr>
          <a:xfrm>
            <a:off x="0" y="1575918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Google Shape;43;p1">
            <a:extLst>
              <a:ext uri="{FF2B5EF4-FFF2-40B4-BE49-F238E27FC236}">
                <a16:creationId xmlns:a16="http://schemas.microsoft.com/office/drawing/2014/main" id="{29A6DB31-776F-4442-829C-AEE2050F85B6}"/>
              </a:ext>
            </a:extLst>
          </p:cNvPr>
          <p:cNvSpPr txBox="1"/>
          <p:nvPr userDrawn="1"/>
        </p:nvSpPr>
        <p:spPr>
          <a:xfrm>
            <a:off x="3295895" y="691960"/>
            <a:ext cx="5600210" cy="7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3D5FB65-1716-423B-B430-B0A24329B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00" y="43961"/>
            <a:ext cx="5472000" cy="64073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6FAB9A8-4D3F-4329-B195-D222EAADE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0" y="6159269"/>
            <a:ext cx="2737026" cy="648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953FCAF-D5FC-425E-A76E-ACDF8F4A54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956" y="6087269"/>
            <a:ext cx="108413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166"/>
            <a:ext cx="10515600" cy="450012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97891" y="6444664"/>
            <a:ext cx="855909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4CE898A-00B1-4BA8-8A64-451C194CA4BA}"/>
              </a:ext>
            </a:extLst>
          </p:cNvPr>
          <p:cNvSpPr/>
          <p:nvPr userDrawn="1"/>
        </p:nvSpPr>
        <p:spPr>
          <a:xfrm>
            <a:off x="-1" y="6382052"/>
            <a:ext cx="12192000" cy="36000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820F40D-A37A-4976-98FA-F60EF6F6CCB5}"/>
              </a:ext>
            </a:extLst>
          </p:cNvPr>
          <p:cNvSpPr/>
          <p:nvPr userDrawn="1"/>
        </p:nvSpPr>
        <p:spPr>
          <a:xfrm>
            <a:off x="0" y="1158222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21D0217-7084-43CF-BC19-4FB1BC117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39629" y="6433933"/>
            <a:ext cx="1672629" cy="396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0AFA281-26AE-40E5-BC0F-F03EF7504F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096" y="6433517"/>
            <a:ext cx="596275" cy="396000"/>
          </a:xfrm>
          <a:prstGeom prst="rect">
            <a:avLst/>
          </a:prstGeom>
        </p:spPr>
      </p:pic>
      <p:sp>
        <p:nvSpPr>
          <p:cNvPr id="10" name="Google Shape;43;p1">
            <a:extLst>
              <a:ext uri="{FF2B5EF4-FFF2-40B4-BE49-F238E27FC236}">
                <a16:creationId xmlns:a16="http://schemas.microsoft.com/office/drawing/2014/main" id="{E8378569-5241-448A-AFF9-3AC4984ABDDD}"/>
              </a:ext>
            </a:extLst>
          </p:cNvPr>
          <p:cNvSpPr txBox="1"/>
          <p:nvPr userDrawn="1"/>
        </p:nvSpPr>
        <p:spPr>
          <a:xfrm>
            <a:off x="6134244" y="6402451"/>
            <a:ext cx="2777030" cy="44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482" tIns="24482" rIns="24482" bIns="24482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9791059-883B-43C2-B607-853949CD7D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447" y="6454305"/>
            <a:ext cx="30744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6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88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70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13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31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4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0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17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95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0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62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0" y="1896085"/>
            <a:ext cx="9144000" cy="2387600"/>
          </a:xfrm>
        </p:spPr>
        <p:txBody>
          <a:bodyPr/>
          <a:lstStyle/>
          <a:p>
            <a:r>
              <a:rPr dirty="0" err="1"/>
              <a:t>Misurare</a:t>
            </a:r>
            <a:r>
              <a:rPr dirty="0"/>
              <a:t> la </a:t>
            </a:r>
            <a:r>
              <a:rPr dirty="0" err="1"/>
              <a:t>povertà</a:t>
            </a:r>
            <a:r>
              <a:rPr dirty="0"/>
              <a:t> </a:t>
            </a:r>
            <a:r>
              <a:rPr dirty="0" err="1"/>
              <a:t>città</a:t>
            </a:r>
            <a:r>
              <a:rPr dirty="0"/>
              <a:t> per </a:t>
            </a:r>
            <a:r>
              <a:rPr dirty="0" err="1"/>
              <a:t>città</a:t>
            </a:r>
            <a:r>
              <a:rPr dirty="0"/>
              <a:t>: la </a:t>
            </a:r>
            <a:r>
              <a:rPr dirty="0" err="1"/>
              <a:t>fotografia</a:t>
            </a:r>
            <a:r>
              <a:rPr dirty="0"/>
              <a:t> del 2024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524000" y="4537800"/>
            <a:ext cx="9144000" cy="720000"/>
          </a:xfrm>
        </p:spPr>
        <p:txBody>
          <a:bodyPr>
            <a:normAutofit fontScale="85000" lnSpcReduction="10000"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800" b="0" i="0" u="none" cap="none" dirty="0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Stime per piccole aree di </a:t>
            </a:r>
            <a:r>
              <a:rPr sz="1800" b="0" i="0" u="none" cap="none" dirty="0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AROPE, AROP e AROP </a:t>
            </a:r>
            <a:r>
              <a:rPr sz="1800" b="0" i="0" u="none" cap="none" dirty="0" err="1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ancorato</a:t>
            </a:r>
            <a:r>
              <a:rPr sz="1800" b="0" i="0" u="none" cap="none" dirty="0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 per le 14 </a:t>
            </a:r>
            <a:r>
              <a:rPr sz="1800" b="0" i="0" u="none" cap="none" dirty="0" err="1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città</a:t>
            </a:r>
            <a:r>
              <a:rPr sz="1800" b="0" i="0" u="none" cap="none" dirty="0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 </a:t>
            </a:r>
            <a:r>
              <a:rPr sz="1800" b="0" i="0" u="none" cap="none" dirty="0" err="1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metropolitane</a:t>
            </a:r>
            <a:r>
              <a:rPr sz="1800" b="0" i="0" u="none" cap="none" dirty="0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 e le 107 province. </a:t>
            </a:r>
          </a:p>
          <a:p>
            <a:r>
              <a:rPr lang="it-IT" sz="1400" i="1" dirty="0"/>
              <a:t>Michele D'Alò (Istat, Direzione centrale per la metodologia e il disegno dei processi statistici, DCME)</a:t>
            </a:r>
          </a:p>
        </p:txBody>
      </p:sp>
    </p:spTree>
    <p:extLst>
      <p:ext uri="{BB962C8B-B14F-4D97-AF65-F5344CB8AC3E}">
        <p14:creationId xmlns:p14="http://schemas.microsoft.com/office/powerpoint/2010/main" val="97459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/>
          <a:lstStyle/>
          <a:p>
            <a:r>
              <a:t>Il metodo: perché queste stime sono affidabili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/>
          </p:nvPr>
        </p:nvSpPr>
        <p:spPr>
          <a:xfrm>
            <a:off x="838505" y="1463040"/>
            <a:ext cx="5806440" cy="4663440"/>
          </a:xfrm>
        </p:spPr>
        <p:txBody>
          <a:bodyPr/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sz="1500" b="1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Le medie nazionali e regionali nascondono le differenze fra territori.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Il campione EU-SILC di una singola città è troppo piccolo per una stima diretta affidabile: nel 2024 il CV va dal 9,7% al 39,6% per l'AROPE e arriva al 47% per l'AROP e l'AROP ancorato.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5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Small Area Estimation: </a:t>
            </a: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modelli statistici che combinano l'indagine campionaria con i dati amministrativi e la struttura territoriale.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5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Lo stimatore scelto: </a:t>
            </a: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two-fold log benchmarked, il migliore fra i 9 metodi testati sui diagnostici del modello (supera il test di adattamento, residui più vicini alla normalità) e sulla coerenza con i dati ufficiali regionali, con un guadagno di efficienza fino a 3,3 volte rispetto alla stima diretta.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5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Validazione: </a:t>
            </a: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i grafici a fianco mostrano un forte accordo con le stime dirette per tutti e tre gli indicatori, con correlazioni fra 0,935 e 0,949, anche nei domini a campione più ampio e nelle 14 città metropolitane (in rosso).</a:t>
            </a:r>
          </a:p>
        </p:txBody>
      </p:sp>
      <p:pic>
        <p:nvPicPr>
          <p:cNvPr id="5" name="Segnaposto contenuto 4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7223760" y="155448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1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/>
          <a:lstStyle/>
          <a:p>
            <a:r>
              <a:t>La fotografia 2024: tre indicatori, tre geografie</a:t>
            </a:r>
          </a:p>
        </p:txBody>
      </p:sp>
      <p:pic>
        <p:nvPicPr>
          <p:cNvPr id="4" name="Segnaposto contenut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838505" y="1417320"/>
            <a:ext cx="6583680" cy="4937760"/>
          </a:xfrm>
          <a:prstGeom prst="rect">
            <a:avLst/>
          </a:prstGeom>
        </p:spPr>
      </p:pic>
      <p:sp>
        <p:nvSpPr>
          <p:cNvPr id="5" name="Segnaposto contenuto 4"/>
          <p:cNvSpPr>
            <a:spLocks noGrp="1"/>
          </p:cNvSpPr>
          <p:nvPr>
            <p:ph/>
          </p:nvPr>
        </p:nvSpPr>
        <p:spPr>
          <a:xfrm>
            <a:off x="7653528" y="1417320"/>
            <a:ext cx="3703320" cy="4663440"/>
          </a:xfrm>
        </p:spPr>
        <p:txBody>
          <a:bodyPr/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25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Le più esposte su AROPE: </a:t>
            </a:r>
            <a:r>
              <a:rPr sz="125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Reggio Calabria (43,2%), Palermo (41,4%), Napoli (41,4%) e Bari (41,2%).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25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AROPE − AROP: </a:t>
            </a:r>
            <a:r>
              <a:rPr sz="125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il divario più ampio è a Palermo (15,4 punti) e Bari (12,9), segno che deprivazione e bassa intensità lavorativa pesano più del solo reddito.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25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 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25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AROP ancorato: </a:t>
            </a:r>
            <a:r>
              <a:rPr sz="125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soglia del 2019 aggiornata solo per l'inflazione. Il segno del confronto con l'AROP dipende dalle due soglie nazionali, non dalla dinamica locale: nel 2024 l'ancorato è più basso in 9 città su 14, fino ai 2,7 punti di Genova, quindi il reddito mediano nazionale è cresciuto più dei prezzi.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25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Ma il recupero non arriva in fondo: </a:t>
            </a:r>
            <a:r>
              <a:rPr sz="125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fra 2019 e 2024 nelle 14 città non scende la povertà relativa, e nemmeno quella misurata rispetto alla soglia reale del 2019. Fanno eccezione solo Palermo e Bologna, dove calano entrambe.</a:t>
            </a:r>
          </a:p>
        </p:txBody>
      </p:sp>
    </p:spTree>
    <p:extLst>
      <p:ext uri="{BB962C8B-B14F-4D97-AF65-F5344CB8AC3E}">
        <p14:creationId xmlns:p14="http://schemas.microsoft.com/office/powerpoint/2010/main" val="212776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/>
          <a:lstStyle/>
          <a:p>
            <a:r>
              <a:t>Cosa dicono i tre indicatori, città per città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00000" y="1417320"/>
          <a:ext cx="4450000" cy="4687550"/>
        </p:xfrm>
        <a:graphic>
          <a:graphicData uri="http://schemas.openxmlformats.org/drawingml/2006/table">
            <a:tbl>
              <a:tblPr/>
              <a:tblGrid>
                <a:gridCol w="10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4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4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42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42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910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Città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AROPE 2024 (%)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AROP 2024 (%)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AROP anc. 2024 (%)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AROP 2019 (%)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CV AROPE 2024 (%)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CV AROP 2024 (%)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1" i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CV anc. 2024 (%)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E6002D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10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Reggio Calabria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43,2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35,9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35,0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27,0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17,9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20,5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20,6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Palermo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41,4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26,0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26,1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51,0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9,9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12,7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12,8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47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Napoli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41,4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32,8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32,0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35,8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9,8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12,1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12,3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Bari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41,2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28,3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28,1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22,0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11,6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14,3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14,4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Catania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36,9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27,8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25,9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29,8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13,7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10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Cagliari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26,5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20,3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20,4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20,2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22,8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22,8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Messina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26,1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20,1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20,8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21,8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17,3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19,3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19,0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Roma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22,0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15,6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14,3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7,8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10,1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10,2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Firenze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19,1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14,0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13,2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13,3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15,2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17,6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18,4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Venezia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18,6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15,0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7,4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21,9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26,0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27,0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Torino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11,7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11,5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13,5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13,4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15,7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15,8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Genova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15,7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11,7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9,0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11,2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14,0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16,0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16,6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521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Milano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14,4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10,3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10,3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10,6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12,9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16,8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16,5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6931">
                <a:tc>
                  <a:txBody>
                    <a:bodyPr/>
                    <a:lstStyle/>
                    <a:p>
                      <a:pPr marL="12700" marR="12700" algn="l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Bologna</a:t>
                      </a:r>
                    </a:p>
                  </a:txBody>
                  <a:tcPr marL="0" marR="0" marT="12700" marB="12700" anchor="ctr">
                    <a:lnL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10,6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6,3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6,5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13,2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19,6</a:t>
                      </a:r>
                    </a:p>
                  </a:txBody>
                  <a:tcPr marL="0" marR="0" marT="12700" marB="12700" anchor="ctr">
                    <a:lnL w="19050" cap="flat" cmpd="dbl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24,7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algn="ctr">
                        <a:lnSpc>
                          <a:spcPct val="100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sz="900" b="0" i="0" u="none" cap="none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/>
                          <a:cs typeface="Arial"/>
                          <a:sym typeface="Arial"/>
                        </a:rPr>
                        <a:t>24,2</a:t>
                      </a:r>
                    </a:p>
                  </a:txBody>
                  <a:tcPr marL="0" marR="0" marT="12700" marB="12700" anchor="ctr">
                    <a:lnL w="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R>
                    <a:lnT w="6350" cap="flat" cmpd="sng" algn="ctr">
                      <a:solidFill>
                        <a:srgbClr val="DDDDDD">
                          <a:alpha val="100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999999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Segnaposto contenuto 4"/>
          <p:cNvSpPr>
            <a:spLocks noGrp="1"/>
          </p:cNvSpPr>
          <p:nvPr>
            <p:ph/>
          </p:nvPr>
        </p:nvSpPr>
        <p:spPr>
          <a:xfrm>
            <a:off x="5100000" y="1463040"/>
            <a:ext cx="3050000" cy="4754880"/>
          </a:xfrm>
        </p:spPr>
        <p:txBody>
          <a:bodyPr/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0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AROPE: </a:t>
            </a:r>
            <a:r>
              <a:rPr sz="10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rischio di povertà o esclusione sociale (reddito, lavoro, deprivazione).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0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AROP: </a:t>
            </a:r>
            <a:r>
              <a:rPr sz="10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povertà relativa, rispetto al reddito mediano nazionale corrente.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0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AROP ancorato: </a:t>
            </a:r>
            <a:r>
              <a:rPr sz="10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quota di popolazione sotto la soglia del 2019, aggiornata solo per l'inflazione. Dice se il potere d'acquisto e il tenore di vita assoluto dei redditi più bassi stiano migliorando o peggiorando nel tempo.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0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 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0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Assoluto e relativo: </a:t>
            </a:r>
            <a:r>
              <a:rPr sz="10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fra 2019 e 2024 non scende né la povertà relativa né quella a soglia reale fissa. La fascia bassa non peggiora nonostante pandemia e inflazione, ma non migliora mentre il reddito mediano nazionale cresce in termini reali.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0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Dove il calo è consolidato: </a:t>
            </a:r>
            <a:r>
              <a:rPr sz="10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Palermo, da 51,0 a 26,1, e Bologna, da 13,2 a 6,5. Altrove le stime oscillano da un anno all'altro quanto si muovono in cinque.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0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Vicini o lontani dalla soglia: </a:t>
            </a:r>
            <a:r>
              <a:rPr sz="10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a Genova AROP e ancorato differiscono di 2,7 punti, il massimo delle 14: molte famiglie stanno appena attorno alla linea. A Reggio Calabria, Bari e Messina coincidono, perché lì chi è povero sta molto più in basso.</a:t>
            </a:r>
          </a:p>
        </p:txBody>
      </p:sp>
      <p:pic>
        <p:nvPicPr>
          <p:cNvPr id="6" name="Serie AROP 14 citt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0000" y="1417320"/>
            <a:ext cx="3250000" cy="48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7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/>
          <a:lstStyle/>
          <a:p>
            <a:r>
              <a:t>Perché conta: politiche e benessere</a:t>
            </a:r>
          </a:p>
        </p:txBody>
      </p:sp>
      <p:pic>
        <p:nvPicPr>
          <p:cNvPr id="4" name="Segnaposto contenuto 3"/>
          <p:cNvPicPr>
            <a:picLocks noGrp="1"/>
          </p:cNvPicPr>
          <p:nvPr>
            <p:ph/>
          </p:nvPr>
        </p:nvPicPr>
        <p:blipFill>
          <a:blip r:embed="rId2" cstate="print"/>
          <a:stretch>
            <a:fillRect/>
          </a:stretch>
        </p:blipFill>
        <p:spPr>
          <a:xfrm>
            <a:off x="838505" y="1463040"/>
            <a:ext cx="5394960" cy="4892040"/>
          </a:xfrm>
          <a:prstGeom prst="rect">
            <a:avLst/>
          </a:prstGeom>
        </p:spPr>
      </p:pic>
      <p:sp>
        <p:nvSpPr>
          <p:cNvPr id="5" name="Segnaposto contenuto 4"/>
          <p:cNvSpPr>
            <a:spLocks noGrp="1"/>
          </p:cNvSpPr>
          <p:nvPr>
            <p:ph/>
          </p:nvPr>
        </p:nvSpPr>
        <p:spPr>
          <a:xfrm>
            <a:off x="6537960" y="1463040"/>
            <a:ext cx="4754880" cy="4892040"/>
          </a:xfrm>
        </p:spPr>
        <p:txBody>
          <a:bodyPr/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5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Oltre le 14 città: </a:t>
            </a: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la povertà non si ferma ai loro confini. La mappa mostra il contesto delle 107 province italiane (stima di livello, two-fold log benchmarked).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5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Un pattern territoriale, non solo comunale: </a:t>
            </a: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le città più esposte sono tutte nel Mezzogiorno, in province che spesso condividono livelli di rischio simili, un segnale per politiche regionali e non solo locali.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5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●  Tre indicatori, una diagnosi più precisa: </a:t>
            </a: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sapere se la povertà è monetaria, multidimensionale, relativa o ancorata nel tempo orienta la scelta fra sostegno al reddito, politiche del lavoro e servizi alla persona.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 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sz="1500" b="1" i="0" u="none" cap="none">
                <a:solidFill>
                  <a:srgbClr val="E6002D">
                    <a:alpha val="100000"/>
                  </a:srgbClr>
                </a:solidFill>
                <a:latin typeface="Arial"/>
                <a:cs typeface="Arial"/>
                <a:sym typeface="Arial"/>
              </a:rPr>
              <a:t>Stime coerenti con i dati ufficiali regionali, aggiornate ogni anno: </a:t>
            </a:r>
            <a:r>
              <a:rPr sz="1500" b="0" i="0" u="none" cap="none">
                <a:solidFill>
                  <a:srgbClr val="262626">
                    <a:alpha val="100000"/>
                  </a:srgbClr>
                </a:solidFill>
                <a:latin typeface="Arial"/>
                <a:cs typeface="Arial"/>
                <a:sym typeface="Arial"/>
              </a:rPr>
              <a:t>uno strumento che i decisori locali e nazionali possono usare con fiducia.</a:t>
            </a:r>
          </a:p>
        </p:txBody>
      </p:sp>
    </p:spTree>
    <p:extLst>
      <p:ext uri="{BB962C8B-B14F-4D97-AF65-F5344CB8AC3E}">
        <p14:creationId xmlns:p14="http://schemas.microsoft.com/office/powerpoint/2010/main" val="3903787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896</Words>
  <Application>Microsoft Office PowerPoint</Application>
  <PresentationFormat>Widescreen</PresentationFormat>
  <Paragraphs>149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Inter</vt:lpstr>
      <vt:lpstr>Tema di Office</vt:lpstr>
      <vt:lpstr>Misurare la povertà città per città: la fotografia del 2024</vt:lpstr>
      <vt:lpstr>Il metodo: perché queste stime sono affidabili</vt:lpstr>
      <vt:lpstr>La fotografia 2024: tre indicatori, tre geografie</vt:lpstr>
      <vt:lpstr>Cosa dicono i tre indicatori, città per città</vt:lpstr>
      <vt:lpstr>Perché conta: politiche e benessere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Girolamo D'Anneo</dc:creator>
  <cp:lastModifiedBy>Girolamo D'Anneo</cp:lastModifiedBy>
  <cp:revision>24</cp:revision>
  <dcterms:created xsi:type="dcterms:W3CDTF">2022-04-03T16:23:48Z</dcterms:created>
  <dcterms:modified xsi:type="dcterms:W3CDTF">2026-09-02T12:19:54Z</dcterms:modified>
</cp:coreProperties>
</file>