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02D"/>
    <a:srgbClr val="82002D"/>
    <a:srgbClr val="009242"/>
    <a:srgbClr val="339966"/>
    <a:srgbClr val="3A966F"/>
    <a:srgbClr val="2EA1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 autoAdjust="0"/>
  </p:normalViewPr>
  <p:slideViewPr>
    <p:cSldViewPr snapToGrid="0">
      <p:cViewPr varScale="1">
        <p:scale>
          <a:sx n="161" d="100"/>
          <a:sy n="161" d="100"/>
        </p:scale>
        <p:origin x="236" y="10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896085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537800"/>
            <a:ext cx="9144000" cy="720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lo stile del sottotitolo dello schema</a:t>
            </a:r>
            <a:endParaRPr lang="en-US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21EC23B4-A291-4DA6-A28A-DBBFFA76964A}"/>
              </a:ext>
            </a:extLst>
          </p:cNvPr>
          <p:cNvSpPr/>
          <p:nvPr userDrawn="1"/>
        </p:nvSpPr>
        <p:spPr>
          <a:xfrm>
            <a:off x="0" y="1575918"/>
            <a:ext cx="12192000" cy="129063"/>
          </a:xfrm>
          <a:prstGeom prst="rect">
            <a:avLst/>
          </a:prstGeom>
          <a:solidFill>
            <a:srgbClr val="E6002D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8" name="Google Shape;43;p1">
            <a:extLst>
              <a:ext uri="{FF2B5EF4-FFF2-40B4-BE49-F238E27FC236}">
                <a16:creationId xmlns:a16="http://schemas.microsoft.com/office/drawing/2014/main" id="{29A6DB31-776F-4442-829C-AEE2050F85B6}"/>
              </a:ext>
            </a:extLst>
          </p:cNvPr>
          <p:cNvSpPr txBox="1"/>
          <p:nvPr userDrawn="1"/>
        </p:nvSpPr>
        <p:spPr>
          <a:xfrm>
            <a:off x="3295895" y="691960"/>
            <a:ext cx="5600210" cy="790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706" tIns="25706" rIns="25706" bIns="25706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 u="none" strike="noStrike" cap="none" dirty="0">
                <a:solidFill>
                  <a:srgbClr val="D11E3B"/>
                </a:solidFill>
                <a:latin typeface="+mn-lt"/>
                <a:ea typeface="Inter"/>
                <a:cs typeface="Inter"/>
                <a:sym typeface="Inter"/>
              </a:rPr>
              <a:t>Misurare le Città, progettare il futuro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0" u="none" strike="noStrike" cap="none" dirty="0">
                <a:solidFill>
                  <a:schemeClr val="tx1"/>
                </a:solidFill>
                <a:latin typeface="+mn-lt"/>
                <a:ea typeface="Inter"/>
                <a:cs typeface="Inter"/>
                <a:sym typeface="Inter"/>
              </a:rPr>
              <a:t>Roma, 10 e 11 settembre 2026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83D5FB65-1716-423B-B430-B0A24329B2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000" y="43961"/>
            <a:ext cx="5472000" cy="640738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56FAB9A8-4D3F-4329-B195-D222EAADEF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6" t="28398" r="11175" b="26718"/>
          <a:stretch/>
        </p:blipFill>
        <p:spPr>
          <a:xfrm>
            <a:off x="0" y="6159269"/>
            <a:ext cx="2737026" cy="648000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E953FCAF-D5FC-425E-A76E-ACDF8F4A54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956" y="6087269"/>
            <a:ext cx="108413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53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4234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03166"/>
            <a:ext cx="10515600" cy="4500125"/>
          </a:xfrm>
        </p:spPr>
        <p:txBody>
          <a:bodyPr/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97891" y="6444664"/>
            <a:ext cx="855909" cy="365125"/>
          </a:xfrm>
        </p:spPr>
        <p:txBody>
          <a:bodyPr/>
          <a:lstStyle/>
          <a:p>
            <a:fld id="{48F63A3B-78C7-47BE-AE5E-E10140E04643}" type="slidenum">
              <a:rPr lang="en-US" dirty="0"/>
              <a:t>‹N›</a:t>
            </a:fld>
            <a:endParaRPr lang="en-US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F4CE898A-00B1-4BA8-8A64-451C194CA4BA}"/>
              </a:ext>
            </a:extLst>
          </p:cNvPr>
          <p:cNvSpPr/>
          <p:nvPr userDrawn="1"/>
        </p:nvSpPr>
        <p:spPr>
          <a:xfrm>
            <a:off x="-1" y="6382052"/>
            <a:ext cx="12192000" cy="36000"/>
          </a:xfrm>
          <a:prstGeom prst="rect">
            <a:avLst/>
          </a:prstGeom>
          <a:solidFill>
            <a:srgbClr val="E6002D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9820F40D-A37A-4976-98FA-F60EF6F6CCB5}"/>
              </a:ext>
            </a:extLst>
          </p:cNvPr>
          <p:cNvSpPr/>
          <p:nvPr userDrawn="1"/>
        </p:nvSpPr>
        <p:spPr>
          <a:xfrm>
            <a:off x="0" y="1158222"/>
            <a:ext cx="12192000" cy="129063"/>
          </a:xfrm>
          <a:prstGeom prst="rect">
            <a:avLst/>
          </a:prstGeom>
          <a:solidFill>
            <a:srgbClr val="E6002D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821D0217-7084-43CF-BC19-4FB1BC1175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6" t="28398" r="11175" b="26718"/>
          <a:stretch/>
        </p:blipFill>
        <p:spPr>
          <a:xfrm>
            <a:off x="39629" y="6433933"/>
            <a:ext cx="1672629" cy="396000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30AFA281-26AE-40E5-BC0F-F03EF7504FF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6096" y="6433517"/>
            <a:ext cx="596275" cy="396000"/>
          </a:xfrm>
          <a:prstGeom prst="rect">
            <a:avLst/>
          </a:prstGeom>
        </p:spPr>
      </p:pic>
      <p:sp>
        <p:nvSpPr>
          <p:cNvPr id="10" name="Google Shape;43;p1">
            <a:extLst>
              <a:ext uri="{FF2B5EF4-FFF2-40B4-BE49-F238E27FC236}">
                <a16:creationId xmlns:a16="http://schemas.microsoft.com/office/drawing/2014/main" id="{E8378569-5241-448A-AFF9-3AC4984ABDDD}"/>
              </a:ext>
            </a:extLst>
          </p:cNvPr>
          <p:cNvSpPr txBox="1"/>
          <p:nvPr userDrawn="1"/>
        </p:nvSpPr>
        <p:spPr>
          <a:xfrm>
            <a:off x="6134244" y="6402451"/>
            <a:ext cx="2777030" cy="449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482" tIns="24482" rIns="24482" bIns="24482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1" i="0" u="none" strike="noStrike" cap="none" dirty="0">
                <a:solidFill>
                  <a:srgbClr val="D11E3B"/>
                </a:solidFill>
                <a:latin typeface="+mn-lt"/>
                <a:ea typeface="Inter"/>
                <a:cs typeface="Inter"/>
                <a:sym typeface="Inter"/>
              </a:rPr>
              <a:t>Misurare le Città, progettare il futuro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i="0" u="none" strike="noStrike" cap="none" dirty="0">
                <a:solidFill>
                  <a:schemeClr val="tx1"/>
                </a:solidFill>
                <a:latin typeface="+mn-lt"/>
                <a:ea typeface="Inter"/>
                <a:cs typeface="Inter"/>
                <a:sym typeface="Inter"/>
              </a:rPr>
              <a:t>Roma, 10 e 11 settembre 2026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C9791059-883B-43C2-B607-853949CD7DB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447" y="6454305"/>
            <a:ext cx="3074458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06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3888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2705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6131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7319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040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205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4174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2955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906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7624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13C67615-B965-45C8-A4D8-6F02BFCFCC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6370" y="1644112"/>
            <a:ext cx="9144000" cy="613695"/>
          </a:xfrm>
        </p:spPr>
        <p:txBody>
          <a:bodyPr wrap="square"/>
          <a:lstStyle/>
          <a:p>
            <a:pPr algn="ctr"/>
            <a:r>
              <a:rPr sz="2500" b="1" dirty="0">
                <a:solidFill>
                  <a:srgbClr val="13304F"/>
                </a:solidFill>
                <a:latin typeface="Aptos"/>
              </a:rPr>
              <a:t>IA E STATISTICA UFFICIALE NEI COMUNI</a:t>
            </a:r>
            <a:endParaRPr lang="it-IT" dirty="0"/>
          </a:p>
        </p:txBody>
      </p:sp>
      <p:sp>
        <p:nvSpPr>
          <p:cNvPr id="7" name="Rounded Rectangle 6"/>
          <p:cNvSpPr/>
          <p:nvPr/>
        </p:nvSpPr>
        <p:spPr>
          <a:xfrm>
            <a:off x="1737360" y="2412858"/>
            <a:ext cx="8686800" cy="822960"/>
          </a:xfrm>
          <a:prstGeom prst="roundRect">
            <a:avLst/>
          </a:prstGeom>
          <a:solidFill>
            <a:srgbClr val="133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965960" y="2586595"/>
            <a:ext cx="14173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LA SFIDA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0" y="2504299"/>
            <a:ext cx="662940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FFFFFF"/>
                </a:solidFill>
                <a:latin typeface="Aptos"/>
              </a:rPr>
              <a:t>I Comuni producono e gestiscono molti dati, ma spesso in formati, tempi e sistemi diversi. L’IA può aiutare a trasformare questa complessità in informazione statistica utilizzabile.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143000" y="3629011"/>
            <a:ext cx="1965960" cy="114300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234440" y="3839323"/>
            <a:ext cx="1783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50" b="1">
                <a:solidFill>
                  <a:srgbClr val="2565A0"/>
                </a:solidFill>
                <a:latin typeface="Aptos"/>
              </a:rPr>
              <a:t>CONOSCERE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52728" y="4241659"/>
            <a:ext cx="1746504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0">
                <a:solidFill>
                  <a:srgbClr val="2B3641"/>
                </a:solidFill>
                <a:latin typeface="Aptos"/>
              </a:rPr>
              <a:t>più rapidamente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383280" y="3629011"/>
            <a:ext cx="1965960" cy="1143000"/>
          </a:xfrm>
          <a:prstGeom prst="roundRect">
            <a:avLst/>
          </a:prstGeom>
          <a:solidFill>
            <a:srgbClr val="DAE8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474720" y="3839323"/>
            <a:ext cx="1783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50" b="1">
                <a:solidFill>
                  <a:srgbClr val="2565A0"/>
                </a:solidFill>
                <a:latin typeface="Aptos"/>
              </a:rPr>
              <a:t>INTEGRARE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93008" y="4241659"/>
            <a:ext cx="1746504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0">
                <a:solidFill>
                  <a:srgbClr val="2B3641"/>
                </a:solidFill>
                <a:latin typeface="Aptos"/>
              </a:rPr>
              <a:t>fonti eterogenee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23560" y="3629011"/>
            <a:ext cx="1965960" cy="114300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715000" y="3839323"/>
            <a:ext cx="1783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50" b="1">
                <a:solidFill>
                  <a:srgbClr val="2565A0"/>
                </a:solidFill>
                <a:latin typeface="Aptos"/>
              </a:rPr>
              <a:t>CONTROLLARE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33288" y="4241659"/>
            <a:ext cx="1746504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0">
                <a:solidFill>
                  <a:srgbClr val="2B3641"/>
                </a:solidFill>
                <a:latin typeface="Aptos"/>
              </a:rPr>
              <a:t>qualità e coerenza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863840" y="3629011"/>
            <a:ext cx="1965960" cy="1143000"/>
          </a:xfrm>
          <a:prstGeom prst="roundRect">
            <a:avLst/>
          </a:prstGeom>
          <a:solidFill>
            <a:srgbClr val="DAE8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955280" y="3839323"/>
            <a:ext cx="1783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50" b="1">
                <a:solidFill>
                  <a:srgbClr val="2565A0"/>
                </a:solidFill>
                <a:latin typeface="Aptos"/>
              </a:rPr>
              <a:t>DECIDERE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73568" y="4241659"/>
            <a:ext cx="1746504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0">
                <a:solidFill>
                  <a:srgbClr val="2B3641"/>
                </a:solidFill>
                <a:latin typeface="Aptos"/>
              </a:rPr>
              <a:t>con evidenze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280160" y="5183491"/>
            <a:ext cx="8229600" cy="640080"/>
          </a:xfrm>
          <a:prstGeom prst="roundRect">
            <a:avLst/>
          </a:prstGeom>
          <a:solidFill>
            <a:srgbClr val="DAE8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463040" y="5366371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13304F"/>
                </a:solidFill>
                <a:latin typeface="Aptos"/>
              </a:rPr>
              <a:t>L'intelligenza artificiale per la lettura dei territori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72600" y="6272784"/>
            <a:ext cx="12344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50" b="1">
                <a:solidFill>
                  <a:srgbClr val="13304F"/>
                </a:solidFill>
                <a:latin typeface="Aptos"/>
              </a:rPr>
              <a:t>Autore: ChatGPT</a:t>
            </a:r>
          </a:p>
        </p:txBody>
      </p:sp>
    </p:spTree>
    <p:extLst>
      <p:ext uri="{BB962C8B-B14F-4D97-AF65-F5344CB8AC3E}">
        <p14:creationId xmlns:p14="http://schemas.microsoft.com/office/powerpoint/2010/main" val="974592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CE82E8-F3FD-4DD2-A4C0-8C8A6A9B4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 algn="ctr"/>
            <a:r>
              <a:rPr sz="2500" b="1">
                <a:solidFill>
                  <a:srgbClr val="13304F"/>
                </a:solidFill>
                <a:latin typeface="Aptos"/>
              </a:rPr>
              <a:t>DOVE L’IA PUÒ GENERARE VALORE</a:t>
            </a:r>
            <a:endParaRPr lang="it-IT"/>
          </a:p>
        </p:txBody>
      </p:sp>
      <p:sp>
        <p:nvSpPr>
          <p:cNvPr id="3" name="TextBox 2"/>
          <p:cNvSpPr txBox="1"/>
          <p:nvPr/>
        </p:nvSpPr>
        <p:spPr>
          <a:xfrm>
            <a:off x="9372600" y="6177784"/>
            <a:ext cx="12344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50" b="1" dirty="0" err="1">
                <a:solidFill>
                  <a:srgbClr val="13304F"/>
                </a:solidFill>
                <a:latin typeface="Aptos"/>
              </a:rPr>
              <a:t>Autore</a:t>
            </a:r>
            <a:r>
              <a:rPr sz="850" b="1" dirty="0">
                <a:solidFill>
                  <a:srgbClr val="13304F"/>
                </a:solidFill>
                <a:latin typeface="Aptos"/>
              </a:rPr>
              <a:t>: </a:t>
            </a:r>
            <a:r>
              <a:rPr sz="850" b="1" dirty="0" err="1">
                <a:solidFill>
                  <a:srgbClr val="13304F"/>
                </a:solidFill>
                <a:latin typeface="Aptos"/>
              </a:rPr>
              <a:t>ChatGPT</a:t>
            </a:r>
            <a:endParaRPr sz="850" b="1" dirty="0">
              <a:solidFill>
                <a:srgbClr val="13304F"/>
              </a:solidFill>
              <a:latin typeface="Aptos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051560" y="1508760"/>
            <a:ext cx="640080" cy="566928"/>
          </a:xfrm>
          <a:prstGeom prst="roundRect">
            <a:avLst/>
          </a:prstGeom>
          <a:solidFill>
            <a:srgbClr val="133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51560" y="1664207"/>
            <a:ext cx="6400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74519" y="1563624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50" b="1">
                <a:solidFill>
                  <a:srgbClr val="2565A0"/>
                </a:solidFill>
                <a:latin typeface="Aptos"/>
              </a:rPr>
              <a:t>Raccolta &amp; integrazione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43400" y="1508760"/>
            <a:ext cx="6126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B3641"/>
                </a:solidFill>
                <a:latin typeface="Aptos"/>
              </a:rPr>
              <a:t>normalizzare e collegare fonti amministrative, territoriali e testuali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51560" y="2350008"/>
            <a:ext cx="640080" cy="566928"/>
          </a:xfrm>
          <a:prstGeom prst="roundRect">
            <a:avLst/>
          </a:prstGeom>
          <a:solidFill>
            <a:srgbClr val="133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51560" y="2505456"/>
            <a:ext cx="6400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74519" y="2404872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50" b="1">
                <a:solidFill>
                  <a:srgbClr val="2565A0"/>
                </a:solidFill>
                <a:latin typeface="Aptos"/>
              </a:rPr>
              <a:t>Preparazione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43400" y="2350008"/>
            <a:ext cx="6126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B3641"/>
                </a:solidFill>
                <a:latin typeface="Aptos"/>
              </a:rPr>
              <a:t>classificare, deduplicare, estrarre variabili e metadati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51560" y="3191256"/>
            <a:ext cx="640080" cy="566928"/>
          </a:xfrm>
          <a:prstGeom prst="roundRect">
            <a:avLst/>
          </a:prstGeom>
          <a:solidFill>
            <a:srgbClr val="133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51560" y="3346704"/>
            <a:ext cx="6400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74519" y="3246120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50" b="1">
                <a:solidFill>
                  <a:srgbClr val="2565A0"/>
                </a:solidFill>
                <a:latin typeface="Aptos"/>
              </a:rPr>
              <a:t>Controllo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43400" y="3191256"/>
            <a:ext cx="6126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B3641"/>
                </a:solidFill>
                <a:latin typeface="Aptos"/>
              </a:rPr>
              <a:t>segnalare anomalie, incoerenze, valori mancanti e outlier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51560" y="4032504"/>
            <a:ext cx="640080" cy="566928"/>
          </a:xfrm>
          <a:prstGeom prst="roundRect">
            <a:avLst/>
          </a:prstGeom>
          <a:solidFill>
            <a:srgbClr val="133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51560" y="4187952"/>
            <a:ext cx="6400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74519" y="4087368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50" b="1">
                <a:solidFill>
                  <a:srgbClr val="2565A0"/>
                </a:solidFill>
                <a:latin typeface="Aptos"/>
              </a:rPr>
              <a:t>Analisi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43400" y="4032504"/>
            <a:ext cx="6126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B3641"/>
                </a:solidFill>
                <a:latin typeface="Aptos"/>
              </a:rPr>
              <a:t>supportare esplorazione, sintesi, indicatori e visualizzazioni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51560" y="4873752"/>
            <a:ext cx="640080" cy="566928"/>
          </a:xfrm>
          <a:prstGeom prst="roundRect">
            <a:avLst/>
          </a:prstGeom>
          <a:solidFill>
            <a:srgbClr val="133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51560" y="5029200"/>
            <a:ext cx="6400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05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74519" y="4928616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50" b="1">
                <a:solidFill>
                  <a:srgbClr val="2565A0"/>
                </a:solidFill>
                <a:latin typeface="Aptos"/>
              </a:rPr>
              <a:t>Diffusione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43400" y="4873752"/>
            <a:ext cx="6126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B3641"/>
                </a:solidFill>
                <a:latin typeface="Aptos"/>
              </a:rPr>
              <a:t>rendere i risultati più accessibili, mantenendo tracciabilità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051560" y="5715000"/>
            <a:ext cx="9144000" cy="384048"/>
          </a:xfrm>
          <a:prstGeom prst="roundRect">
            <a:avLst/>
          </a:prstGeom>
          <a:solidFill>
            <a:srgbClr val="DAE8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234440" y="5815584"/>
            <a:ext cx="87782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1">
                <a:solidFill>
                  <a:srgbClr val="13304F"/>
                </a:solidFill>
                <a:latin typeface="Aptos"/>
              </a:rPr>
              <a:t>Il valore nasce dall’inserimento dell’IA dentro un processo statistico già governato.</a:t>
            </a:r>
          </a:p>
        </p:txBody>
      </p:sp>
    </p:spTree>
    <p:extLst>
      <p:ext uri="{BB962C8B-B14F-4D97-AF65-F5344CB8AC3E}">
        <p14:creationId xmlns:p14="http://schemas.microsoft.com/office/powerpoint/2010/main" val="778214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C03BE4-6C4A-4160-8943-F1F83C31C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 algn="ctr"/>
            <a:r>
              <a:rPr sz="2500" b="1">
                <a:solidFill>
                  <a:srgbClr val="13304F"/>
                </a:solidFill>
                <a:latin typeface="Aptos"/>
              </a:rPr>
              <a:t>CASI D’USO PER I COMUNI</a:t>
            </a:r>
            <a:endParaRPr lang="it-IT"/>
          </a:p>
        </p:txBody>
      </p:sp>
      <p:sp>
        <p:nvSpPr>
          <p:cNvPr id="3" name="TextBox 2"/>
          <p:cNvSpPr txBox="1"/>
          <p:nvPr/>
        </p:nvSpPr>
        <p:spPr>
          <a:xfrm>
            <a:off x="9372600" y="6161952"/>
            <a:ext cx="12344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50" b="1" dirty="0" err="1">
                <a:solidFill>
                  <a:srgbClr val="13304F"/>
                </a:solidFill>
                <a:latin typeface="Aptos"/>
              </a:rPr>
              <a:t>Autore</a:t>
            </a:r>
            <a:r>
              <a:rPr sz="850" b="1" dirty="0">
                <a:solidFill>
                  <a:srgbClr val="13304F"/>
                </a:solidFill>
                <a:latin typeface="Aptos"/>
              </a:rPr>
              <a:t>: </a:t>
            </a:r>
            <a:r>
              <a:rPr sz="850" b="1" dirty="0" err="1">
                <a:solidFill>
                  <a:srgbClr val="13304F"/>
                </a:solidFill>
                <a:latin typeface="Aptos"/>
              </a:rPr>
              <a:t>ChatGPT</a:t>
            </a:r>
            <a:endParaRPr sz="850" b="1" dirty="0">
              <a:solidFill>
                <a:srgbClr val="13304F"/>
              </a:solidFill>
              <a:latin typeface="Aptos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005840" y="1600200"/>
            <a:ext cx="2880360" cy="141732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3000" y="1828800"/>
            <a:ext cx="2606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50" b="1">
                <a:solidFill>
                  <a:srgbClr val="13304F"/>
                </a:solidFill>
                <a:latin typeface="Aptos"/>
              </a:rPr>
              <a:t>Testi e documenti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0432" y="2258568"/>
            <a:ext cx="2551176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0">
                <a:solidFill>
                  <a:srgbClr val="2B3641"/>
                </a:solidFill>
                <a:latin typeface="Aptos"/>
              </a:rPr>
              <a:t>estrazione automatica di informazioni da atti, relazioni e segnalazioni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51960" y="1600200"/>
            <a:ext cx="2880360" cy="1417320"/>
          </a:xfrm>
          <a:prstGeom prst="roundRect">
            <a:avLst/>
          </a:prstGeom>
          <a:solidFill>
            <a:srgbClr val="DAE8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389120" y="1828800"/>
            <a:ext cx="2606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50" b="1">
                <a:solidFill>
                  <a:srgbClr val="13304F"/>
                </a:solidFill>
                <a:latin typeface="Aptos"/>
              </a:rPr>
              <a:t>Classificazione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16552" y="2258568"/>
            <a:ext cx="2551176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0">
                <a:solidFill>
                  <a:srgbClr val="2B3641"/>
                </a:solidFill>
                <a:latin typeface="Aptos"/>
              </a:rPr>
              <a:t>codifica di richieste, eventi, attività e categorie statistiche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98079" y="1600200"/>
            <a:ext cx="2880360" cy="141732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635240" y="1828800"/>
            <a:ext cx="2606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50" b="1">
                <a:solidFill>
                  <a:srgbClr val="13304F"/>
                </a:solidFill>
                <a:latin typeface="Aptos"/>
              </a:rPr>
              <a:t>Anomalie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62671" y="2258568"/>
            <a:ext cx="2551176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0">
                <a:solidFill>
                  <a:srgbClr val="2B3641"/>
                </a:solidFill>
                <a:latin typeface="Aptos"/>
              </a:rPr>
              <a:t>supporto al controllo di coerenza tra periodi, fonti e unità territoriali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05840" y="3474720"/>
            <a:ext cx="2880360" cy="1417320"/>
          </a:xfrm>
          <a:prstGeom prst="roundRect">
            <a:avLst/>
          </a:prstGeom>
          <a:solidFill>
            <a:srgbClr val="DAE8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43000" y="3703320"/>
            <a:ext cx="2606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50" b="1">
                <a:solidFill>
                  <a:srgbClr val="13304F"/>
                </a:solidFill>
                <a:latin typeface="Aptos"/>
              </a:rPr>
              <a:t>Territorio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4133087"/>
            <a:ext cx="2551176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0">
                <a:solidFill>
                  <a:srgbClr val="2B3641"/>
                </a:solidFill>
                <a:latin typeface="Aptos"/>
              </a:rPr>
              <a:t>lettura combinata di dati spaziali, immagini e indicatori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51960" y="3474720"/>
            <a:ext cx="2880360" cy="141732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389120" y="3703320"/>
            <a:ext cx="2606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50" b="1">
                <a:solidFill>
                  <a:srgbClr val="13304F"/>
                </a:solidFill>
                <a:latin typeface="Aptos"/>
              </a:rPr>
              <a:t>Sintesi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16552" y="4133087"/>
            <a:ext cx="2551176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0">
                <a:solidFill>
                  <a:srgbClr val="2B3641"/>
                </a:solidFill>
                <a:latin typeface="Aptos"/>
              </a:rPr>
              <a:t>produzione assistita di note statistiche, dashboard e briefing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98079" y="3474720"/>
            <a:ext cx="2880360" cy="1417320"/>
          </a:xfrm>
          <a:prstGeom prst="roundRect">
            <a:avLst/>
          </a:prstGeom>
          <a:solidFill>
            <a:srgbClr val="DAE8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635240" y="3703320"/>
            <a:ext cx="2606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50" b="1">
                <a:solidFill>
                  <a:srgbClr val="13304F"/>
                </a:solidFill>
                <a:latin typeface="Aptos"/>
              </a:rPr>
              <a:t>Previsione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62671" y="4133087"/>
            <a:ext cx="2551176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0">
                <a:solidFill>
                  <a:srgbClr val="2B3641"/>
                </a:solidFill>
                <a:latin typeface="Aptos"/>
              </a:rPr>
              <a:t>scenari esplorativi per domanda di servizi e fenomeni locali</a:t>
            </a:r>
          </a:p>
        </p:txBody>
      </p:sp>
    </p:spTree>
    <p:extLst>
      <p:ext uri="{BB962C8B-B14F-4D97-AF65-F5344CB8AC3E}">
        <p14:creationId xmlns:p14="http://schemas.microsoft.com/office/powerpoint/2010/main" val="2127763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DFC73C-499E-42BE-925C-D6050E205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 algn="ctr"/>
            <a:r>
              <a:rPr sz="2500" b="1">
                <a:solidFill>
                  <a:srgbClr val="13304F"/>
                </a:solidFill>
                <a:latin typeface="Aptos"/>
              </a:rPr>
              <a:t>CONDIZIONI PER UN USO AFFIDABILE</a:t>
            </a:r>
            <a:endParaRPr lang="it-IT"/>
          </a:p>
        </p:txBody>
      </p:sp>
      <p:sp>
        <p:nvSpPr>
          <p:cNvPr id="3" name="TextBox 2"/>
          <p:cNvSpPr txBox="1"/>
          <p:nvPr/>
        </p:nvSpPr>
        <p:spPr>
          <a:xfrm>
            <a:off x="9372600" y="6205498"/>
            <a:ext cx="12344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50" b="1">
                <a:solidFill>
                  <a:srgbClr val="13304F"/>
                </a:solidFill>
                <a:latin typeface="Aptos"/>
              </a:rPr>
              <a:t>Autore: ChatGPT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05840" y="1481328"/>
            <a:ext cx="2651760" cy="594360"/>
          </a:xfrm>
          <a:prstGeom prst="roundRect">
            <a:avLst/>
          </a:prstGeom>
          <a:solidFill>
            <a:srgbClr val="133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3000" y="1645920"/>
            <a:ext cx="2377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Qualità dei dati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527048"/>
            <a:ext cx="6172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50" b="0">
                <a:solidFill>
                  <a:srgbClr val="2B3641"/>
                </a:solidFill>
                <a:latin typeface="Aptos"/>
              </a:rPr>
              <a:t>fonti documentate, aggiornate e confrontabili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05840" y="2304288"/>
            <a:ext cx="2651760" cy="594360"/>
          </a:xfrm>
          <a:prstGeom prst="roundRect">
            <a:avLst/>
          </a:prstGeom>
          <a:solidFill>
            <a:srgbClr val="2565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43000" y="2468880"/>
            <a:ext cx="2377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Validazione umana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1920" y="2350008"/>
            <a:ext cx="6172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50" b="0">
                <a:solidFill>
                  <a:srgbClr val="2B3641"/>
                </a:solidFill>
                <a:latin typeface="Aptos"/>
              </a:rPr>
              <a:t>controllo esperto sui risultati e sui casi critici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05840" y="3127248"/>
            <a:ext cx="2651760" cy="594360"/>
          </a:xfrm>
          <a:prstGeom prst="roundRect">
            <a:avLst/>
          </a:prstGeom>
          <a:solidFill>
            <a:srgbClr val="133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43000" y="3291840"/>
            <a:ext cx="2377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Tracciabilità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3172968"/>
            <a:ext cx="6172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50" b="0">
                <a:solidFill>
                  <a:srgbClr val="2B3641"/>
                </a:solidFill>
                <a:latin typeface="Aptos"/>
              </a:rPr>
              <a:t>registrare fonti, trasformazioni, versioni e decisioni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05840" y="3950208"/>
            <a:ext cx="2651760" cy="594360"/>
          </a:xfrm>
          <a:prstGeom prst="roundRect">
            <a:avLst/>
          </a:prstGeom>
          <a:solidFill>
            <a:srgbClr val="2565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43000" y="4114800"/>
            <a:ext cx="2377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Privacy e sicurezza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3995928"/>
            <a:ext cx="6172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50" b="0">
                <a:solidFill>
                  <a:srgbClr val="2B3641"/>
                </a:solidFill>
                <a:latin typeface="Aptos"/>
              </a:rPr>
              <a:t>protezione dei dati e gestione degli accessi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05840" y="4773168"/>
            <a:ext cx="2651760" cy="594360"/>
          </a:xfrm>
          <a:prstGeom prst="roundRect">
            <a:avLst/>
          </a:prstGeom>
          <a:solidFill>
            <a:srgbClr val="133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143000" y="4937760"/>
            <a:ext cx="2377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Trasparenza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31920" y="4818888"/>
            <a:ext cx="6172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50" b="0">
                <a:solidFill>
                  <a:srgbClr val="2B3641"/>
                </a:solidFill>
                <a:latin typeface="Aptos"/>
              </a:rPr>
              <a:t>esplicitare limiti, incertezze e ruolo dell’IA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05840" y="5715000"/>
            <a:ext cx="9144000" cy="438912"/>
          </a:xfrm>
          <a:prstGeom prst="roundRect">
            <a:avLst/>
          </a:prstGeom>
          <a:solidFill>
            <a:srgbClr val="DAE8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188720" y="5824728"/>
            <a:ext cx="87782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13304F"/>
                </a:solidFill>
                <a:latin typeface="Aptos"/>
              </a:rPr>
              <a:t>Obiettivo: aumentare capacità e tempestività senza indebolire rigore metodologico, qualità e responsabilità istituzionale.</a:t>
            </a:r>
          </a:p>
        </p:txBody>
      </p:sp>
    </p:spTree>
    <p:extLst>
      <p:ext uri="{BB962C8B-B14F-4D97-AF65-F5344CB8AC3E}">
        <p14:creationId xmlns:p14="http://schemas.microsoft.com/office/powerpoint/2010/main" val="907970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491EB7-5301-4E8F-92E8-1279B7B3F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 algn="ctr"/>
            <a:r>
              <a:rPr sz="2500" b="1">
                <a:solidFill>
                  <a:srgbClr val="13304F"/>
                </a:solidFill>
                <a:latin typeface="Aptos"/>
              </a:rPr>
              <a:t>DALLA SPERIMENTAZIONE ALLA STATISTICA UFFICIALE</a:t>
            </a:r>
            <a:endParaRPr lang="it-IT"/>
          </a:p>
        </p:txBody>
      </p:sp>
      <p:sp>
        <p:nvSpPr>
          <p:cNvPr id="3" name="TextBox 2"/>
          <p:cNvSpPr txBox="1"/>
          <p:nvPr/>
        </p:nvSpPr>
        <p:spPr>
          <a:xfrm>
            <a:off x="9372600" y="6185696"/>
            <a:ext cx="12344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50" b="1">
                <a:solidFill>
                  <a:srgbClr val="13304F"/>
                </a:solidFill>
                <a:latin typeface="Aptos"/>
              </a:rPr>
              <a:t>Autore: ChatGPT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828800"/>
            <a:ext cx="1874519" cy="566928"/>
          </a:xfrm>
          <a:prstGeom prst="roundRect">
            <a:avLst/>
          </a:prstGeom>
          <a:solidFill>
            <a:srgbClr val="133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87552" y="1984248"/>
            <a:ext cx="274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07592" y="1947672"/>
            <a:ext cx="135331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1">
                <a:solidFill>
                  <a:srgbClr val="FFFFFF"/>
                </a:solidFill>
                <a:latin typeface="Aptos"/>
              </a:rPr>
              <a:t>Selezionare un caso d’uso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2542032"/>
            <a:ext cx="1874519" cy="141732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2816352"/>
            <a:ext cx="16002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0">
                <a:solidFill>
                  <a:srgbClr val="2B3641"/>
                </a:solidFill>
                <a:latin typeface="Aptos"/>
              </a:rPr>
              <a:t>alto valore, dati disponibili, rischio gestibile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16352" y="2606040"/>
            <a:ext cx="228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900" b="1">
                <a:solidFill>
                  <a:srgbClr val="DA8736"/>
                </a:solidFill>
                <a:latin typeface="Aptos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090672" y="1828800"/>
            <a:ext cx="1874519" cy="566928"/>
          </a:xfrm>
          <a:prstGeom prst="roundRect">
            <a:avLst/>
          </a:prstGeom>
          <a:solidFill>
            <a:srgbClr val="133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163824" y="1984248"/>
            <a:ext cx="274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83864" y="1947672"/>
            <a:ext cx="135331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1">
                <a:solidFill>
                  <a:srgbClr val="FFFFFF"/>
                </a:solidFill>
                <a:latin typeface="Aptos"/>
              </a:rPr>
              <a:t>Costruire un modello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090672" y="2542032"/>
            <a:ext cx="1874519" cy="1417320"/>
          </a:xfrm>
          <a:prstGeom prst="roundRect">
            <a:avLst/>
          </a:prstGeom>
          <a:solidFill>
            <a:srgbClr val="DAE8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227832" y="2816352"/>
            <a:ext cx="16002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0">
                <a:solidFill>
                  <a:srgbClr val="2B3641"/>
                </a:solidFill>
                <a:latin typeface="Aptos"/>
              </a:rPr>
              <a:t>dataset, criteri di qualità, KPI e benchmark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92624" y="2606040"/>
            <a:ext cx="228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900" b="1">
                <a:solidFill>
                  <a:srgbClr val="DA8736"/>
                </a:solidFill>
                <a:latin typeface="Aptos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266944" y="1828800"/>
            <a:ext cx="1874519" cy="566928"/>
          </a:xfrm>
          <a:prstGeom prst="roundRect">
            <a:avLst/>
          </a:prstGeom>
          <a:solidFill>
            <a:srgbClr val="133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340096" y="1984248"/>
            <a:ext cx="274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0136" y="1947672"/>
            <a:ext cx="135331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1">
                <a:solidFill>
                  <a:srgbClr val="FFFFFF"/>
                </a:solidFill>
                <a:latin typeface="Aptos"/>
              </a:rPr>
              <a:t>Validare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266944" y="2542032"/>
            <a:ext cx="1874519" cy="141732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04104" y="2816352"/>
            <a:ext cx="16002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0">
                <a:solidFill>
                  <a:srgbClr val="2B3641"/>
                </a:solidFill>
                <a:latin typeface="Aptos"/>
              </a:rPr>
              <a:t>confronto con processo tradizionale e revisione esperta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68896" y="2606040"/>
            <a:ext cx="228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900" b="1">
                <a:solidFill>
                  <a:srgbClr val="DA8736"/>
                </a:solidFill>
                <a:latin typeface="Aptos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443216" y="1828800"/>
            <a:ext cx="1874519" cy="566928"/>
          </a:xfrm>
          <a:prstGeom prst="roundRect">
            <a:avLst/>
          </a:prstGeom>
          <a:solidFill>
            <a:srgbClr val="133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516368" y="1984248"/>
            <a:ext cx="274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36408" y="1947672"/>
            <a:ext cx="135331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1">
                <a:solidFill>
                  <a:srgbClr val="FFFFFF"/>
                </a:solidFill>
                <a:latin typeface="Aptos"/>
              </a:rPr>
              <a:t>Integrare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443216" y="2542032"/>
            <a:ext cx="1874519" cy="1417320"/>
          </a:xfrm>
          <a:prstGeom prst="roundRect">
            <a:avLst/>
          </a:prstGeom>
          <a:solidFill>
            <a:srgbClr val="DAE8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580376" y="2816352"/>
            <a:ext cx="16002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0">
                <a:solidFill>
                  <a:srgbClr val="2B3641"/>
                </a:solidFill>
                <a:latin typeface="Aptos"/>
              </a:rPr>
              <a:t>procedure, metadati, competenze e responsabilità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45168" y="2606040"/>
            <a:ext cx="228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900" b="1">
                <a:solidFill>
                  <a:srgbClr val="DA8736"/>
                </a:solidFill>
                <a:latin typeface="Aptos"/>
              </a:rPr>
              <a:t>→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619488" y="1828800"/>
            <a:ext cx="1874519" cy="566928"/>
          </a:xfrm>
          <a:prstGeom prst="roundRect">
            <a:avLst/>
          </a:prstGeom>
          <a:solidFill>
            <a:srgbClr val="133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9692640" y="1984248"/>
            <a:ext cx="274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12680" y="1947672"/>
            <a:ext cx="135331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1">
                <a:solidFill>
                  <a:srgbClr val="FFFFFF"/>
                </a:solidFill>
                <a:latin typeface="Aptos"/>
              </a:rPr>
              <a:t>Condividere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619488" y="2542032"/>
            <a:ext cx="1874519" cy="141732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9756648" y="2816352"/>
            <a:ext cx="16002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0">
                <a:solidFill>
                  <a:srgbClr val="2B3641"/>
                </a:solidFill>
                <a:latin typeface="Aptos"/>
              </a:rPr>
              <a:t>standard, buone pratiche e collaborazione nella rete statistica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14400" y="4434840"/>
            <a:ext cx="9418320" cy="868680"/>
          </a:xfrm>
          <a:prstGeom prst="roundRect">
            <a:avLst/>
          </a:prstGeom>
          <a:solidFill>
            <a:srgbClr val="133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1143000" y="4645152"/>
            <a:ext cx="1554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1" dirty="0">
                <a:solidFill>
                  <a:srgbClr val="FFFFFF"/>
                </a:solidFill>
                <a:latin typeface="Aptos"/>
              </a:rPr>
              <a:t>MESSAGGIO FINALE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569029" y="4572000"/>
            <a:ext cx="76991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dirty="0">
                <a:solidFill>
                  <a:srgbClr val="FFFFFF"/>
                </a:solidFill>
                <a:latin typeface="Aptos"/>
              </a:rPr>
              <a:t>Per </a:t>
            </a:r>
            <a:r>
              <a:rPr sz="1600" b="0" dirty="0" err="1">
                <a:solidFill>
                  <a:srgbClr val="FFFFFF"/>
                </a:solidFill>
                <a:latin typeface="Aptos"/>
              </a:rPr>
              <a:t>i</a:t>
            </a:r>
            <a:r>
              <a:rPr sz="16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FFFFFF"/>
                </a:solidFill>
                <a:latin typeface="Aptos"/>
              </a:rPr>
              <a:t>Comuni</a:t>
            </a:r>
            <a:r>
              <a:rPr sz="1600" b="0" dirty="0">
                <a:solidFill>
                  <a:srgbClr val="FFFFFF"/>
                </a:solidFill>
                <a:latin typeface="Aptos"/>
              </a:rPr>
              <a:t>, </a:t>
            </a:r>
            <a:r>
              <a:rPr sz="1600" b="0" dirty="0" err="1">
                <a:solidFill>
                  <a:srgbClr val="FFFFFF"/>
                </a:solidFill>
                <a:latin typeface="Aptos"/>
              </a:rPr>
              <a:t>l’IA</a:t>
            </a:r>
            <a:r>
              <a:rPr sz="16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FFFFFF"/>
                </a:solidFill>
                <a:latin typeface="Aptos"/>
              </a:rPr>
              <a:t>può</a:t>
            </a:r>
            <a:r>
              <a:rPr sz="16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FFFFFF"/>
                </a:solidFill>
                <a:latin typeface="Aptos"/>
              </a:rPr>
              <a:t>diventare</a:t>
            </a:r>
            <a:r>
              <a:rPr sz="16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FFFFFF"/>
                </a:solidFill>
                <a:latin typeface="Aptos"/>
              </a:rPr>
              <a:t>un’infrastruttura</a:t>
            </a:r>
            <a:r>
              <a:rPr sz="1600" b="0" dirty="0">
                <a:solidFill>
                  <a:srgbClr val="FFFFFF"/>
                </a:solidFill>
                <a:latin typeface="Aptos"/>
              </a:rPr>
              <a:t> di </a:t>
            </a:r>
            <a:r>
              <a:rPr sz="1600" b="0" dirty="0" err="1">
                <a:solidFill>
                  <a:srgbClr val="FFFFFF"/>
                </a:solidFill>
                <a:latin typeface="Aptos"/>
              </a:rPr>
              <a:t>supporto</a:t>
            </a:r>
            <a:r>
              <a:rPr sz="16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FFFFFF"/>
                </a:solidFill>
                <a:latin typeface="Aptos"/>
              </a:rPr>
              <a:t>alla</a:t>
            </a:r>
            <a:r>
              <a:rPr sz="16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FFFFFF"/>
                </a:solidFill>
                <a:latin typeface="Aptos"/>
              </a:rPr>
              <a:t>conoscenza</a:t>
            </a:r>
            <a:r>
              <a:rPr sz="16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FFFFFF"/>
                </a:solidFill>
                <a:latin typeface="Aptos"/>
              </a:rPr>
              <a:t>dei</a:t>
            </a:r>
            <a:r>
              <a:rPr sz="16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FFFFFF"/>
                </a:solidFill>
                <a:latin typeface="Aptos"/>
              </a:rPr>
              <a:t>territori</a:t>
            </a:r>
            <a:r>
              <a:rPr sz="1600" b="0" dirty="0">
                <a:solidFill>
                  <a:srgbClr val="FFFFFF"/>
                </a:solidFill>
                <a:latin typeface="Aptos"/>
              </a:rPr>
              <a:t>: </a:t>
            </a:r>
            <a:endParaRPr lang="it-IT" sz="1600" b="0" dirty="0">
              <a:solidFill>
                <a:srgbClr val="FFFFFF"/>
              </a:solidFill>
              <a:latin typeface="Aptos"/>
            </a:endParaRPr>
          </a:p>
          <a:p>
            <a:pPr algn="l"/>
            <a:r>
              <a:rPr sz="1600" b="0" dirty="0" err="1">
                <a:solidFill>
                  <a:srgbClr val="FFFFFF"/>
                </a:solidFill>
                <a:latin typeface="Aptos"/>
              </a:rPr>
              <a:t>il</a:t>
            </a:r>
            <a:r>
              <a:rPr sz="16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FFFFFF"/>
                </a:solidFill>
                <a:latin typeface="Aptos"/>
              </a:rPr>
              <a:t>valore</a:t>
            </a:r>
            <a:r>
              <a:rPr sz="16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FFFFFF"/>
                </a:solidFill>
                <a:latin typeface="Aptos"/>
              </a:rPr>
              <a:t>nasce</a:t>
            </a:r>
            <a:r>
              <a:rPr sz="16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FFFFFF"/>
                </a:solidFill>
                <a:latin typeface="Aptos"/>
              </a:rPr>
              <a:t>dall’incontro</a:t>
            </a:r>
            <a:r>
              <a:rPr sz="16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FFFFFF"/>
                </a:solidFill>
                <a:latin typeface="Aptos"/>
              </a:rPr>
              <a:t>tra</a:t>
            </a:r>
            <a:r>
              <a:rPr sz="16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FFFFFF"/>
                </a:solidFill>
                <a:latin typeface="Aptos"/>
              </a:rPr>
              <a:t>tecnologia</a:t>
            </a:r>
            <a:r>
              <a:rPr sz="1600" b="0" dirty="0">
                <a:solidFill>
                  <a:srgbClr val="FFFFFF"/>
                </a:solidFill>
                <a:latin typeface="Aptos"/>
              </a:rPr>
              <a:t>, </a:t>
            </a:r>
            <a:r>
              <a:rPr sz="1600" b="0" dirty="0" err="1">
                <a:solidFill>
                  <a:srgbClr val="FFFFFF"/>
                </a:solidFill>
                <a:latin typeface="Aptos"/>
              </a:rPr>
              <a:t>dati</a:t>
            </a:r>
            <a:r>
              <a:rPr sz="1600" b="0" dirty="0">
                <a:solidFill>
                  <a:srgbClr val="FFFFFF"/>
                </a:solidFill>
                <a:latin typeface="Aptos"/>
              </a:rPr>
              <a:t> di </a:t>
            </a:r>
            <a:r>
              <a:rPr sz="1600" b="0" dirty="0" err="1">
                <a:solidFill>
                  <a:srgbClr val="FFFFFF"/>
                </a:solidFill>
                <a:latin typeface="Aptos"/>
              </a:rPr>
              <a:t>qualità</a:t>
            </a:r>
            <a:r>
              <a:rPr sz="1600" b="0" dirty="0">
                <a:solidFill>
                  <a:srgbClr val="FFFFFF"/>
                </a:solidFill>
                <a:latin typeface="Aptos"/>
              </a:rPr>
              <a:t>, </a:t>
            </a:r>
            <a:r>
              <a:rPr sz="1600" b="0" dirty="0" err="1">
                <a:solidFill>
                  <a:srgbClr val="FFFFFF"/>
                </a:solidFill>
                <a:latin typeface="Aptos"/>
              </a:rPr>
              <a:t>metodo</a:t>
            </a:r>
            <a:r>
              <a:rPr sz="16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FFFFFF"/>
                </a:solidFill>
                <a:latin typeface="Aptos"/>
              </a:rPr>
              <a:t>statistico</a:t>
            </a:r>
            <a:r>
              <a:rPr sz="1600" b="0" dirty="0">
                <a:solidFill>
                  <a:srgbClr val="FFFFFF"/>
                </a:solidFill>
                <a:latin typeface="Aptos"/>
              </a:rPr>
              <a:t> e </a:t>
            </a:r>
            <a:r>
              <a:rPr sz="1600" b="0" dirty="0" err="1">
                <a:solidFill>
                  <a:srgbClr val="FFFFFF"/>
                </a:solidFill>
                <a:latin typeface="Aptos"/>
              </a:rPr>
              <a:t>competenze</a:t>
            </a:r>
            <a:r>
              <a:rPr sz="1600" b="0" dirty="0">
                <a:solidFill>
                  <a:srgbClr val="FFFFFF"/>
                </a:solidFill>
                <a:latin typeface="Apto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037871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261</TotalTime>
  <Words>380</Words>
  <Application>Microsoft Office PowerPoint</Application>
  <PresentationFormat>Widescreen</PresentationFormat>
  <Paragraphs>82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1" baseType="lpstr">
      <vt:lpstr>Aptos</vt:lpstr>
      <vt:lpstr>Arial</vt:lpstr>
      <vt:lpstr>Calibri</vt:lpstr>
      <vt:lpstr>Calibri Light</vt:lpstr>
      <vt:lpstr>Inter</vt:lpstr>
      <vt:lpstr>Tema di Office</vt:lpstr>
      <vt:lpstr>IA E STATISTICA UFFICIALE NEI COMUNI</vt:lpstr>
      <vt:lpstr>DOVE L’IA PUÒ GENERARE VALORE</vt:lpstr>
      <vt:lpstr>CASI D’USO PER I COMUNI</vt:lpstr>
      <vt:lpstr>CONDIZIONI PER UN USO AFFIDABILE</vt:lpstr>
      <vt:lpstr>DALLA SPERIMENTAZIONE ALLA STATISTICA UFFICIALE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Girolamo D'Anneo</dc:creator>
  <cp:lastModifiedBy>Girolamo D'Anneo</cp:lastModifiedBy>
  <cp:revision>25</cp:revision>
  <dcterms:created xsi:type="dcterms:W3CDTF">2022-04-03T16:23:48Z</dcterms:created>
  <dcterms:modified xsi:type="dcterms:W3CDTF">2026-09-02T12:26:42Z</dcterms:modified>
</cp:coreProperties>
</file>