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D8E"/>
    <a:srgbClr val="4A6EAE"/>
    <a:srgbClr val="D0223C"/>
    <a:srgbClr val="1B407F"/>
    <a:srgbClr val="E6002D"/>
    <a:srgbClr val="FF914D"/>
    <a:srgbClr val="5271FF"/>
    <a:srgbClr val="F49CBB"/>
    <a:srgbClr val="4A6EA9"/>
    <a:srgbClr val="F0F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7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</a:t>
            </a:r>
            <a:r>
              <a:rPr lang="it-IT" dirty="0" err="1"/>
              <a:t>mL’indice</a:t>
            </a:r>
            <a:r>
              <a:rPr lang="it-IT" dirty="0"/>
              <a:t> </a:t>
            </a:r>
            <a:r>
              <a:rPr lang="it-IT" dirty="0" err="1"/>
              <a:t>odificare</a:t>
            </a:r>
            <a:r>
              <a:rPr lang="it-IT" dirty="0"/>
              <a:t>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61442B-E8CC-4142-AC51-F5E07C951D3D}"/>
              </a:ext>
            </a:extLst>
          </p:cNvPr>
          <p:cNvSpPr/>
          <p:nvPr userDrawn="1"/>
        </p:nvSpPr>
        <p:spPr>
          <a:xfrm>
            <a:off x="0" y="1575917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Google Shape;43;p1">
            <a:extLst>
              <a:ext uri="{FF2B5EF4-FFF2-40B4-BE49-F238E27FC236}">
                <a16:creationId xmlns:a16="http://schemas.microsoft.com/office/drawing/2014/main" id="{4BD946C2-CDA3-491E-B5BE-0C094C3F8C9A}"/>
              </a:ext>
            </a:extLst>
          </p:cNvPr>
          <p:cNvSpPr txBox="1"/>
          <p:nvPr userDrawn="1"/>
        </p:nvSpPr>
        <p:spPr>
          <a:xfrm>
            <a:off x="2111361" y="764422"/>
            <a:ext cx="4921277" cy="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sz="1800" b="1" i="0" u="none" strike="noStrike" cap="none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75AEC0-A9AE-4BC4-89DD-27065F66BDCC}"/>
              </a:ext>
            </a:extLst>
          </p:cNvPr>
          <p:cNvSpPr/>
          <p:nvPr userDrawn="1"/>
        </p:nvSpPr>
        <p:spPr>
          <a:xfrm>
            <a:off x="492657" y="6249622"/>
            <a:ext cx="87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Comune di Gorizia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5DE0-66D6-49A9-B4F6-3CE119901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8" y="86328"/>
            <a:ext cx="5403644" cy="626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FF2BD7-EDB8-4958-BA10-F33AC5B2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0" y="6169232"/>
            <a:ext cx="492657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F3D282-75D5-4D5A-9BA2-E9A9C98FE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8" y="6110430"/>
            <a:ext cx="1118472" cy="7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425FA0-99E0-46A0-A5AE-AF12DED64318}"/>
              </a:ext>
            </a:extLst>
          </p:cNvPr>
          <p:cNvSpPr/>
          <p:nvPr userDrawn="1"/>
        </p:nvSpPr>
        <p:spPr>
          <a:xfrm>
            <a:off x="-1" y="6382052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A40657-C5E6-4349-94AF-3A416B2A38D7}"/>
              </a:ext>
            </a:extLst>
          </p:cNvPr>
          <p:cNvSpPr/>
          <p:nvPr userDrawn="1"/>
        </p:nvSpPr>
        <p:spPr>
          <a:xfrm>
            <a:off x="0" y="1158221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21D594-E81E-4BB0-BA0C-E4711C48A079}"/>
              </a:ext>
            </a:extLst>
          </p:cNvPr>
          <p:cNvSpPr/>
          <p:nvPr userDrawn="1"/>
        </p:nvSpPr>
        <p:spPr>
          <a:xfrm>
            <a:off x="233054" y="6438920"/>
            <a:ext cx="77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Comune di Gorizia</a:t>
            </a:r>
          </a:p>
        </p:txBody>
      </p:sp>
      <p:sp>
        <p:nvSpPr>
          <p:cNvPr id="12" name="Google Shape;43;p1">
            <a:extLst>
              <a:ext uri="{FF2B5EF4-FFF2-40B4-BE49-F238E27FC236}">
                <a16:creationId xmlns:a16="http://schemas.microsoft.com/office/drawing/2014/main" id="{272F8E1F-A025-4786-A9AB-04B3A69EAF00}"/>
              </a:ext>
            </a:extLst>
          </p:cNvPr>
          <p:cNvSpPr txBox="1"/>
          <p:nvPr userDrawn="1"/>
        </p:nvSpPr>
        <p:spPr>
          <a:xfrm>
            <a:off x="4905581" y="6485627"/>
            <a:ext cx="3057156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1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7040CF4-3DDD-43BE-9152-618D6FF1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-1" y="6426000"/>
            <a:ext cx="311154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845C27-CF31-4A89-8FB3-B9489D138C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6" y="6426000"/>
            <a:ext cx="650483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BF2C-9416-45AA-AAC6-155763B3F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56" y="6497999"/>
            <a:ext cx="24844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2794474"/>
            <a:ext cx="6858000" cy="1533297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1B407F"/>
                </a:solidFill>
                <a:cs typeface="Arial" panose="020B0604020202020204" pitchFamily="34" charset="0"/>
              </a:rPr>
              <a:t>La potenziale vulnerabilità della Sardegna misurata attraverso un indice composito comunale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BA5373-6142-E1ED-39E7-23F53E21E77F}"/>
              </a:ext>
            </a:extLst>
          </p:cNvPr>
          <p:cNvSpPr txBox="1"/>
          <p:nvPr/>
        </p:nvSpPr>
        <p:spPr>
          <a:xfrm>
            <a:off x="1928802" y="4822944"/>
            <a:ext cx="52863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Anna </a:t>
            </a:r>
            <a:r>
              <a:rPr lang="it-IT" sz="1200" b="1" dirty="0" err="1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Minnei</a:t>
            </a:r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|</a:t>
            </a:r>
            <a:r>
              <a:rPr lang="it-IT" sz="1200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Carla</a:t>
            </a:r>
            <a:r>
              <a:rPr lang="it-IT" sz="1200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Massa |</a:t>
            </a:r>
            <a:r>
              <a:rPr lang="it-IT" sz="1200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Gianluca Pillai | 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UFFICIO DI STATISTICA DELLA REGIONE SARDEGNA – </a:t>
            </a:r>
            <a:r>
              <a:rPr lang="it-IT" sz="1200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Responsabile </a:t>
            </a:r>
            <a:r>
              <a:rPr lang="it-IT" sz="12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Sergio Loddo</a:t>
            </a:r>
            <a:endParaRPr lang="it-IT" sz="1200" dirty="0">
              <a:solidFill>
                <a:srgbClr val="C00000"/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8B056650-6423-8604-1422-60F932F0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44" b="-1"/>
          <a:stretch/>
        </p:blipFill>
        <p:spPr>
          <a:xfrm>
            <a:off x="3528476" y="1286713"/>
            <a:ext cx="1582790" cy="300376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C0B3CB5-FDD4-45EA-5CD5-45D59059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1B407F"/>
                </a:solidFill>
                <a:cs typeface="Arial" panose="020B0604020202020204" pitchFamily="34" charset="0"/>
              </a:rPr>
              <a:t>La potenziale vulnerabilità della Sardegna misurata attraverso un indice composito comunale</a:t>
            </a:r>
            <a:endParaRPr lang="it-IT" b="1" dirty="0">
              <a:highlight>
                <a:srgbClr val="FFFF00"/>
              </a:highligh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2C25721-4255-A442-3FF7-0E6612B31688}"/>
              </a:ext>
            </a:extLst>
          </p:cNvPr>
          <p:cNvSpPr/>
          <p:nvPr/>
        </p:nvSpPr>
        <p:spPr>
          <a:xfrm>
            <a:off x="690536" y="2726132"/>
            <a:ext cx="8199085" cy="64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1100" dirty="0">
                <a:solidFill>
                  <a:srgbClr val="1B407F"/>
                </a:solidFill>
                <a:latin typeface="+mj-lt"/>
                <a:cs typeface="Arial" panose="020B0604020202020204" pitchFamily="34" charset="0"/>
              </a:rPr>
              <a:t>La vulnerabilità è una condizione di incertezza che può trasformarsi in disagio economico e sociale. </a:t>
            </a:r>
            <a:r>
              <a:rPr lang="it-IT" sz="11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 dimensioni della vulnerabilità: </a:t>
            </a:r>
            <a:r>
              <a:rPr lang="it-IT" sz="1100" b="1" u="sng" dirty="0">
                <a:latin typeface="+mj-lt"/>
                <a:cs typeface="Arial" panose="020B0604020202020204" pitchFamily="34" charset="0"/>
              </a:rPr>
              <a:t>Demografica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(</a:t>
            </a:r>
            <a:r>
              <a:rPr lang="it-IT" sz="1100" b="1" i="1" dirty="0">
                <a:solidFill>
                  <a:srgbClr val="FF9900"/>
                </a:solidFill>
                <a:latin typeface="+mj-lt"/>
                <a:cs typeface="Arial" panose="020B0604020202020204" pitchFamily="34" charset="0"/>
              </a:rPr>
              <a:t>Area demografica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) </a:t>
            </a:r>
            <a:r>
              <a:rPr lang="it-IT" sz="1100" b="1" u="sng" dirty="0">
                <a:latin typeface="+mj-lt"/>
                <a:cs typeface="Arial" panose="020B0604020202020204" pitchFamily="34" charset="0"/>
              </a:rPr>
              <a:t>Educativa e occupazionale 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(</a:t>
            </a:r>
            <a:r>
              <a:rPr lang="it-IT" sz="1100" b="1" i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Area Capitale umano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) </a:t>
            </a:r>
            <a:r>
              <a:rPr lang="it-IT" sz="1100" b="1" u="sng" dirty="0">
                <a:latin typeface="+mj-lt"/>
                <a:cs typeface="Arial" panose="020B0604020202020204" pitchFamily="34" charset="0"/>
              </a:rPr>
              <a:t>Sociale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(</a:t>
            </a:r>
            <a:r>
              <a:rPr lang="it-IT" sz="1100" b="1" i="1" dirty="0">
                <a:solidFill>
                  <a:srgbClr val="5BD4FF"/>
                </a:solidFill>
                <a:latin typeface="+mj-lt"/>
                <a:cs typeface="Arial" panose="020B0604020202020204" pitchFamily="34" charset="0"/>
              </a:rPr>
              <a:t>Area Mortalità e servizi sociosanitari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) </a:t>
            </a:r>
            <a:r>
              <a:rPr lang="it-IT" sz="1100" b="1" u="sng" dirty="0">
                <a:latin typeface="+mj-lt"/>
                <a:cs typeface="Arial" panose="020B0604020202020204" pitchFamily="34" charset="0"/>
              </a:rPr>
              <a:t>Ambientale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(</a:t>
            </a:r>
            <a:r>
              <a:rPr lang="it-IT" sz="1100" b="1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Area Ambientale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) </a:t>
            </a:r>
            <a:r>
              <a:rPr lang="it-IT" sz="1100" b="1" u="sng" dirty="0">
                <a:latin typeface="+mj-lt"/>
                <a:cs typeface="Arial" panose="020B0604020202020204" pitchFamily="34" charset="0"/>
              </a:rPr>
              <a:t>Economica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(</a:t>
            </a:r>
            <a:r>
              <a:rPr lang="it-IT" sz="1100" b="1" i="1" dirty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Area Economica </a:t>
            </a:r>
            <a:r>
              <a:rPr lang="it-IT" sz="1100" b="1" i="1" dirty="0">
                <a:latin typeface="+mj-lt"/>
                <a:cs typeface="Arial" panose="020B0604020202020204" pitchFamily="34" charset="0"/>
              </a:rPr>
              <a:t>e </a:t>
            </a:r>
            <a:r>
              <a:rPr lang="it-IT" sz="1100" b="1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Area Crescita e sviluppo economico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77304A3-6FEE-5321-07B7-D49314E5F655}"/>
              </a:ext>
            </a:extLst>
          </p:cNvPr>
          <p:cNvSpPr/>
          <p:nvPr/>
        </p:nvSpPr>
        <p:spPr>
          <a:xfrm>
            <a:off x="703367" y="3647964"/>
            <a:ext cx="81628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50" dirty="0">
                <a:latin typeface="+mj-lt"/>
                <a:cs typeface="Arial" panose="020B0604020202020204" pitchFamily="34" charset="0"/>
              </a:rPr>
              <a:t>Per la sua realizzazione è stata utilizzata la metodologia di sintesi </a:t>
            </a:r>
            <a:r>
              <a:rPr lang="it-IT" sz="1050" b="1" dirty="0" err="1">
                <a:latin typeface="+mj-lt"/>
                <a:cs typeface="Arial" panose="020B0604020202020204" pitchFamily="34" charset="0"/>
              </a:rPr>
              <a:t>Adjusted</a:t>
            </a:r>
            <a:r>
              <a:rPr lang="it-IT" sz="10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1050" b="1" dirty="0" err="1">
                <a:latin typeface="+mj-lt"/>
                <a:cs typeface="Arial" panose="020B0604020202020204" pitchFamily="34" charset="0"/>
              </a:rPr>
              <a:t>Mazziotta</a:t>
            </a:r>
            <a:r>
              <a:rPr lang="it-IT" sz="1050" b="1" dirty="0">
                <a:latin typeface="+mj-lt"/>
                <a:cs typeface="Arial" panose="020B0604020202020204" pitchFamily="34" charset="0"/>
              </a:rPr>
              <a:t> Pareto Index (AMPI) </a:t>
            </a:r>
            <a:r>
              <a:rPr lang="it-IT" sz="1050" dirty="0">
                <a:latin typeface="+mj-lt"/>
                <a:cs typeface="Arial" panose="020B0604020202020204" pitchFamily="34" charset="0"/>
              </a:rPr>
              <a:t>e sono state applicate tecniche e metodi di costruzione e metadatazione dei Sistemi Informativi Statistici, con l’obiettivo di: </a:t>
            </a:r>
            <a:r>
              <a:rPr lang="it-IT" sz="1050" b="1" dirty="0">
                <a:solidFill>
                  <a:srgbClr val="F49CBB"/>
                </a:solidFill>
                <a:latin typeface="+mj-lt"/>
                <a:cs typeface="Arial" panose="020B0604020202020204" pitchFamily="34" charset="0"/>
              </a:rPr>
              <a:t>ridurre gli errori casuali e sistematici</a:t>
            </a:r>
            <a:r>
              <a:rPr lang="it-IT" sz="1050" dirty="0">
                <a:latin typeface="+mj-lt"/>
                <a:cs typeface="Arial" panose="020B0604020202020204" pitchFamily="34" charset="0"/>
              </a:rPr>
              <a:t>, </a:t>
            </a:r>
            <a:r>
              <a:rPr lang="it-IT" sz="1050" b="1" dirty="0">
                <a:solidFill>
                  <a:srgbClr val="DB332E"/>
                </a:solidFill>
                <a:latin typeface="+mj-lt"/>
                <a:cs typeface="Arial" panose="020B0604020202020204" pitchFamily="34" charset="0"/>
              </a:rPr>
              <a:t>replicare il processo di costruzione,</a:t>
            </a:r>
            <a:r>
              <a:rPr lang="it-IT" sz="105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1050" b="1" dirty="0">
                <a:solidFill>
                  <a:srgbClr val="18448F"/>
                </a:solidFill>
                <a:latin typeface="+mj-lt"/>
                <a:cs typeface="Arial" panose="020B0604020202020204" pitchFamily="34" charset="0"/>
              </a:rPr>
              <a:t>garantire la trasparenza del processo e della diffusione delle informazioni</a:t>
            </a:r>
            <a:r>
              <a:rPr lang="it-IT" sz="105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792F2B-3BE6-936F-50BA-A2A484184849}"/>
              </a:ext>
            </a:extLst>
          </p:cNvPr>
          <p:cNvSpPr txBox="1"/>
          <p:nvPr/>
        </p:nvSpPr>
        <p:spPr>
          <a:xfrm>
            <a:off x="689675" y="1539700"/>
            <a:ext cx="8199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dirty="0">
                <a:solidFill>
                  <a:srgbClr val="1B407F"/>
                </a:solidFill>
                <a:latin typeface="+mj-lt"/>
                <a:cs typeface="Arial" panose="020B0604020202020204" pitchFamily="34" charset="0"/>
              </a:rPr>
              <a:t>Il progetto rientra nell’ambito delle attività previste dal Protocollo d’Intesa tra Istat, Regioni e Province autonome, Anci e UPI del 15 giugno 2020. L’Indice di Vulnerabilità Comunale (IVC), calcolato per il triennio 2019-2021 (</a:t>
            </a:r>
            <a:r>
              <a:rPr lang="it-IT" sz="1050" b="1" u="sng" dirty="0">
                <a:solidFill>
                  <a:srgbClr val="1B407F"/>
                </a:solidFill>
                <a:latin typeface="+mj-lt"/>
                <a:cs typeface="Arial" panose="020B0604020202020204" pitchFamily="34" charset="0"/>
              </a:rPr>
              <a:t>Sardegna 2019= 100</a:t>
            </a:r>
            <a:r>
              <a:rPr lang="it-IT" sz="1050" dirty="0">
                <a:solidFill>
                  <a:srgbClr val="1B407F"/>
                </a:solidFill>
                <a:latin typeface="+mj-lt"/>
                <a:cs typeface="Arial" panose="020B0604020202020204" pitchFamily="34" charset="0"/>
              </a:rPr>
              <a:t>) e aggiornato al 2022, </a:t>
            </a:r>
            <a:r>
              <a:rPr lang="it-IT" sz="1050" b="1" dirty="0">
                <a:solidFill>
                  <a:srgbClr val="1B407F"/>
                </a:solidFill>
                <a:latin typeface="+mj-lt"/>
                <a:cs typeface="Arial" panose="020B0604020202020204" pitchFamily="34" charset="0"/>
              </a:rPr>
              <a:t>fornisce una misura di sintesi che permette la comparabilità spaziale e temporale della vulnerabilità all’interno del territorio regionale con l’obiettivo di: </a:t>
            </a:r>
          </a:p>
          <a:p>
            <a:pPr algn="just">
              <a:spcBef>
                <a:spcPts val="600"/>
              </a:spcBef>
            </a:pPr>
            <a:r>
              <a:rPr lang="it-IT" sz="1050" dirty="0">
                <a:solidFill>
                  <a:srgbClr val="1B407F"/>
                </a:solidFill>
                <a:latin typeface="+mj-lt"/>
                <a:cs typeface="Arial" pitchFamily="34" charset="0"/>
              </a:rPr>
              <a:t>mappare il territorio sulla base delle principali caratteristiche dei comuni sardi costruendo un set di indicatori organizzati per aree tematiche; </a:t>
            </a:r>
          </a:p>
          <a:p>
            <a:pPr algn="just">
              <a:spcBef>
                <a:spcPts val="300"/>
              </a:spcBef>
            </a:pPr>
            <a:r>
              <a:rPr lang="it-IT" sz="1050" dirty="0">
                <a:solidFill>
                  <a:srgbClr val="1B407F"/>
                </a:solidFill>
                <a:latin typeface="+mj-lt"/>
                <a:cs typeface="Arial" pitchFamily="34" charset="0"/>
              </a:rPr>
              <a:t>fornire strumenti statistici conoscitivi per la programmazione di azioni mirate al </a:t>
            </a:r>
            <a:r>
              <a:rPr lang="it-IT" sz="1050" dirty="0">
                <a:solidFill>
                  <a:srgbClr val="1B407F"/>
                </a:solidFill>
                <a:latin typeface="+mj-lt"/>
                <a:cs typeface="Calibri Light" panose="020F0302020204030204" pitchFamily="34" charset="0"/>
              </a:rPr>
              <a:t>benessere socioeconomico dei comuni dell’Isola.</a:t>
            </a:r>
          </a:p>
        </p:txBody>
      </p:sp>
      <p:pic>
        <p:nvPicPr>
          <p:cNvPr id="6" name="Immagine 5" descr="Immagine che contiene statico, puntina, unghia/chiodo&#10;&#10;Il contenuto generato dall'IA potrebbe non essere corretto.">
            <a:extLst>
              <a:ext uri="{FF2B5EF4-FFF2-40B4-BE49-F238E27FC236}">
                <a16:creationId xmlns:a16="http://schemas.microsoft.com/office/drawing/2014/main" id="{77E6D864-AFA8-4F1E-882B-15D444243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21997" r="25210" b="31331"/>
          <a:stretch/>
        </p:blipFill>
        <p:spPr>
          <a:xfrm>
            <a:off x="419219" y="2133356"/>
            <a:ext cx="348881" cy="193823"/>
          </a:xfrm>
          <a:prstGeom prst="rect">
            <a:avLst/>
          </a:prstGeom>
        </p:spPr>
      </p:pic>
      <p:pic>
        <p:nvPicPr>
          <p:cNvPr id="8" name="Immagine 7" descr="Immagine che contiene statico, puntina, unghia/chiodo&#10;&#10;Il contenuto generato dall'IA potrebbe non essere corretto.">
            <a:extLst>
              <a:ext uri="{FF2B5EF4-FFF2-40B4-BE49-F238E27FC236}">
                <a16:creationId xmlns:a16="http://schemas.microsoft.com/office/drawing/2014/main" id="{8E6EE319-6378-499F-09DF-2C0839FF7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21997" r="25210" b="31331"/>
          <a:stretch/>
        </p:blipFill>
        <p:spPr>
          <a:xfrm>
            <a:off x="419219" y="2328321"/>
            <a:ext cx="348881" cy="1938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2F94BEE-67AE-9CE7-549F-54592E616A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31" r="63148" b="8341"/>
          <a:stretch/>
        </p:blipFill>
        <p:spPr>
          <a:xfrm>
            <a:off x="49327" y="1455942"/>
            <a:ext cx="702714" cy="68365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3A91BF2-EA7A-0636-5E92-7DDECC7688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/>
          <a:stretch/>
        </p:blipFill>
        <p:spPr>
          <a:xfrm>
            <a:off x="223941" y="2641836"/>
            <a:ext cx="443150" cy="853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C943350-05C3-EC28-450C-94A4EC0F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794"/>
          <a:stretch/>
        </p:blipFill>
        <p:spPr>
          <a:xfrm>
            <a:off x="3274648" y="2512896"/>
            <a:ext cx="2072917" cy="29522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4B3EDB4-4CC8-EA66-6E10-FEECADADEC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9099"/>
          <a:stretch/>
        </p:blipFill>
        <p:spPr>
          <a:xfrm>
            <a:off x="109416" y="3622481"/>
            <a:ext cx="646215" cy="67918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52872B7-141C-6CAD-DD17-0CAD6DE512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6833"/>
          <a:stretch/>
        </p:blipFill>
        <p:spPr>
          <a:xfrm>
            <a:off x="3554417" y="3390582"/>
            <a:ext cx="1564664" cy="29036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A0911FB-8C91-D61A-7110-5C8F5C574C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923" y="4265969"/>
            <a:ext cx="3795294" cy="20101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E81D55F-846F-3609-15AD-570DB7754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376" y="4589633"/>
            <a:ext cx="176189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7FA8B10-CA97-35C0-7AA1-96F1C513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91" y="1389724"/>
            <a:ext cx="5322951" cy="438360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0DFDE69-5F05-9700-2F04-E02097FE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1B407F"/>
                </a:solidFill>
              </a:rPr>
              <a:t>L’Indice composito di vulnerabilità per i comuni della Sardegna (IVC) – </a:t>
            </a:r>
            <a:r>
              <a:rPr lang="it-IT" b="1" dirty="0">
                <a:solidFill>
                  <a:srgbClr val="C00000"/>
                </a:solidFill>
              </a:rPr>
              <a:t>la vulnerabilità regionale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8DA57C-991D-1CA3-8608-0B2932775417}"/>
              </a:ext>
            </a:extLst>
          </p:cNvPr>
          <p:cNvSpPr txBox="1"/>
          <p:nvPr/>
        </p:nvSpPr>
        <p:spPr>
          <a:xfrm>
            <a:off x="101976" y="1333065"/>
            <a:ext cx="3694176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+mj-lt"/>
              </a:rPr>
              <a:t>All’aumentare del valore dell’indice aumenta il livello di vulnerabilità: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        tra il 2019 e il 2022 diminuisce il livello di vulnerabilità del territorio;</a:t>
            </a:r>
          </a:p>
          <a:p>
            <a:r>
              <a:rPr lang="it-IT" sz="1200" dirty="0">
                <a:latin typeface="+mj-lt"/>
              </a:rPr>
              <a:t>        l’Area Tematica (AT) che influisce maggiormente sulla riduzione del livello di vulnerabilità regionale è il </a:t>
            </a:r>
            <a:r>
              <a:rPr lang="it-IT" sz="1200" b="1" dirty="0">
                <a:solidFill>
                  <a:srgbClr val="5271FF"/>
                </a:solidFill>
                <a:latin typeface="+mj-lt"/>
              </a:rPr>
              <a:t>Capitale umano</a:t>
            </a:r>
            <a:r>
              <a:rPr lang="it-IT" sz="1200" dirty="0">
                <a:latin typeface="+mj-lt"/>
              </a:rPr>
              <a:t>;</a:t>
            </a:r>
          </a:p>
          <a:p>
            <a:r>
              <a:rPr lang="it-IT" sz="1200" dirty="0">
                <a:latin typeface="+mj-lt"/>
              </a:rPr>
              <a:t>        il livello di vulnerabilità diminuisce in tutte le Aree, a parte quella </a:t>
            </a:r>
            <a:r>
              <a:rPr lang="it-IT" sz="1200" b="1" dirty="0">
                <a:solidFill>
                  <a:srgbClr val="FF914D"/>
                </a:solidFill>
                <a:latin typeface="+mj-lt"/>
              </a:rPr>
              <a:t>Demografica</a:t>
            </a:r>
            <a:r>
              <a:rPr lang="it-IT" sz="1200" dirty="0">
                <a:latin typeface="+mj-lt"/>
              </a:rPr>
              <a:t> che registra un peggioramento, anche se minimo. 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566216-3DBE-EEAE-E897-E66AD1A4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53" t="14840" r="27443" b="33012"/>
          <a:stretch/>
        </p:blipFill>
        <p:spPr>
          <a:xfrm>
            <a:off x="159126" y="1947707"/>
            <a:ext cx="288000" cy="1728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13FA8E7-B106-D2A7-DE8B-9EB092A8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53" t="14840" r="27443" b="33012"/>
          <a:stretch/>
        </p:blipFill>
        <p:spPr>
          <a:xfrm>
            <a:off x="168362" y="2295179"/>
            <a:ext cx="288000" cy="1728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95EBC0D-B70B-8CE4-61D7-B03C9F8D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53" t="14840" r="27443" b="33012"/>
          <a:stretch/>
        </p:blipFill>
        <p:spPr>
          <a:xfrm>
            <a:off x="162694" y="2842010"/>
            <a:ext cx="288000" cy="1728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C8435D7-AE2A-DD2B-8E5D-2192A1FB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26427" b="2762"/>
          <a:stretch/>
        </p:blipFill>
        <p:spPr>
          <a:xfrm>
            <a:off x="96104" y="3818021"/>
            <a:ext cx="1381505" cy="2531318"/>
          </a:xfrm>
          <a:prstGeom prst="rect">
            <a:avLst/>
          </a:prstGeom>
        </p:spPr>
      </p:pic>
      <p:sp>
        <p:nvSpPr>
          <p:cNvPr id="18" name="Segnaposto contenuto 1">
            <a:extLst>
              <a:ext uri="{FF2B5EF4-FFF2-40B4-BE49-F238E27FC236}">
                <a16:creationId xmlns:a16="http://schemas.microsoft.com/office/drawing/2014/main" id="{E494A96B-4EC8-30E6-0A67-C53DA2E4A2AB}"/>
              </a:ext>
            </a:extLst>
          </p:cNvPr>
          <p:cNvSpPr txBox="1">
            <a:spLocks/>
          </p:cNvSpPr>
          <p:nvPr/>
        </p:nvSpPr>
        <p:spPr>
          <a:xfrm>
            <a:off x="1522727" y="3959889"/>
            <a:ext cx="2192183" cy="1313772"/>
          </a:xfrm>
          <a:prstGeom prst="rect">
            <a:avLst/>
          </a:prstGeom>
          <a:solidFill>
            <a:schemeClr val="bg1"/>
          </a:solidFill>
          <a:ln>
            <a:solidFill>
              <a:srgbClr val="C6BD8E"/>
            </a:solidFill>
          </a:ln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it-IT" sz="1000" dirty="0">
                <a:latin typeface="+mj-lt"/>
                <a:cs typeface="Arial" panose="020B0604020202020204" pitchFamily="34" charset="0"/>
              </a:rPr>
              <a:t>   Nel 2022 i comuni con livelli di </a:t>
            </a:r>
            <a:r>
              <a:rPr lang="it-IT" sz="1000" b="1" i="1" dirty="0">
                <a:latin typeface="+mj-lt"/>
                <a:cs typeface="Arial" panose="020B0604020202020204" pitchFamily="34" charset="0"/>
              </a:rPr>
              <a:t>vulnerabilità minima o molto bassa</a:t>
            </a:r>
            <a:r>
              <a:rPr lang="it-IT" sz="1000" dirty="0">
                <a:latin typeface="+mj-lt"/>
                <a:cs typeface="Arial" panose="020B0604020202020204" pitchFamily="34" charset="0"/>
              </a:rPr>
              <a:t> sono il 40% del totale e interessano il 57% della popolazione residente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it-IT" sz="1000" dirty="0">
                <a:latin typeface="+mj-lt"/>
                <a:cs typeface="Arial" panose="020B0604020202020204" pitchFamily="34" charset="0"/>
              </a:rPr>
              <a:t>   I comuni caratterizzati da livelli di </a:t>
            </a:r>
            <a:r>
              <a:rPr lang="it-IT" sz="1000" b="1" i="1" dirty="0">
                <a:latin typeface="+mj-lt"/>
                <a:cs typeface="Arial" panose="020B0604020202020204" pitchFamily="34" charset="0"/>
              </a:rPr>
              <a:t>vulnerabilità massima o molto alta</a:t>
            </a:r>
            <a:r>
              <a:rPr lang="it-IT" sz="1000" dirty="0">
                <a:latin typeface="+mj-lt"/>
                <a:cs typeface="Arial" panose="020B0604020202020204" pitchFamily="34" charset="0"/>
              </a:rPr>
              <a:t> sono il 6% del totale e interessano l’1% della popolazione residente</a:t>
            </a:r>
          </a:p>
          <a:p>
            <a:pPr marL="0" indent="0" algn="just" fontAlgn="auto">
              <a:lnSpc>
                <a:spcPts val="25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it-IT" sz="1000" b="1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lnSpc>
                <a:spcPts val="25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it-IT" sz="1000" b="1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lnSpc>
                <a:spcPts val="25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it-IT" sz="1000" b="1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sz="1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it-IT" sz="1000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it-IT" sz="1000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lnSpc>
                <a:spcPts val="1700"/>
              </a:lnSpc>
              <a:spcBef>
                <a:spcPts val="24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it-IT" sz="1000" dirty="0">
              <a:latin typeface="+mj-lt"/>
              <a:cs typeface="Arial" panose="020B0604020202020204" pitchFamily="34" charset="0"/>
            </a:endParaRPr>
          </a:p>
          <a:p>
            <a:pPr marL="0" indent="0" algn="just" fontAlgn="auto">
              <a:lnSpc>
                <a:spcPts val="2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it-IT" sz="1000" dirty="0">
              <a:latin typeface="+mj-lt"/>
              <a:cs typeface="Arial" panose="020B0604020202020204" pitchFamily="34" charset="0"/>
            </a:endParaRPr>
          </a:p>
          <a:p>
            <a:pPr marL="251994" indent="-431989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it-IT" sz="10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indent="-431989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it-IT" sz="1000" dirty="0">
              <a:latin typeface="+mj-lt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</a:pPr>
            <a:endParaRPr lang="it-IT" sz="1000" dirty="0">
              <a:latin typeface="+mj-lt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CD4DBFA-D728-0175-14A0-F00C263C2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3"/>
          <a:stretch/>
        </p:blipFill>
        <p:spPr>
          <a:xfrm>
            <a:off x="786856" y="3681252"/>
            <a:ext cx="2245710" cy="145173"/>
          </a:xfrm>
          <a:prstGeom prst="rect">
            <a:avLst/>
          </a:prstGeom>
        </p:spPr>
      </p:pic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D9E2D931-883F-440C-0E4F-530BF267CE82}"/>
              </a:ext>
            </a:extLst>
          </p:cNvPr>
          <p:cNvSpPr/>
          <p:nvPr/>
        </p:nvSpPr>
        <p:spPr>
          <a:xfrm>
            <a:off x="3260765" y="1623460"/>
            <a:ext cx="771542" cy="172800"/>
          </a:xfrm>
          <a:prstGeom prst="rightArrow">
            <a:avLst/>
          </a:prstGeom>
          <a:solidFill>
            <a:srgbClr val="1B4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rgbClr val="F49CBB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8F0513D-88BD-332D-E8D8-DD54C202C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5" y="5375824"/>
            <a:ext cx="2245710" cy="79501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6A65E68-D411-FCD8-AA79-DE3EB3A12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3"/>
          <a:stretch/>
        </p:blipFill>
        <p:spPr>
          <a:xfrm rot="10800000">
            <a:off x="1181303" y="6185463"/>
            <a:ext cx="2245710" cy="1451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63CEAB-BDE1-3E15-6F2C-64F7B871DF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597" t="3242" r="32656" b="46870"/>
          <a:stretch/>
        </p:blipFill>
        <p:spPr>
          <a:xfrm>
            <a:off x="1551908" y="4631923"/>
            <a:ext cx="146725" cy="18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13A7C3-91E3-655D-78F1-2461248F67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597" t="3242" r="32656" b="46870"/>
          <a:stretch/>
        </p:blipFill>
        <p:spPr>
          <a:xfrm>
            <a:off x="1547296" y="4026951"/>
            <a:ext cx="146725" cy="18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34CB74-E030-6F65-3FAD-03BC93D35F10}"/>
              </a:ext>
            </a:extLst>
          </p:cNvPr>
          <p:cNvSpPr txBox="1"/>
          <p:nvPr/>
        </p:nvSpPr>
        <p:spPr>
          <a:xfrm>
            <a:off x="4366094" y="5893839"/>
            <a:ext cx="318925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+mj-lt"/>
              </a:rPr>
              <a:t>Il valore della Sardegna al 2019 è posto = 100</a:t>
            </a:r>
            <a:endParaRPr lang="it-I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B09802F-E036-2347-7967-17B8206A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879"/>
          <a:stretch/>
        </p:blipFill>
        <p:spPr>
          <a:xfrm>
            <a:off x="4448034" y="1939636"/>
            <a:ext cx="429981" cy="318905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92A47DDB-A058-B57C-5CDF-5FE6FED4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1B407F"/>
                </a:solidFill>
              </a:rPr>
              <a:t>L’Indice composito di vulnerabilità per i comuni della Sardegna (IVC) – </a:t>
            </a:r>
            <a:r>
              <a:rPr lang="it-IT" b="1" dirty="0">
                <a:solidFill>
                  <a:srgbClr val="C00000"/>
                </a:solidFill>
              </a:rPr>
              <a:t>la vulnerabilità comunale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AFDA31-53E3-6B8B-A3A7-A0E013E04F7F}"/>
              </a:ext>
            </a:extLst>
          </p:cNvPr>
          <p:cNvSpPr txBox="1"/>
          <p:nvPr/>
        </p:nvSpPr>
        <p:spPr>
          <a:xfrm>
            <a:off x="4784830" y="1332249"/>
            <a:ext cx="4114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1B407F"/>
                </a:solidFill>
                <a:latin typeface="+mj-lt"/>
              </a:rPr>
              <a:t>I comuni meno vulnerabili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FB68578-23B0-9F13-5D8B-81AB5F2B3310}"/>
              </a:ext>
            </a:extLst>
          </p:cNvPr>
          <p:cNvSpPr txBox="1"/>
          <p:nvPr/>
        </p:nvSpPr>
        <p:spPr>
          <a:xfrm>
            <a:off x="662212" y="2080623"/>
            <a:ext cx="36578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latin typeface="+mj-lt"/>
              </a:rPr>
              <a:t> 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1700" b="1" dirty="0">
                <a:solidFill>
                  <a:srgbClr val="4A6EAE"/>
                </a:solidFill>
                <a:latin typeface="+mj-lt"/>
                <a:cs typeface="Arial" panose="020B0604020202020204" pitchFamily="34" charset="0"/>
              </a:rPr>
              <a:t>49%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dei comuni più vulnerabili è localizzato nella provincia del </a:t>
            </a:r>
            <a:r>
              <a:rPr lang="it-IT" sz="1700" b="1" i="1" dirty="0">
                <a:solidFill>
                  <a:srgbClr val="4A6EAE"/>
                </a:solidFill>
                <a:latin typeface="+mj-lt"/>
                <a:cs typeface="Arial" panose="020B0604020202020204" pitchFamily="34" charset="0"/>
              </a:rPr>
              <a:t>Sud Sardegna</a:t>
            </a:r>
            <a:endParaRPr lang="it-IT" sz="1700" dirty="0">
              <a:solidFill>
                <a:srgbClr val="4A6EAE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105E9D3-06E3-D181-422E-52C93A1088D9}"/>
              </a:ext>
            </a:extLst>
          </p:cNvPr>
          <p:cNvSpPr txBox="1"/>
          <p:nvPr/>
        </p:nvSpPr>
        <p:spPr>
          <a:xfrm>
            <a:off x="1165320" y="3004858"/>
            <a:ext cx="327196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it-IT" sz="17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55%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è rappresentato da piccolissimi comuni con una popolazione </a:t>
            </a:r>
            <a:r>
              <a:rPr lang="it-IT" sz="17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fino a 1.000 abitanti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D423150-FB38-4CBE-B940-CA087AB10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3" y="3205928"/>
            <a:ext cx="880630" cy="52118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5D21F28-9D10-A2B7-469F-B963A95F33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13" t="21711" r="22884" b="23743"/>
          <a:stretch/>
        </p:blipFill>
        <p:spPr>
          <a:xfrm>
            <a:off x="219031" y="2080623"/>
            <a:ext cx="535082" cy="83557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4DB4921-1595-D4C4-A3CF-9FF96769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778" t="11904" r="30953" b="75504"/>
          <a:stretch/>
        </p:blipFill>
        <p:spPr>
          <a:xfrm>
            <a:off x="159367" y="4063422"/>
            <a:ext cx="1446129" cy="66703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10672C2-EF65-FC40-9920-4ECF3AED95A5}"/>
              </a:ext>
            </a:extLst>
          </p:cNvPr>
          <p:cNvSpPr txBox="1"/>
          <p:nvPr/>
        </p:nvSpPr>
        <p:spPr>
          <a:xfrm>
            <a:off x="1538578" y="3964440"/>
            <a:ext cx="29253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it-IT" sz="17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17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51%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sono comuni </a:t>
            </a:r>
            <a:r>
              <a:rPr lang="it-IT" sz="17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Periferici</a:t>
            </a:r>
            <a:r>
              <a:rPr lang="it-IT" sz="17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e </a:t>
            </a:r>
            <a:r>
              <a:rPr lang="it-IT" sz="17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Ultraperiferici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secondo la geografia delle Aree interne (</a:t>
            </a:r>
            <a:r>
              <a:rPr lang="it-IT" sz="17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36%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sono </a:t>
            </a:r>
            <a:r>
              <a:rPr lang="it-IT" sz="17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Periferici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CDFC47A-1F54-B521-B6D3-C00F72D10C38}"/>
              </a:ext>
            </a:extLst>
          </p:cNvPr>
          <p:cNvSpPr txBox="1"/>
          <p:nvPr/>
        </p:nvSpPr>
        <p:spPr>
          <a:xfrm>
            <a:off x="5364086" y="2100141"/>
            <a:ext cx="36578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latin typeface="+mj-lt"/>
              </a:rPr>
              <a:t> 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1700" b="1" dirty="0">
                <a:solidFill>
                  <a:srgbClr val="4A6EAE"/>
                </a:solidFill>
                <a:latin typeface="+mj-lt"/>
                <a:cs typeface="Arial" panose="020B0604020202020204" pitchFamily="34" charset="0"/>
              </a:rPr>
              <a:t>29%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dei comuni meno vulnerabili è localizzato nella provincia di </a:t>
            </a:r>
            <a:r>
              <a:rPr lang="it-IT" sz="1700" b="1" i="1" dirty="0">
                <a:solidFill>
                  <a:srgbClr val="4A6EAE"/>
                </a:solidFill>
                <a:latin typeface="+mj-lt"/>
                <a:cs typeface="Arial" panose="020B0604020202020204" pitchFamily="34" charset="0"/>
              </a:rPr>
              <a:t>Sassari</a:t>
            </a:r>
            <a:endParaRPr lang="it-IT" sz="1700" dirty="0">
              <a:solidFill>
                <a:srgbClr val="4A6EAE"/>
              </a:solidFill>
              <a:latin typeface="+mj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185213-BC7E-B672-0004-947D543947F6}"/>
              </a:ext>
            </a:extLst>
          </p:cNvPr>
          <p:cNvSpPr txBox="1"/>
          <p:nvPr/>
        </p:nvSpPr>
        <p:spPr>
          <a:xfrm>
            <a:off x="5867194" y="2968719"/>
            <a:ext cx="327196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17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40%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è rappresentato da piccoli comuni con una popolazione </a:t>
            </a:r>
            <a:r>
              <a:rPr lang="it-IT" sz="17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da 1.001 a 3.000 abitanti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0905641-4619-C8D6-13E3-930DAB75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97" y="3201593"/>
            <a:ext cx="880630" cy="52118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3FA5585-851F-3627-FA15-15D23973FF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13" t="21711" r="22884" b="23743"/>
          <a:stretch/>
        </p:blipFill>
        <p:spPr>
          <a:xfrm>
            <a:off x="4912954" y="2076288"/>
            <a:ext cx="535082" cy="83557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6390015-8589-76B2-E737-9E1108F761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778" t="11904" r="30953" b="75504"/>
          <a:stretch/>
        </p:blipFill>
        <p:spPr>
          <a:xfrm>
            <a:off x="4861241" y="4059087"/>
            <a:ext cx="1446129" cy="66703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C13268C-2F93-68F7-E609-B6233CCE8ECB}"/>
              </a:ext>
            </a:extLst>
          </p:cNvPr>
          <p:cNvSpPr txBox="1"/>
          <p:nvPr/>
        </p:nvSpPr>
        <p:spPr>
          <a:xfrm>
            <a:off x="6245298" y="3915181"/>
            <a:ext cx="28987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</a:pPr>
            <a:r>
              <a:rPr lang="it-IT" sz="1700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17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33%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sono comuni </a:t>
            </a:r>
            <a:r>
              <a:rPr lang="it-IT" sz="17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Centro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secondo la geografia delle Aree interne (</a:t>
            </a:r>
            <a:r>
              <a:rPr lang="it-IT" sz="17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30%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 sono comuni </a:t>
            </a:r>
            <a:r>
              <a:rPr lang="it-IT" sz="17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Cintura</a:t>
            </a:r>
            <a:r>
              <a:rPr lang="it-IT" sz="1700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6BB1B7A-9ED9-3F3A-6974-0FE783530DBA}"/>
              </a:ext>
            </a:extLst>
          </p:cNvPr>
          <p:cNvSpPr txBox="1"/>
          <p:nvPr/>
        </p:nvSpPr>
        <p:spPr>
          <a:xfrm>
            <a:off x="273254" y="1332249"/>
            <a:ext cx="4114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D0223C"/>
                </a:solidFill>
                <a:latin typeface="+mj-lt"/>
              </a:rPr>
              <a:t>I comuni più vulnerabili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C8F055-6CD1-9847-C53E-2804C02E4EA7}"/>
              </a:ext>
            </a:extLst>
          </p:cNvPr>
          <p:cNvSpPr txBox="1"/>
          <p:nvPr/>
        </p:nvSpPr>
        <p:spPr>
          <a:xfrm>
            <a:off x="2041230" y="5178939"/>
            <a:ext cx="5202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333333"/>
                </a:solidFill>
                <a:effectLst/>
                <a:latin typeface="+mj-lt"/>
              </a:rPr>
              <a:t>Le 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+mj-lt"/>
              </a:rPr>
              <a:t>Aree interne 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+mj-lt"/>
              </a:rPr>
              <a:t>sono i comuni italiani più periferici, in termini di accesso ai servizi essenziali (salute, istruzione, mobilità). I comuni vengono classificati in base alla distanza dal 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+mj-lt"/>
              </a:rPr>
              <a:t>comune polo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+mj-lt"/>
              </a:rPr>
              <a:t> (che offre tutti i servizi essenziali): 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+mj-lt"/>
              </a:rPr>
              <a:t>cintura, intermedio, periferico, ultraperiferico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239DB21-39B5-7B3A-D2F6-57792976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919"/>
          <a:stretch/>
        </p:blipFill>
        <p:spPr>
          <a:xfrm>
            <a:off x="4446492" y="1405587"/>
            <a:ext cx="365113" cy="4716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973FD54-3FBB-4864-CD98-167A5BDC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0025"/>
            <a:ext cx="8285163" cy="8318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1B407F"/>
                </a:solidFill>
              </a:rPr>
              <a:t>L’Indice composito di vulnerabilità per i comuni della Sardegna (IVC) – </a:t>
            </a:r>
            <a:r>
              <a:rPr lang="it-IT" b="1" dirty="0">
                <a:solidFill>
                  <a:srgbClr val="C00000"/>
                </a:solidFill>
              </a:rPr>
              <a:t>i confronti temporali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CC9C68B-5D03-6E1A-EFEC-16E74644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16" t="4406" r="27117" b="12232"/>
          <a:stretch/>
        </p:blipFill>
        <p:spPr>
          <a:xfrm>
            <a:off x="636103" y="1340973"/>
            <a:ext cx="2441052" cy="46066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E625E62-B958-D845-51EE-4C0B58F4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139" t="65757" r="10842" b="18939"/>
          <a:stretch/>
        </p:blipFill>
        <p:spPr>
          <a:xfrm>
            <a:off x="2925108" y="3888188"/>
            <a:ext cx="1537253" cy="17492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D7B8B83-D629-C715-522B-AE94CF3A1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95" t="4192" r="27538" b="12000"/>
          <a:stretch/>
        </p:blipFill>
        <p:spPr>
          <a:xfrm>
            <a:off x="5218202" y="1339575"/>
            <a:ext cx="2440800" cy="46307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274126-07D8-5A9C-D39E-2D76F618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156" t="65989" r="10005" b="17316"/>
          <a:stretch/>
        </p:blipFill>
        <p:spPr>
          <a:xfrm>
            <a:off x="7474670" y="3888189"/>
            <a:ext cx="1550062" cy="184470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7CB11FD-6519-4C28-1277-33C57D4FB29B}"/>
              </a:ext>
            </a:extLst>
          </p:cNvPr>
          <p:cNvSpPr txBox="1"/>
          <p:nvPr/>
        </p:nvSpPr>
        <p:spPr>
          <a:xfrm>
            <a:off x="3103438" y="3054867"/>
            <a:ext cx="911512" cy="523220"/>
          </a:xfrm>
          <a:prstGeom prst="rect">
            <a:avLst/>
          </a:prstGeom>
          <a:solidFill>
            <a:srgbClr val="4A6EA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6BD8E"/>
                </a:solidFill>
                <a:latin typeface="+mj-lt"/>
              </a:rPr>
              <a:t>2019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D7E50AE-4820-8656-2059-3DBDA33B496A}"/>
              </a:ext>
            </a:extLst>
          </p:cNvPr>
          <p:cNvSpPr txBox="1"/>
          <p:nvPr/>
        </p:nvSpPr>
        <p:spPr>
          <a:xfrm>
            <a:off x="7727861" y="3054867"/>
            <a:ext cx="948325" cy="523220"/>
          </a:xfrm>
          <a:prstGeom prst="rect">
            <a:avLst/>
          </a:prstGeom>
          <a:solidFill>
            <a:srgbClr val="4A6EA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6BD8E"/>
                </a:solidFill>
                <a:latin typeface="+mj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0378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4726</TotalTime>
  <Words>611</Words>
  <Application>Microsoft Office PowerPoint</Application>
  <PresentationFormat>Presentazione su schermo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di Office</vt:lpstr>
      <vt:lpstr>La potenziale vulnerabilità della Sardegna misurata attraverso un indice composito comunale</vt:lpstr>
      <vt:lpstr>La potenziale vulnerabilità della Sardegna misurata attraverso un indice composito comunale</vt:lpstr>
      <vt:lpstr>L’Indice composito di vulnerabilità per i comuni della Sardegna (IVC) – la vulnerabilità regionale</vt:lpstr>
      <vt:lpstr>L’Indice composito di vulnerabilità per i comuni della Sardegna (IVC) – la vulnerabilità comunale</vt:lpstr>
      <vt:lpstr>L’Indice composito di vulnerabilità per i comuni della Sardegna (IVC) – i confronti temporali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Carla Maria Massa</cp:lastModifiedBy>
  <cp:revision>52</cp:revision>
  <cp:lastPrinted>2025-04-08T08:31:54Z</cp:lastPrinted>
  <dcterms:created xsi:type="dcterms:W3CDTF">2022-04-03T16:23:48Z</dcterms:created>
  <dcterms:modified xsi:type="dcterms:W3CDTF">2025-04-22T08:09:11Z</dcterms:modified>
</cp:coreProperties>
</file>