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 id="266" r:id="rId3"/>
    <p:sldId id="259" r:id="rId4"/>
    <p:sldId id="264" r:id="rId5"/>
    <p:sldId id="263" r:id="rId6"/>
    <p:sldId id="265"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2D"/>
    <a:srgbClr val="BFBFBF"/>
    <a:srgbClr val="96DCF8"/>
    <a:srgbClr val="009242"/>
    <a:srgbClr val="FFE699"/>
    <a:srgbClr val="82002D"/>
    <a:srgbClr val="339966"/>
    <a:srgbClr val="3A966F"/>
    <a:srgbClr val="2EA1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66" autoAdjust="0"/>
    <p:restoredTop sz="94660" autoAdjust="0"/>
  </p:normalViewPr>
  <p:slideViewPr>
    <p:cSldViewPr snapToGrid="0">
      <p:cViewPr varScale="1">
        <p:scale>
          <a:sx n="108" d="100"/>
          <a:sy n="108" d="100"/>
        </p:scale>
        <p:origin x="1896" y="10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Foglio1!$B$1</c:f>
              <c:strCache>
                <c:ptCount val="1"/>
                <c:pt idx="0">
                  <c:v>Vendite</c:v>
                </c:pt>
              </c:strCache>
            </c:strRef>
          </c:tx>
          <c:spPr>
            <a:solidFill>
              <a:srgbClr val="0070C0"/>
            </a:solidFill>
          </c:spPr>
          <c:explosion val="13"/>
          <c:dPt>
            <c:idx val="0"/>
            <c:bubble3D val="0"/>
            <c:explosion val="14"/>
            <c:spPr>
              <a:solidFill>
                <a:srgbClr val="E6002D"/>
              </a:solidFill>
              <a:ln w="19050">
                <a:solidFill>
                  <a:schemeClr val="lt1"/>
                </a:solidFill>
              </a:ln>
              <a:effectLst/>
            </c:spPr>
            <c:extLst>
              <c:ext xmlns:c16="http://schemas.microsoft.com/office/drawing/2014/chart" uri="{C3380CC4-5D6E-409C-BE32-E72D297353CC}">
                <c16:uniqueId val="{00000001-ACE5-40B2-B4AC-87A702A4731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CE5-40B2-B4AC-87A702A4731A}"/>
              </c:ext>
            </c:extLst>
          </c:dPt>
          <c:dPt>
            <c:idx val="2"/>
            <c:bubble3D val="0"/>
            <c:spPr>
              <a:solidFill>
                <a:srgbClr val="0070C0"/>
              </a:solidFill>
              <a:ln w="19050">
                <a:solidFill>
                  <a:schemeClr val="lt1"/>
                </a:solidFill>
              </a:ln>
              <a:effectLst/>
            </c:spPr>
            <c:extLst>
              <c:ext xmlns:c16="http://schemas.microsoft.com/office/drawing/2014/chart" uri="{C3380CC4-5D6E-409C-BE32-E72D297353CC}">
                <c16:uniqueId val="{00000005-ACE5-40B2-B4AC-87A702A4731A}"/>
              </c:ext>
            </c:extLst>
          </c:dPt>
          <c:dPt>
            <c:idx val="3"/>
            <c:bubble3D val="0"/>
            <c:spPr>
              <a:solidFill>
                <a:srgbClr val="0070C0"/>
              </a:solidFill>
              <a:ln w="19050">
                <a:solidFill>
                  <a:schemeClr val="lt1"/>
                </a:solidFill>
              </a:ln>
              <a:effectLst/>
            </c:spPr>
            <c:extLst>
              <c:ext xmlns:c16="http://schemas.microsoft.com/office/drawing/2014/chart" uri="{C3380CC4-5D6E-409C-BE32-E72D297353CC}">
                <c16:uniqueId val="{00000007-ACE5-40B2-B4AC-87A702A4731A}"/>
              </c:ext>
            </c:extLst>
          </c:dPt>
          <c:cat>
            <c:strRef>
              <c:f>Foglio1!$A$2:$A$5</c:f>
              <c:strCache>
                <c:ptCount val="2"/>
                <c:pt idx="0">
                  <c:v>1° trim.</c:v>
                </c:pt>
                <c:pt idx="1">
                  <c:v>2° trim.</c:v>
                </c:pt>
              </c:strCache>
            </c:strRef>
          </c:cat>
          <c:val>
            <c:numRef>
              <c:f>Foglio1!$B$2:$B$5</c:f>
              <c:numCache>
                <c:formatCode>General</c:formatCode>
                <c:ptCount val="4"/>
                <c:pt idx="0">
                  <c:v>18</c:v>
                </c:pt>
                <c:pt idx="1">
                  <c:v>75</c:v>
                </c:pt>
              </c:numCache>
            </c:numRef>
          </c:val>
          <c:extLst>
            <c:ext xmlns:c16="http://schemas.microsoft.com/office/drawing/2014/chart" uri="{C3380CC4-5D6E-409C-BE32-E72D297353CC}">
              <c16:uniqueId val="{00000008-ACE5-40B2-B4AC-87A702A4731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FDD57E-95E8-4FA1-8D1C-F33109648B0A}" type="doc">
      <dgm:prSet loTypeId="urn:microsoft.com/office/officeart/2005/8/layout/radial4" loCatId="relationship" qsTypeId="urn:microsoft.com/office/officeart/2005/8/quickstyle/simple1" qsCatId="simple" csTypeId="urn:microsoft.com/office/officeart/2005/8/colors/accent0_1" csCatId="mainScheme" phldr="1"/>
      <dgm:spPr/>
      <dgm:t>
        <a:bodyPr/>
        <a:lstStyle/>
        <a:p>
          <a:endParaRPr lang="it-IT"/>
        </a:p>
      </dgm:t>
    </dgm:pt>
    <dgm:pt modelId="{9CBEEFAD-9A5A-4220-9626-F56729EFA88B}">
      <dgm:prSet phldrT="[Testo]" custT="1"/>
      <dgm:spPr>
        <a:solidFill>
          <a:srgbClr val="E6002D"/>
        </a:solidFill>
        <a:ln w="38100">
          <a:noFill/>
        </a:ln>
      </dgm:spPr>
      <dgm:t>
        <a:bodyPr/>
        <a:lstStyle/>
        <a:p>
          <a:r>
            <a:rPr lang="it-IT" sz="1800" b="1" dirty="0">
              <a:solidFill>
                <a:schemeClr val="bg1"/>
              </a:solidFill>
              <a:latin typeface="Gill Sans MT" panose="020B0502020104020203" pitchFamily="34" charset="0"/>
            </a:rPr>
            <a:t>TURISMO</a:t>
          </a:r>
        </a:p>
        <a:p>
          <a:endParaRPr lang="it-IT" sz="1400" b="1" dirty="0">
            <a:solidFill>
              <a:schemeClr val="bg1"/>
            </a:solidFill>
            <a:latin typeface="Gill Sans MT" panose="020B0502020104020203" pitchFamily="34" charset="0"/>
          </a:endParaRPr>
        </a:p>
      </dgm:t>
    </dgm:pt>
    <dgm:pt modelId="{BD378791-D4E1-42DB-9FA0-7E849CCE7C8E}" type="parTrans" cxnId="{2472F9B5-B9BA-4180-AEA5-81E80960E78A}">
      <dgm:prSet/>
      <dgm:spPr/>
      <dgm:t>
        <a:bodyPr/>
        <a:lstStyle/>
        <a:p>
          <a:endParaRPr lang="it-IT" sz="1400">
            <a:latin typeface="Gill Sans MT" panose="020B0502020104020203" pitchFamily="34" charset="0"/>
          </a:endParaRPr>
        </a:p>
      </dgm:t>
    </dgm:pt>
    <dgm:pt modelId="{803AA411-7C91-4137-A974-D0326B7934C7}" type="sibTrans" cxnId="{2472F9B5-B9BA-4180-AEA5-81E80960E78A}">
      <dgm:prSet/>
      <dgm:spPr/>
      <dgm:t>
        <a:bodyPr/>
        <a:lstStyle/>
        <a:p>
          <a:endParaRPr lang="it-IT" sz="1400">
            <a:latin typeface="Gill Sans MT" panose="020B0502020104020203" pitchFamily="34" charset="0"/>
          </a:endParaRPr>
        </a:p>
      </dgm:t>
    </dgm:pt>
    <dgm:pt modelId="{67AF8239-C6E4-4887-8F43-F7740601A7F7}">
      <dgm:prSet phldrT="[Testo]" custT="1"/>
      <dgm:spPr>
        <a:solidFill>
          <a:srgbClr val="E6002D"/>
        </a:solidFill>
        <a:ln w="76200">
          <a:solidFill>
            <a:schemeClr val="bg1"/>
          </a:solidFill>
        </a:ln>
      </dgm:spPr>
      <dgm:t>
        <a:bodyPr/>
        <a:lstStyle/>
        <a:p>
          <a:r>
            <a:rPr lang="it-IT" sz="1400" i="1" dirty="0">
              <a:solidFill>
                <a:schemeClr val="bg1"/>
              </a:solidFill>
              <a:latin typeface="Gill Sans MT" panose="020B0502020104020203" pitchFamily="34" charset="0"/>
            </a:rPr>
            <a:t>Quota Turistica</a:t>
          </a:r>
        </a:p>
        <a:p>
          <a:r>
            <a:rPr lang="it-IT" sz="1400" i="1" dirty="0">
              <a:solidFill>
                <a:schemeClr val="bg1"/>
              </a:solidFill>
              <a:latin typeface="Gill Sans MT" panose="020B0502020104020203" pitchFamily="34" charset="0"/>
            </a:rPr>
            <a:t> </a:t>
          </a:r>
          <a:r>
            <a:rPr lang="it-IT" sz="1400" b="1" dirty="0">
              <a:solidFill>
                <a:schemeClr val="bg1"/>
              </a:solidFill>
              <a:latin typeface="Gill Sans MT" panose="020B0502020104020203" pitchFamily="34" charset="0"/>
            </a:rPr>
            <a:t>AMBIENTE</a:t>
          </a:r>
        </a:p>
      </dgm:t>
    </dgm:pt>
    <dgm:pt modelId="{2C4F6936-DC9F-4EBC-986D-E2F84F9C0B24}" type="parTrans" cxnId="{5D1B1CE9-72D2-44C2-A9CE-10F87FBE13F2}">
      <dgm:prSet/>
      <dgm:spPr>
        <a:solidFill>
          <a:srgbClr val="E6002D"/>
        </a:solidFill>
      </dgm:spPr>
      <dgm:t>
        <a:bodyPr/>
        <a:lstStyle/>
        <a:p>
          <a:endParaRPr lang="it-IT" sz="1400">
            <a:latin typeface="Gill Sans MT" panose="020B0502020104020203" pitchFamily="34" charset="0"/>
          </a:endParaRPr>
        </a:p>
      </dgm:t>
    </dgm:pt>
    <dgm:pt modelId="{4C524ED4-504D-4526-8B1F-00D2CC159D7E}" type="sibTrans" cxnId="{5D1B1CE9-72D2-44C2-A9CE-10F87FBE13F2}">
      <dgm:prSet/>
      <dgm:spPr/>
      <dgm:t>
        <a:bodyPr/>
        <a:lstStyle/>
        <a:p>
          <a:endParaRPr lang="it-IT" sz="1400">
            <a:latin typeface="Gill Sans MT" panose="020B0502020104020203" pitchFamily="34" charset="0"/>
          </a:endParaRPr>
        </a:p>
      </dgm:t>
    </dgm:pt>
    <dgm:pt modelId="{2A87E81B-43BB-4971-9DDA-8AB0DC7A299B}">
      <dgm:prSet phldrT="[Testo]" custT="1"/>
      <dgm:spPr>
        <a:solidFill>
          <a:srgbClr val="E6002D"/>
        </a:solidFill>
        <a:ln w="76200">
          <a:solidFill>
            <a:schemeClr val="bg1"/>
          </a:solidFill>
        </a:ln>
      </dgm:spPr>
      <dgm:t>
        <a:bodyPr/>
        <a:lstStyle/>
        <a:p>
          <a:r>
            <a:rPr lang="it-IT" sz="1400" i="1" dirty="0">
              <a:solidFill>
                <a:schemeClr val="bg1"/>
              </a:solidFill>
              <a:latin typeface="Gill Sans MT" panose="020B0502020104020203" pitchFamily="34" charset="0"/>
            </a:rPr>
            <a:t>Quota Turistica</a:t>
          </a:r>
        </a:p>
        <a:p>
          <a:r>
            <a:rPr lang="it-IT" sz="1400" i="1" dirty="0">
              <a:solidFill>
                <a:schemeClr val="bg1"/>
              </a:solidFill>
              <a:latin typeface="Gill Sans MT" panose="020B0502020104020203" pitchFamily="34" charset="0"/>
            </a:rPr>
            <a:t> </a:t>
          </a:r>
          <a:r>
            <a:rPr lang="it-IT" sz="1400" b="1" dirty="0">
              <a:solidFill>
                <a:schemeClr val="bg1"/>
              </a:solidFill>
              <a:latin typeface="Gill Sans MT" panose="020B0502020104020203" pitchFamily="34" charset="0"/>
            </a:rPr>
            <a:t>COMMERCIO</a:t>
          </a:r>
        </a:p>
      </dgm:t>
    </dgm:pt>
    <dgm:pt modelId="{9F992373-1740-482A-AAFD-A669F0EC1656}" type="parTrans" cxnId="{5F43BC69-1CA9-46F1-B4E0-086A7F30F3F9}">
      <dgm:prSet/>
      <dgm:spPr>
        <a:solidFill>
          <a:srgbClr val="E6002D"/>
        </a:solidFill>
      </dgm:spPr>
      <dgm:t>
        <a:bodyPr/>
        <a:lstStyle/>
        <a:p>
          <a:endParaRPr lang="it-IT" sz="1400">
            <a:latin typeface="Gill Sans MT" panose="020B0502020104020203" pitchFamily="34" charset="0"/>
          </a:endParaRPr>
        </a:p>
      </dgm:t>
    </dgm:pt>
    <dgm:pt modelId="{7E90B6D4-6528-4C5E-B187-85F4E0AA0E28}" type="sibTrans" cxnId="{5F43BC69-1CA9-46F1-B4E0-086A7F30F3F9}">
      <dgm:prSet/>
      <dgm:spPr/>
      <dgm:t>
        <a:bodyPr/>
        <a:lstStyle/>
        <a:p>
          <a:endParaRPr lang="it-IT" sz="1400">
            <a:latin typeface="Gill Sans MT" panose="020B0502020104020203" pitchFamily="34" charset="0"/>
          </a:endParaRPr>
        </a:p>
      </dgm:t>
    </dgm:pt>
    <dgm:pt modelId="{9E45A4C5-09E2-4AFF-8AE9-27387D991F39}">
      <dgm:prSet phldrT="[Testo]" custT="1"/>
      <dgm:spPr>
        <a:solidFill>
          <a:srgbClr val="E6002D"/>
        </a:solidFill>
        <a:ln w="76200">
          <a:solidFill>
            <a:schemeClr val="bg1"/>
          </a:solidFill>
        </a:ln>
      </dgm:spPr>
      <dgm:t>
        <a:bodyPr/>
        <a:lstStyle/>
        <a:p>
          <a:r>
            <a:rPr lang="it-IT" sz="1400" i="1" dirty="0">
              <a:solidFill>
                <a:schemeClr val="bg1"/>
              </a:solidFill>
              <a:latin typeface="Gill Sans MT" panose="020B0502020104020203" pitchFamily="34" charset="0"/>
            </a:rPr>
            <a:t>Quota Turistica</a:t>
          </a:r>
        </a:p>
        <a:p>
          <a:r>
            <a:rPr lang="it-IT" sz="1400" i="1" dirty="0">
              <a:solidFill>
                <a:schemeClr val="bg1"/>
              </a:solidFill>
              <a:latin typeface="Gill Sans MT" panose="020B0502020104020203" pitchFamily="34" charset="0"/>
            </a:rPr>
            <a:t> </a:t>
          </a:r>
          <a:r>
            <a:rPr lang="it-IT" sz="1400" b="1" dirty="0">
              <a:solidFill>
                <a:schemeClr val="bg1"/>
              </a:solidFill>
              <a:latin typeface="Gill Sans MT" panose="020B0502020104020203" pitchFamily="34" charset="0"/>
            </a:rPr>
            <a:t>VIABILITÀ</a:t>
          </a:r>
        </a:p>
      </dgm:t>
    </dgm:pt>
    <dgm:pt modelId="{E964DE21-FCE7-4A55-8872-A82605BCF677}" type="parTrans" cxnId="{0E43A164-6B2E-4A11-AFD6-6843EBC47D61}">
      <dgm:prSet/>
      <dgm:spPr>
        <a:solidFill>
          <a:srgbClr val="E6002D"/>
        </a:solidFill>
      </dgm:spPr>
      <dgm:t>
        <a:bodyPr/>
        <a:lstStyle/>
        <a:p>
          <a:endParaRPr lang="it-IT" sz="1400">
            <a:latin typeface="Gill Sans MT" panose="020B0502020104020203" pitchFamily="34" charset="0"/>
          </a:endParaRPr>
        </a:p>
      </dgm:t>
    </dgm:pt>
    <dgm:pt modelId="{273E6750-E6BE-40FD-8EF2-6E689F86C429}" type="sibTrans" cxnId="{0E43A164-6B2E-4A11-AFD6-6843EBC47D61}">
      <dgm:prSet/>
      <dgm:spPr/>
      <dgm:t>
        <a:bodyPr/>
        <a:lstStyle/>
        <a:p>
          <a:endParaRPr lang="it-IT" sz="1400">
            <a:latin typeface="Gill Sans MT" panose="020B0502020104020203" pitchFamily="34" charset="0"/>
          </a:endParaRPr>
        </a:p>
      </dgm:t>
    </dgm:pt>
    <dgm:pt modelId="{9FDBBD08-AB5A-4557-B87E-EF49782186CE}">
      <dgm:prSet phldrT="[Testo]" custT="1"/>
      <dgm:spPr>
        <a:solidFill>
          <a:srgbClr val="E6002D"/>
        </a:solidFill>
        <a:ln w="76200">
          <a:solidFill>
            <a:schemeClr val="bg1"/>
          </a:solidFill>
        </a:ln>
      </dgm:spPr>
      <dgm:t>
        <a:bodyPr/>
        <a:lstStyle/>
        <a:p>
          <a:r>
            <a:rPr lang="it-IT" sz="1400" i="1" dirty="0">
              <a:solidFill>
                <a:schemeClr val="bg1"/>
              </a:solidFill>
              <a:latin typeface="Gill Sans MT" panose="020B0502020104020203" pitchFamily="34" charset="0"/>
            </a:rPr>
            <a:t>Quota Turistica </a:t>
          </a:r>
        </a:p>
        <a:p>
          <a:r>
            <a:rPr lang="it-IT" sz="1400" b="1" dirty="0">
              <a:solidFill>
                <a:schemeClr val="bg1"/>
              </a:solidFill>
              <a:latin typeface="Gill Sans MT" panose="020B0502020104020203" pitchFamily="34" charset="0"/>
            </a:rPr>
            <a:t>ALTRI TRASPORTI</a:t>
          </a:r>
        </a:p>
      </dgm:t>
    </dgm:pt>
    <dgm:pt modelId="{2F88D904-1E04-4500-A34B-56FB1AFBD63D}" type="parTrans" cxnId="{7ECAF5A5-5BBF-4A47-A47F-38A526D07861}">
      <dgm:prSet/>
      <dgm:spPr>
        <a:solidFill>
          <a:srgbClr val="E6002D"/>
        </a:solidFill>
      </dgm:spPr>
      <dgm:t>
        <a:bodyPr/>
        <a:lstStyle/>
        <a:p>
          <a:endParaRPr lang="it-IT" sz="1400">
            <a:latin typeface="Gill Sans MT" panose="020B0502020104020203" pitchFamily="34" charset="0"/>
          </a:endParaRPr>
        </a:p>
      </dgm:t>
    </dgm:pt>
    <dgm:pt modelId="{FF2CFD2F-FB27-46B6-84E6-F3E60D0FB25A}" type="sibTrans" cxnId="{7ECAF5A5-5BBF-4A47-A47F-38A526D07861}">
      <dgm:prSet/>
      <dgm:spPr/>
      <dgm:t>
        <a:bodyPr/>
        <a:lstStyle/>
        <a:p>
          <a:endParaRPr lang="it-IT" sz="1400">
            <a:latin typeface="Gill Sans MT" panose="020B0502020104020203" pitchFamily="34" charset="0"/>
          </a:endParaRPr>
        </a:p>
      </dgm:t>
    </dgm:pt>
    <dgm:pt modelId="{0BE64C84-C4D9-4CBB-B69C-88C62EFD157B}">
      <dgm:prSet phldrT="[Testo]" custT="1"/>
      <dgm:spPr>
        <a:solidFill>
          <a:srgbClr val="E6002D"/>
        </a:solidFill>
        <a:ln w="76200">
          <a:solidFill>
            <a:schemeClr val="bg1"/>
          </a:solidFill>
        </a:ln>
      </dgm:spPr>
      <dgm:t>
        <a:bodyPr/>
        <a:lstStyle/>
        <a:p>
          <a:r>
            <a:rPr lang="it-IT" sz="1400" i="1" dirty="0">
              <a:solidFill>
                <a:schemeClr val="bg1"/>
              </a:solidFill>
              <a:latin typeface="Gill Sans MT" panose="020B0502020104020203" pitchFamily="34" charset="0"/>
            </a:rPr>
            <a:t>Quota Turistica</a:t>
          </a:r>
        </a:p>
        <a:p>
          <a:r>
            <a:rPr lang="it-IT" sz="1400" i="1" dirty="0">
              <a:solidFill>
                <a:schemeClr val="bg1"/>
              </a:solidFill>
              <a:latin typeface="Gill Sans MT" panose="020B0502020104020203" pitchFamily="34" charset="0"/>
            </a:rPr>
            <a:t> </a:t>
          </a:r>
          <a:r>
            <a:rPr lang="it-IT" sz="1400" b="1" dirty="0">
              <a:solidFill>
                <a:schemeClr val="bg1"/>
              </a:solidFill>
              <a:latin typeface="Gill Sans MT" panose="020B0502020104020203" pitchFamily="34" charset="0"/>
            </a:rPr>
            <a:t>CULTURA</a:t>
          </a:r>
        </a:p>
      </dgm:t>
    </dgm:pt>
    <dgm:pt modelId="{B412C247-0F85-463B-8DEE-5325FA95EFF3}" type="parTrans" cxnId="{A0C59A36-A1E1-4EF5-A1AF-F781CBC2F5CB}">
      <dgm:prSet/>
      <dgm:spPr>
        <a:solidFill>
          <a:srgbClr val="E6002D"/>
        </a:solidFill>
      </dgm:spPr>
      <dgm:t>
        <a:bodyPr/>
        <a:lstStyle/>
        <a:p>
          <a:endParaRPr lang="it-IT" sz="1400">
            <a:latin typeface="Gill Sans MT" panose="020B0502020104020203" pitchFamily="34" charset="0"/>
          </a:endParaRPr>
        </a:p>
      </dgm:t>
    </dgm:pt>
    <dgm:pt modelId="{4E368311-AFB4-42E1-9FA2-78A3ABABA238}" type="sibTrans" cxnId="{A0C59A36-A1E1-4EF5-A1AF-F781CBC2F5CB}">
      <dgm:prSet/>
      <dgm:spPr/>
      <dgm:t>
        <a:bodyPr/>
        <a:lstStyle/>
        <a:p>
          <a:endParaRPr lang="it-IT" sz="1400">
            <a:latin typeface="Gill Sans MT" panose="020B0502020104020203" pitchFamily="34" charset="0"/>
          </a:endParaRPr>
        </a:p>
      </dgm:t>
    </dgm:pt>
    <dgm:pt modelId="{18B86DEA-19B9-4BCB-A7E4-AA3220EB4AF9}" type="pres">
      <dgm:prSet presAssocID="{86FDD57E-95E8-4FA1-8D1C-F33109648B0A}" presName="cycle" presStyleCnt="0">
        <dgm:presLayoutVars>
          <dgm:chMax val="1"/>
          <dgm:dir/>
          <dgm:animLvl val="ctr"/>
          <dgm:resizeHandles val="exact"/>
        </dgm:presLayoutVars>
      </dgm:prSet>
      <dgm:spPr/>
    </dgm:pt>
    <dgm:pt modelId="{8134AC2B-85A5-4DCB-BE64-9DDA5301E919}" type="pres">
      <dgm:prSet presAssocID="{9CBEEFAD-9A5A-4220-9626-F56729EFA88B}" presName="centerShape" presStyleLbl="node0" presStyleIdx="0" presStyleCnt="1"/>
      <dgm:spPr/>
    </dgm:pt>
    <dgm:pt modelId="{02872897-1FFE-4373-B114-9406D1BE6669}" type="pres">
      <dgm:prSet presAssocID="{2C4F6936-DC9F-4EBC-986D-E2F84F9C0B24}" presName="parTrans" presStyleLbl="bgSibTrans2D1" presStyleIdx="0" presStyleCnt="5"/>
      <dgm:spPr/>
    </dgm:pt>
    <dgm:pt modelId="{192D5FDD-88C0-42CE-85CE-8F4F9EA4ADA8}" type="pres">
      <dgm:prSet presAssocID="{67AF8239-C6E4-4887-8F43-F7740601A7F7}" presName="node" presStyleLbl="node1" presStyleIdx="0" presStyleCnt="5" custScaleY="75132">
        <dgm:presLayoutVars>
          <dgm:bulletEnabled val="1"/>
        </dgm:presLayoutVars>
      </dgm:prSet>
      <dgm:spPr/>
    </dgm:pt>
    <dgm:pt modelId="{FB8A1F9C-E481-4EB8-8C22-490EA0C0A8B6}" type="pres">
      <dgm:prSet presAssocID="{B412C247-0F85-463B-8DEE-5325FA95EFF3}" presName="parTrans" presStyleLbl="bgSibTrans2D1" presStyleIdx="1" presStyleCnt="5"/>
      <dgm:spPr/>
    </dgm:pt>
    <dgm:pt modelId="{0DBCDDA6-B41E-408F-938B-B3FF1F99A859}" type="pres">
      <dgm:prSet presAssocID="{0BE64C84-C4D9-4CBB-B69C-88C62EFD157B}" presName="node" presStyleLbl="node1" presStyleIdx="1" presStyleCnt="5" custScaleY="75132" custRadScaleRad="95941" custRadScaleInc="-6884">
        <dgm:presLayoutVars>
          <dgm:bulletEnabled val="1"/>
        </dgm:presLayoutVars>
      </dgm:prSet>
      <dgm:spPr/>
    </dgm:pt>
    <dgm:pt modelId="{FFAD3C94-EE20-45D7-B0D0-DCD8374890F2}" type="pres">
      <dgm:prSet presAssocID="{9F992373-1740-482A-AAFD-A669F0EC1656}" presName="parTrans" presStyleLbl="bgSibTrans2D1" presStyleIdx="2" presStyleCnt="5"/>
      <dgm:spPr/>
    </dgm:pt>
    <dgm:pt modelId="{6F06005C-2255-4263-86B1-4828BD1A0C1C}" type="pres">
      <dgm:prSet presAssocID="{2A87E81B-43BB-4971-9DDA-8AB0DC7A299B}" presName="node" presStyleLbl="node1" presStyleIdx="2" presStyleCnt="5" custScaleY="75132" custRadScaleRad="90070">
        <dgm:presLayoutVars>
          <dgm:bulletEnabled val="1"/>
        </dgm:presLayoutVars>
      </dgm:prSet>
      <dgm:spPr/>
    </dgm:pt>
    <dgm:pt modelId="{6949DF0E-74A7-4C91-9AB2-C4FB6FEC209C}" type="pres">
      <dgm:prSet presAssocID="{E964DE21-FCE7-4A55-8872-A82605BCF677}" presName="parTrans" presStyleLbl="bgSibTrans2D1" presStyleIdx="3" presStyleCnt="5"/>
      <dgm:spPr/>
    </dgm:pt>
    <dgm:pt modelId="{8C98AF91-D3A1-4445-BFF7-FBDA03754237}" type="pres">
      <dgm:prSet presAssocID="{9E45A4C5-09E2-4AFF-8AE9-27387D991F39}" presName="node" presStyleLbl="node1" presStyleIdx="3" presStyleCnt="5" custScaleY="75132" custRadScaleRad="95941" custRadScaleInc="6884">
        <dgm:presLayoutVars>
          <dgm:bulletEnabled val="1"/>
        </dgm:presLayoutVars>
      </dgm:prSet>
      <dgm:spPr/>
    </dgm:pt>
    <dgm:pt modelId="{BAD40DFA-9499-4C61-88C4-27E2AD68EE48}" type="pres">
      <dgm:prSet presAssocID="{2F88D904-1E04-4500-A34B-56FB1AFBD63D}" presName="parTrans" presStyleLbl="bgSibTrans2D1" presStyleIdx="4" presStyleCnt="5"/>
      <dgm:spPr/>
    </dgm:pt>
    <dgm:pt modelId="{41125869-915A-4C83-891C-DC40CF7889EC}" type="pres">
      <dgm:prSet presAssocID="{9FDBBD08-AB5A-4557-B87E-EF49782186CE}" presName="node" presStyleLbl="node1" presStyleIdx="4" presStyleCnt="5" custScaleY="75132">
        <dgm:presLayoutVars>
          <dgm:bulletEnabled val="1"/>
        </dgm:presLayoutVars>
      </dgm:prSet>
      <dgm:spPr/>
    </dgm:pt>
  </dgm:ptLst>
  <dgm:cxnLst>
    <dgm:cxn modelId="{83451A0C-50CA-4581-81CA-1D9288F35DD2}" type="presOf" srcId="{9FDBBD08-AB5A-4557-B87E-EF49782186CE}" destId="{41125869-915A-4C83-891C-DC40CF7889EC}" srcOrd="0" destOrd="0" presId="urn:microsoft.com/office/officeart/2005/8/layout/radial4"/>
    <dgm:cxn modelId="{96651E27-5348-45A8-B9A4-FCB84108F3C6}" type="presOf" srcId="{2A87E81B-43BB-4971-9DDA-8AB0DC7A299B}" destId="{6F06005C-2255-4263-86B1-4828BD1A0C1C}" srcOrd="0" destOrd="0" presId="urn:microsoft.com/office/officeart/2005/8/layout/radial4"/>
    <dgm:cxn modelId="{A0C59A36-A1E1-4EF5-A1AF-F781CBC2F5CB}" srcId="{9CBEEFAD-9A5A-4220-9626-F56729EFA88B}" destId="{0BE64C84-C4D9-4CBB-B69C-88C62EFD157B}" srcOrd="1" destOrd="0" parTransId="{B412C247-0F85-463B-8DEE-5325FA95EFF3}" sibTransId="{4E368311-AFB4-42E1-9FA2-78A3ABABA238}"/>
    <dgm:cxn modelId="{2282293C-1F35-463E-B534-80F7E226986C}" type="presOf" srcId="{E964DE21-FCE7-4A55-8872-A82605BCF677}" destId="{6949DF0E-74A7-4C91-9AB2-C4FB6FEC209C}" srcOrd="0" destOrd="0" presId="urn:microsoft.com/office/officeart/2005/8/layout/radial4"/>
    <dgm:cxn modelId="{8310C75D-05FE-4F80-98C9-670F5428861A}" type="presOf" srcId="{2C4F6936-DC9F-4EBC-986D-E2F84F9C0B24}" destId="{02872897-1FFE-4373-B114-9406D1BE6669}" srcOrd="0" destOrd="0" presId="urn:microsoft.com/office/officeart/2005/8/layout/radial4"/>
    <dgm:cxn modelId="{0E43A164-6B2E-4A11-AFD6-6843EBC47D61}" srcId="{9CBEEFAD-9A5A-4220-9626-F56729EFA88B}" destId="{9E45A4C5-09E2-4AFF-8AE9-27387D991F39}" srcOrd="3" destOrd="0" parTransId="{E964DE21-FCE7-4A55-8872-A82605BCF677}" sibTransId="{273E6750-E6BE-40FD-8EF2-6E689F86C429}"/>
    <dgm:cxn modelId="{5F43BC69-1CA9-46F1-B4E0-086A7F30F3F9}" srcId="{9CBEEFAD-9A5A-4220-9626-F56729EFA88B}" destId="{2A87E81B-43BB-4971-9DDA-8AB0DC7A299B}" srcOrd="2" destOrd="0" parTransId="{9F992373-1740-482A-AAFD-A669F0EC1656}" sibTransId="{7E90B6D4-6528-4C5E-B187-85F4E0AA0E28}"/>
    <dgm:cxn modelId="{CBC5CA7C-AE4A-486D-A1AC-C7265ED6103A}" type="presOf" srcId="{86FDD57E-95E8-4FA1-8D1C-F33109648B0A}" destId="{18B86DEA-19B9-4BCB-A7E4-AA3220EB4AF9}" srcOrd="0" destOrd="0" presId="urn:microsoft.com/office/officeart/2005/8/layout/radial4"/>
    <dgm:cxn modelId="{733EE18C-7FC1-40E3-9E94-9D0212315C00}" type="presOf" srcId="{2F88D904-1E04-4500-A34B-56FB1AFBD63D}" destId="{BAD40DFA-9499-4C61-88C4-27E2AD68EE48}" srcOrd="0" destOrd="0" presId="urn:microsoft.com/office/officeart/2005/8/layout/radial4"/>
    <dgm:cxn modelId="{D8FF5599-5F17-4715-85EF-16FC126A5EE2}" type="presOf" srcId="{9CBEEFAD-9A5A-4220-9626-F56729EFA88B}" destId="{8134AC2B-85A5-4DCB-BE64-9DDA5301E919}" srcOrd="0" destOrd="0" presId="urn:microsoft.com/office/officeart/2005/8/layout/radial4"/>
    <dgm:cxn modelId="{5746169F-0A56-4E1A-84FC-3E517FF92B1E}" type="presOf" srcId="{9F992373-1740-482A-AAFD-A669F0EC1656}" destId="{FFAD3C94-EE20-45D7-B0D0-DCD8374890F2}" srcOrd="0" destOrd="0" presId="urn:microsoft.com/office/officeart/2005/8/layout/radial4"/>
    <dgm:cxn modelId="{7ECAF5A5-5BBF-4A47-A47F-38A526D07861}" srcId="{9CBEEFAD-9A5A-4220-9626-F56729EFA88B}" destId="{9FDBBD08-AB5A-4557-B87E-EF49782186CE}" srcOrd="4" destOrd="0" parTransId="{2F88D904-1E04-4500-A34B-56FB1AFBD63D}" sibTransId="{FF2CFD2F-FB27-46B6-84E6-F3E60D0FB25A}"/>
    <dgm:cxn modelId="{F810CBB4-F037-407E-BF66-DB23C32E6C3E}" type="presOf" srcId="{67AF8239-C6E4-4887-8F43-F7740601A7F7}" destId="{192D5FDD-88C0-42CE-85CE-8F4F9EA4ADA8}" srcOrd="0" destOrd="0" presId="urn:microsoft.com/office/officeart/2005/8/layout/radial4"/>
    <dgm:cxn modelId="{2472F9B5-B9BA-4180-AEA5-81E80960E78A}" srcId="{86FDD57E-95E8-4FA1-8D1C-F33109648B0A}" destId="{9CBEEFAD-9A5A-4220-9626-F56729EFA88B}" srcOrd="0" destOrd="0" parTransId="{BD378791-D4E1-42DB-9FA0-7E849CCE7C8E}" sibTransId="{803AA411-7C91-4137-A974-D0326B7934C7}"/>
    <dgm:cxn modelId="{E5AD3CC2-3616-4730-BF72-6C930DEB701B}" type="presOf" srcId="{B412C247-0F85-463B-8DEE-5325FA95EFF3}" destId="{FB8A1F9C-E481-4EB8-8C22-490EA0C0A8B6}" srcOrd="0" destOrd="0" presId="urn:microsoft.com/office/officeart/2005/8/layout/radial4"/>
    <dgm:cxn modelId="{B78884C3-220E-48C3-8957-F840F8426B92}" type="presOf" srcId="{9E45A4C5-09E2-4AFF-8AE9-27387D991F39}" destId="{8C98AF91-D3A1-4445-BFF7-FBDA03754237}" srcOrd="0" destOrd="0" presId="urn:microsoft.com/office/officeart/2005/8/layout/radial4"/>
    <dgm:cxn modelId="{5D1B1CE9-72D2-44C2-A9CE-10F87FBE13F2}" srcId="{9CBEEFAD-9A5A-4220-9626-F56729EFA88B}" destId="{67AF8239-C6E4-4887-8F43-F7740601A7F7}" srcOrd="0" destOrd="0" parTransId="{2C4F6936-DC9F-4EBC-986D-E2F84F9C0B24}" sibTransId="{4C524ED4-504D-4526-8B1F-00D2CC159D7E}"/>
    <dgm:cxn modelId="{A1E586F9-8F05-41FA-989A-FDE7F5000977}" type="presOf" srcId="{0BE64C84-C4D9-4CBB-B69C-88C62EFD157B}" destId="{0DBCDDA6-B41E-408F-938B-B3FF1F99A859}" srcOrd="0" destOrd="0" presId="urn:microsoft.com/office/officeart/2005/8/layout/radial4"/>
    <dgm:cxn modelId="{8987A733-EDDF-41F8-BF71-511AD796594A}" type="presParOf" srcId="{18B86DEA-19B9-4BCB-A7E4-AA3220EB4AF9}" destId="{8134AC2B-85A5-4DCB-BE64-9DDA5301E919}" srcOrd="0" destOrd="0" presId="urn:microsoft.com/office/officeart/2005/8/layout/radial4"/>
    <dgm:cxn modelId="{1320EE3F-4332-4C67-867B-35F6178E8D3F}" type="presParOf" srcId="{18B86DEA-19B9-4BCB-A7E4-AA3220EB4AF9}" destId="{02872897-1FFE-4373-B114-9406D1BE6669}" srcOrd="1" destOrd="0" presId="urn:microsoft.com/office/officeart/2005/8/layout/radial4"/>
    <dgm:cxn modelId="{76DA3A8C-519F-4AB4-87B7-513EC2C844B0}" type="presParOf" srcId="{18B86DEA-19B9-4BCB-A7E4-AA3220EB4AF9}" destId="{192D5FDD-88C0-42CE-85CE-8F4F9EA4ADA8}" srcOrd="2" destOrd="0" presId="urn:microsoft.com/office/officeart/2005/8/layout/radial4"/>
    <dgm:cxn modelId="{5BBEABDE-350B-4ECB-BD5F-2A9C89ADD86B}" type="presParOf" srcId="{18B86DEA-19B9-4BCB-A7E4-AA3220EB4AF9}" destId="{FB8A1F9C-E481-4EB8-8C22-490EA0C0A8B6}" srcOrd="3" destOrd="0" presId="urn:microsoft.com/office/officeart/2005/8/layout/radial4"/>
    <dgm:cxn modelId="{B1CAD208-DE7E-42FD-811D-76A0F3E79DCF}" type="presParOf" srcId="{18B86DEA-19B9-4BCB-A7E4-AA3220EB4AF9}" destId="{0DBCDDA6-B41E-408F-938B-B3FF1F99A859}" srcOrd="4" destOrd="0" presId="urn:microsoft.com/office/officeart/2005/8/layout/radial4"/>
    <dgm:cxn modelId="{56023007-4B9C-47C2-A804-3EA8B94F80EC}" type="presParOf" srcId="{18B86DEA-19B9-4BCB-A7E4-AA3220EB4AF9}" destId="{FFAD3C94-EE20-45D7-B0D0-DCD8374890F2}" srcOrd="5" destOrd="0" presId="urn:microsoft.com/office/officeart/2005/8/layout/radial4"/>
    <dgm:cxn modelId="{456FE49B-7144-48FC-A860-C0AD6DE5E822}" type="presParOf" srcId="{18B86DEA-19B9-4BCB-A7E4-AA3220EB4AF9}" destId="{6F06005C-2255-4263-86B1-4828BD1A0C1C}" srcOrd="6" destOrd="0" presId="urn:microsoft.com/office/officeart/2005/8/layout/radial4"/>
    <dgm:cxn modelId="{30F9500C-5BC7-48F1-8956-34BCC01846BB}" type="presParOf" srcId="{18B86DEA-19B9-4BCB-A7E4-AA3220EB4AF9}" destId="{6949DF0E-74A7-4C91-9AB2-C4FB6FEC209C}" srcOrd="7" destOrd="0" presId="urn:microsoft.com/office/officeart/2005/8/layout/radial4"/>
    <dgm:cxn modelId="{110CAAC2-6234-4776-980F-65A4F954BF6C}" type="presParOf" srcId="{18B86DEA-19B9-4BCB-A7E4-AA3220EB4AF9}" destId="{8C98AF91-D3A1-4445-BFF7-FBDA03754237}" srcOrd="8" destOrd="0" presId="urn:microsoft.com/office/officeart/2005/8/layout/radial4"/>
    <dgm:cxn modelId="{B532F7E8-E0EE-4F82-895E-AB7AAD69FB20}" type="presParOf" srcId="{18B86DEA-19B9-4BCB-A7E4-AA3220EB4AF9}" destId="{BAD40DFA-9499-4C61-88C4-27E2AD68EE48}" srcOrd="9" destOrd="0" presId="urn:microsoft.com/office/officeart/2005/8/layout/radial4"/>
    <dgm:cxn modelId="{88078A7A-1716-4B1C-A9A7-C4A2FD5286D3}" type="presParOf" srcId="{18B86DEA-19B9-4BCB-A7E4-AA3220EB4AF9}" destId="{41125869-915A-4C83-891C-DC40CF7889EC}"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4AC2B-85A5-4DCB-BE64-9DDA5301E919}">
      <dsp:nvSpPr>
        <dsp:cNvPr id="0" name=""/>
        <dsp:cNvSpPr/>
      </dsp:nvSpPr>
      <dsp:spPr>
        <a:xfrm>
          <a:off x="2356179" y="2321762"/>
          <a:ext cx="1632916" cy="1632916"/>
        </a:xfrm>
        <a:prstGeom prst="ellipse">
          <a:avLst/>
        </a:prstGeom>
        <a:solidFill>
          <a:srgbClr val="E6002D"/>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b="1" kern="1200" dirty="0">
              <a:solidFill>
                <a:schemeClr val="bg1"/>
              </a:solidFill>
              <a:latin typeface="Gill Sans MT" panose="020B0502020104020203" pitchFamily="34" charset="0"/>
            </a:rPr>
            <a:t>TURISMO</a:t>
          </a:r>
        </a:p>
        <a:p>
          <a:pPr marL="0" lvl="0" indent="0" algn="ctr" defTabSz="800100">
            <a:lnSpc>
              <a:spcPct val="90000"/>
            </a:lnSpc>
            <a:spcBef>
              <a:spcPct val="0"/>
            </a:spcBef>
            <a:spcAft>
              <a:spcPct val="35000"/>
            </a:spcAft>
            <a:buNone/>
          </a:pPr>
          <a:endParaRPr lang="it-IT" sz="1400" b="1" kern="1200" dirty="0">
            <a:solidFill>
              <a:schemeClr val="bg1"/>
            </a:solidFill>
            <a:latin typeface="Gill Sans MT" panose="020B0502020104020203" pitchFamily="34" charset="0"/>
          </a:endParaRPr>
        </a:p>
      </dsp:txBody>
      <dsp:txXfrm>
        <a:off x="2595314" y="2560897"/>
        <a:ext cx="1154646" cy="1154646"/>
      </dsp:txXfrm>
    </dsp:sp>
    <dsp:sp modelId="{02872897-1FFE-4373-B114-9406D1BE6669}">
      <dsp:nvSpPr>
        <dsp:cNvPr id="0" name=""/>
        <dsp:cNvSpPr/>
      </dsp:nvSpPr>
      <dsp:spPr>
        <a:xfrm rot="10800000">
          <a:off x="776121" y="2905529"/>
          <a:ext cx="1493154" cy="465381"/>
        </a:xfrm>
        <a:prstGeom prst="leftArrow">
          <a:avLst>
            <a:gd name="adj1" fmla="val 60000"/>
            <a:gd name="adj2" fmla="val 50000"/>
          </a:avLst>
        </a:prstGeom>
        <a:solidFill>
          <a:srgbClr val="E6002D"/>
        </a:solidFill>
        <a:ln>
          <a:noFill/>
        </a:ln>
        <a:effectLst/>
      </dsp:spPr>
      <dsp:style>
        <a:lnRef idx="0">
          <a:scrgbClr r="0" g="0" b="0"/>
        </a:lnRef>
        <a:fillRef idx="1">
          <a:scrgbClr r="0" g="0" b="0"/>
        </a:fillRef>
        <a:effectRef idx="0">
          <a:scrgbClr r="0" g="0" b="0"/>
        </a:effectRef>
        <a:fontRef idx="minor">
          <a:schemeClr val="lt1"/>
        </a:fontRef>
      </dsp:style>
    </dsp:sp>
    <dsp:sp modelId="{192D5FDD-88C0-42CE-85CE-8F4F9EA4ADA8}">
      <dsp:nvSpPr>
        <dsp:cNvPr id="0" name=""/>
        <dsp:cNvSpPr/>
      </dsp:nvSpPr>
      <dsp:spPr>
        <a:xfrm>
          <a:off x="485" y="2672020"/>
          <a:ext cx="1551271" cy="932400"/>
        </a:xfrm>
        <a:prstGeom prst="roundRect">
          <a:avLst>
            <a:gd name="adj" fmla="val 10000"/>
          </a:avLst>
        </a:prstGeom>
        <a:solidFill>
          <a:srgbClr val="E6002D"/>
        </a:solidFill>
        <a:ln w="762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it-IT" sz="1400" i="1" kern="1200" dirty="0">
              <a:solidFill>
                <a:schemeClr val="bg1"/>
              </a:solidFill>
              <a:latin typeface="Gill Sans MT" panose="020B0502020104020203" pitchFamily="34" charset="0"/>
            </a:rPr>
            <a:t>Quota Turistica</a:t>
          </a:r>
        </a:p>
        <a:p>
          <a:pPr marL="0" lvl="0" indent="0" algn="ctr" defTabSz="622300">
            <a:lnSpc>
              <a:spcPct val="90000"/>
            </a:lnSpc>
            <a:spcBef>
              <a:spcPct val="0"/>
            </a:spcBef>
            <a:spcAft>
              <a:spcPct val="35000"/>
            </a:spcAft>
            <a:buNone/>
          </a:pPr>
          <a:r>
            <a:rPr lang="it-IT" sz="1400" i="1" kern="1200" dirty="0">
              <a:solidFill>
                <a:schemeClr val="bg1"/>
              </a:solidFill>
              <a:latin typeface="Gill Sans MT" panose="020B0502020104020203" pitchFamily="34" charset="0"/>
            </a:rPr>
            <a:t> </a:t>
          </a:r>
          <a:r>
            <a:rPr lang="it-IT" sz="1400" b="1" kern="1200" dirty="0">
              <a:solidFill>
                <a:schemeClr val="bg1"/>
              </a:solidFill>
              <a:latin typeface="Gill Sans MT" panose="020B0502020104020203" pitchFamily="34" charset="0"/>
            </a:rPr>
            <a:t>AMBIENTE</a:t>
          </a:r>
        </a:p>
      </dsp:txBody>
      <dsp:txXfrm>
        <a:off x="27794" y="2699329"/>
        <a:ext cx="1496653" cy="877782"/>
      </dsp:txXfrm>
    </dsp:sp>
    <dsp:sp modelId="{FB8A1F9C-E481-4EB8-8C22-490EA0C0A8B6}">
      <dsp:nvSpPr>
        <dsp:cNvPr id="0" name=""/>
        <dsp:cNvSpPr/>
      </dsp:nvSpPr>
      <dsp:spPr>
        <a:xfrm rot="13351306">
          <a:off x="1293801" y="1825065"/>
          <a:ext cx="1401230" cy="465381"/>
        </a:xfrm>
        <a:prstGeom prst="leftArrow">
          <a:avLst>
            <a:gd name="adj1" fmla="val 60000"/>
            <a:gd name="adj2" fmla="val 50000"/>
          </a:avLst>
        </a:prstGeom>
        <a:solidFill>
          <a:srgbClr val="E6002D"/>
        </a:solidFill>
        <a:ln>
          <a:noFill/>
        </a:ln>
        <a:effectLst/>
      </dsp:spPr>
      <dsp:style>
        <a:lnRef idx="0">
          <a:scrgbClr r="0" g="0" b="0"/>
        </a:lnRef>
        <a:fillRef idx="1">
          <a:scrgbClr r="0" g="0" b="0"/>
        </a:fillRef>
        <a:effectRef idx="0">
          <a:scrgbClr r="0" g="0" b="0"/>
        </a:effectRef>
        <a:fontRef idx="minor">
          <a:schemeClr val="lt1"/>
        </a:fontRef>
      </dsp:style>
    </dsp:sp>
    <dsp:sp modelId="{0DBCDDA6-B41E-408F-938B-B3FF1F99A859}">
      <dsp:nvSpPr>
        <dsp:cNvPr id="0" name=""/>
        <dsp:cNvSpPr/>
      </dsp:nvSpPr>
      <dsp:spPr>
        <a:xfrm>
          <a:off x="702413" y="1118031"/>
          <a:ext cx="1551271" cy="932400"/>
        </a:xfrm>
        <a:prstGeom prst="roundRect">
          <a:avLst>
            <a:gd name="adj" fmla="val 10000"/>
          </a:avLst>
        </a:prstGeom>
        <a:solidFill>
          <a:srgbClr val="E6002D"/>
        </a:solidFill>
        <a:ln w="762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it-IT" sz="1400" i="1" kern="1200" dirty="0">
              <a:solidFill>
                <a:schemeClr val="bg1"/>
              </a:solidFill>
              <a:latin typeface="Gill Sans MT" panose="020B0502020104020203" pitchFamily="34" charset="0"/>
            </a:rPr>
            <a:t>Quota Turistica</a:t>
          </a:r>
        </a:p>
        <a:p>
          <a:pPr marL="0" lvl="0" indent="0" algn="ctr" defTabSz="622300">
            <a:lnSpc>
              <a:spcPct val="90000"/>
            </a:lnSpc>
            <a:spcBef>
              <a:spcPct val="0"/>
            </a:spcBef>
            <a:spcAft>
              <a:spcPct val="35000"/>
            </a:spcAft>
            <a:buNone/>
          </a:pPr>
          <a:r>
            <a:rPr lang="it-IT" sz="1400" i="1" kern="1200" dirty="0">
              <a:solidFill>
                <a:schemeClr val="bg1"/>
              </a:solidFill>
              <a:latin typeface="Gill Sans MT" panose="020B0502020104020203" pitchFamily="34" charset="0"/>
            </a:rPr>
            <a:t> </a:t>
          </a:r>
          <a:r>
            <a:rPr lang="it-IT" sz="1400" b="1" kern="1200" dirty="0">
              <a:solidFill>
                <a:schemeClr val="bg1"/>
              </a:solidFill>
              <a:latin typeface="Gill Sans MT" panose="020B0502020104020203" pitchFamily="34" charset="0"/>
            </a:rPr>
            <a:t>CULTURA</a:t>
          </a:r>
        </a:p>
      </dsp:txBody>
      <dsp:txXfrm>
        <a:off x="729722" y="1145340"/>
        <a:ext cx="1496653" cy="877782"/>
      </dsp:txXfrm>
    </dsp:sp>
    <dsp:sp modelId="{FFAD3C94-EE20-45D7-B0D0-DCD8374890F2}">
      <dsp:nvSpPr>
        <dsp:cNvPr id="0" name=""/>
        <dsp:cNvSpPr/>
      </dsp:nvSpPr>
      <dsp:spPr>
        <a:xfrm rot="16200000">
          <a:off x="2538502" y="1381122"/>
          <a:ext cx="1268269" cy="465381"/>
        </a:xfrm>
        <a:prstGeom prst="leftArrow">
          <a:avLst>
            <a:gd name="adj1" fmla="val 60000"/>
            <a:gd name="adj2" fmla="val 50000"/>
          </a:avLst>
        </a:prstGeom>
        <a:solidFill>
          <a:srgbClr val="E6002D"/>
        </a:solidFill>
        <a:ln>
          <a:noFill/>
        </a:ln>
        <a:effectLst/>
      </dsp:spPr>
      <dsp:style>
        <a:lnRef idx="0">
          <a:scrgbClr r="0" g="0" b="0"/>
        </a:lnRef>
        <a:fillRef idx="1">
          <a:scrgbClr r="0" g="0" b="0"/>
        </a:fillRef>
        <a:effectRef idx="0">
          <a:scrgbClr r="0" g="0" b="0"/>
        </a:effectRef>
        <a:fontRef idx="minor">
          <a:schemeClr val="lt1"/>
        </a:fontRef>
      </dsp:style>
    </dsp:sp>
    <dsp:sp modelId="{6F06005C-2255-4263-86B1-4828BD1A0C1C}">
      <dsp:nvSpPr>
        <dsp:cNvPr id="0" name=""/>
        <dsp:cNvSpPr/>
      </dsp:nvSpPr>
      <dsp:spPr>
        <a:xfrm>
          <a:off x="2397001" y="513478"/>
          <a:ext cx="1551271" cy="932400"/>
        </a:xfrm>
        <a:prstGeom prst="roundRect">
          <a:avLst>
            <a:gd name="adj" fmla="val 10000"/>
          </a:avLst>
        </a:prstGeom>
        <a:solidFill>
          <a:srgbClr val="E6002D"/>
        </a:solidFill>
        <a:ln w="762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it-IT" sz="1400" i="1" kern="1200" dirty="0">
              <a:solidFill>
                <a:schemeClr val="bg1"/>
              </a:solidFill>
              <a:latin typeface="Gill Sans MT" panose="020B0502020104020203" pitchFamily="34" charset="0"/>
            </a:rPr>
            <a:t>Quota Turistica</a:t>
          </a:r>
        </a:p>
        <a:p>
          <a:pPr marL="0" lvl="0" indent="0" algn="ctr" defTabSz="622300">
            <a:lnSpc>
              <a:spcPct val="90000"/>
            </a:lnSpc>
            <a:spcBef>
              <a:spcPct val="0"/>
            </a:spcBef>
            <a:spcAft>
              <a:spcPct val="35000"/>
            </a:spcAft>
            <a:buNone/>
          </a:pPr>
          <a:r>
            <a:rPr lang="it-IT" sz="1400" i="1" kern="1200" dirty="0">
              <a:solidFill>
                <a:schemeClr val="bg1"/>
              </a:solidFill>
              <a:latin typeface="Gill Sans MT" panose="020B0502020104020203" pitchFamily="34" charset="0"/>
            </a:rPr>
            <a:t> </a:t>
          </a:r>
          <a:r>
            <a:rPr lang="it-IT" sz="1400" b="1" kern="1200" dirty="0">
              <a:solidFill>
                <a:schemeClr val="bg1"/>
              </a:solidFill>
              <a:latin typeface="Gill Sans MT" panose="020B0502020104020203" pitchFamily="34" charset="0"/>
            </a:rPr>
            <a:t>COMMERCIO</a:t>
          </a:r>
        </a:p>
      </dsp:txBody>
      <dsp:txXfrm>
        <a:off x="2424310" y="540787"/>
        <a:ext cx="1496653" cy="877782"/>
      </dsp:txXfrm>
    </dsp:sp>
    <dsp:sp modelId="{6949DF0E-74A7-4C91-9AB2-C4FB6FEC209C}">
      <dsp:nvSpPr>
        <dsp:cNvPr id="0" name=""/>
        <dsp:cNvSpPr/>
      </dsp:nvSpPr>
      <dsp:spPr>
        <a:xfrm rot="19048694">
          <a:off x="3650243" y="1825065"/>
          <a:ext cx="1401230" cy="465381"/>
        </a:xfrm>
        <a:prstGeom prst="leftArrow">
          <a:avLst>
            <a:gd name="adj1" fmla="val 60000"/>
            <a:gd name="adj2" fmla="val 50000"/>
          </a:avLst>
        </a:prstGeom>
        <a:solidFill>
          <a:srgbClr val="E6002D"/>
        </a:solidFill>
        <a:ln>
          <a:noFill/>
        </a:ln>
        <a:effectLst/>
      </dsp:spPr>
      <dsp:style>
        <a:lnRef idx="0">
          <a:scrgbClr r="0" g="0" b="0"/>
        </a:lnRef>
        <a:fillRef idx="1">
          <a:scrgbClr r="0" g="0" b="0"/>
        </a:fillRef>
        <a:effectRef idx="0">
          <a:scrgbClr r="0" g="0" b="0"/>
        </a:effectRef>
        <a:fontRef idx="minor">
          <a:schemeClr val="lt1"/>
        </a:fontRef>
      </dsp:style>
    </dsp:sp>
    <dsp:sp modelId="{8C98AF91-D3A1-4445-BFF7-FBDA03754237}">
      <dsp:nvSpPr>
        <dsp:cNvPr id="0" name=""/>
        <dsp:cNvSpPr/>
      </dsp:nvSpPr>
      <dsp:spPr>
        <a:xfrm>
          <a:off x="4091590" y="1118031"/>
          <a:ext cx="1551271" cy="932400"/>
        </a:xfrm>
        <a:prstGeom prst="roundRect">
          <a:avLst>
            <a:gd name="adj" fmla="val 10000"/>
          </a:avLst>
        </a:prstGeom>
        <a:solidFill>
          <a:srgbClr val="E6002D"/>
        </a:solidFill>
        <a:ln w="762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it-IT" sz="1400" i="1" kern="1200" dirty="0">
              <a:solidFill>
                <a:schemeClr val="bg1"/>
              </a:solidFill>
              <a:latin typeface="Gill Sans MT" panose="020B0502020104020203" pitchFamily="34" charset="0"/>
            </a:rPr>
            <a:t>Quota Turistica</a:t>
          </a:r>
        </a:p>
        <a:p>
          <a:pPr marL="0" lvl="0" indent="0" algn="ctr" defTabSz="622300">
            <a:lnSpc>
              <a:spcPct val="90000"/>
            </a:lnSpc>
            <a:spcBef>
              <a:spcPct val="0"/>
            </a:spcBef>
            <a:spcAft>
              <a:spcPct val="35000"/>
            </a:spcAft>
            <a:buNone/>
          </a:pPr>
          <a:r>
            <a:rPr lang="it-IT" sz="1400" i="1" kern="1200" dirty="0">
              <a:solidFill>
                <a:schemeClr val="bg1"/>
              </a:solidFill>
              <a:latin typeface="Gill Sans MT" panose="020B0502020104020203" pitchFamily="34" charset="0"/>
            </a:rPr>
            <a:t> </a:t>
          </a:r>
          <a:r>
            <a:rPr lang="it-IT" sz="1400" b="1" kern="1200" dirty="0">
              <a:solidFill>
                <a:schemeClr val="bg1"/>
              </a:solidFill>
              <a:latin typeface="Gill Sans MT" panose="020B0502020104020203" pitchFamily="34" charset="0"/>
            </a:rPr>
            <a:t>VIABILITÀ</a:t>
          </a:r>
        </a:p>
      </dsp:txBody>
      <dsp:txXfrm>
        <a:off x="4118899" y="1145340"/>
        <a:ext cx="1496653" cy="877782"/>
      </dsp:txXfrm>
    </dsp:sp>
    <dsp:sp modelId="{BAD40DFA-9499-4C61-88C4-27E2AD68EE48}">
      <dsp:nvSpPr>
        <dsp:cNvPr id="0" name=""/>
        <dsp:cNvSpPr/>
      </dsp:nvSpPr>
      <dsp:spPr>
        <a:xfrm>
          <a:off x="4075999" y="2905529"/>
          <a:ext cx="1493154" cy="465381"/>
        </a:xfrm>
        <a:prstGeom prst="leftArrow">
          <a:avLst>
            <a:gd name="adj1" fmla="val 60000"/>
            <a:gd name="adj2" fmla="val 50000"/>
          </a:avLst>
        </a:prstGeom>
        <a:solidFill>
          <a:srgbClr val="E6002D"/>
        </a:solidFill>
        <a:ln>
          <a:noFill/>
        </a:ln>
        <a:effectLst/>
      </dsp:spPr>
      <dsp:style>
        <a:lnRef idx="0">
          <a:scrgbClr r="0" g="0" b="0"/>
        </a:lnRef>
        <a:fillRef idx="1">
          <a:scrgbClr r="0" g="0" b="0"/>
        </a:fillRef>
        <a:effectRef idx="0">
          <a:scrgbClr r="0" g="0" b="0"/>
        </a:effectRef>
        <a:fontRef idx="minor">
          <a:schemeClr val="lt1"/>
        </a:fontRef>
      </dsp:style>
    </dsp:sp>
    <dsp:sp modelId="{41125869-915A-4C83-891C-DC40CF7889EC}">
      <dsp:nvSpPr>
        <dsp:cNvPr id="0" name=""/>
        <dsp:cNvSpPr/>
      </dsp:nvSpPr>
      <dsp:spPr>
        <a:xfrm>
          <a:off x="4793518" y="2672020"/>
          <a:ext cx="1551271" cy="932400"/>
        </a:xfrm>
        <a:prstGeom prst="roundRect">
          <a:avLst>
            <a:gd name="adj" fmla="val 10000"/>
          </a:avLst>
        </a:prstGeom>
        <a:solidFill>
          <a:srgbClr val="E6002D"/>
        </a:solidFill>
        <a:ln w="762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it-IT" sz="1400" i="1" kern="1200" dirty="0">
              <a:solidFill>
                <a:schemeClr val="bg1"/>
              </a:solidFill>
              <a:latin typeface="Gill Sans MT" panose="020B0502020104020203" pitchFamily="34" charset="0"/>
            </a:rPr>
            <a:t>Quota Turistica </a:t>
          </a:r>
        </a:p>
        <a:p>
          <a:pPr marL="0" lvl="0" indent="0" algn="ctr" defTabSz="622300">
            <a:lnSpc>
              <a:spcPct val="90000"/>
            </a:lnSpc>
            <a:spcBef>
              <a:spcPct val="0"/>
            </a:spcBef>
            <a:spcAft>
              <a:spcPct val="35000"/>
            </a:spcAft>
            <a:buNone/>
          </a:pPr>
          <a:r>
            <a:rPr lang="it-IT" sz="1400" b="1" kern="1200" dirty="0">
              <a:solidFill>
                <a:schemeClr val="bg1"/>
              </a:solidFill>
              <a:latin typeface="Gill Sans MT" panose="020B0502020104020203" pitchFamily="34" charset="0"/>
            </a:rPr>
            <a:t>ALTRI TRASPORTI</a:t>
          </a:r>
        </a:p>
      </dsp:txBody>
      <dsp:txXfrm>
        <a:off x="4820827" y="2699329"/>
        <a:ext cx="1496653" cy="87778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90147"/>
            <a:ext cx="7772400" cy="1758160"/>
          </a:xfrm>
        </p:spPr>
        <p:txBody>
          <a:bodyPr anchor="b"/>
          <a:lstStyle>
            <a:lvl1pPr algn="ctr">
              <a:defRPr sz="4800"/>
            </a:lvl1pPr>
          </a:lstStyle>
          <a:p>
            <a:r>
              <a:rPr lang="it-IT" dirty="0"/>
              <a:t>Fare clic per modificare lo stile del titolo dello schema</a:t>
            </a:r>
            <a:endParaRPr lang="en-US" dirty="0"/>
          </a:p>
        </p:txBody>
      </p:sp>
      <p:sp>
        <p:nvSpPr>
          <p:cNvPr id="3" name="Subtitle 2"/>
          <p:cNvSpPr>
            <a:spLocks noGrp="1"/>
          </p:cNvSpPr>
          <p:nvPr>
            <p:ph type="subTitle" idx="1"/>
          </p:nvPr>
        </p:nvSpPr>
        <p:spPr>
          <a:xfrm>
            <a:off x="1143000" y="4112014"/>
            <a:ext cx="6858000" cy="117006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7" name="Rettangolo 6">
            <a:extLst>
              <a:ext uri="{FF2B5EF4-FFF2-40B4-BE49-F238E27FC236}">
                <a16:creationId xmlns:a16="http://schemas.microsoft.com/office/drawing/2014/main" id="{A261442B-E8CC-4142-AC51-F5E07C951D3D}"/>
              </a:ext>
            </a:extLst>
          </p:cNvPr>
          <p:cNvSpPr/>
          <p:nvPr userDrawn="1"/>
        </p:nvSpPr>
        <p:spPr>
          <a:xfrm>
            <a:off x="0" y="1575917"/>
            <a:ext cx="9144000" cy="129063"/>
          </a:xfrm>
          <a:prstGeom prst="rect">
            <a:avLst/>
          </a:prstGeom>
          <a:solidFill>
            <a:srgbClr val="E6002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9" name="Google Shape;43;p1">
            <a:extLst>
              <a:ext uri="{FF2B5EF4-FFF2-40B4-BE49-F238E27FC236}">
                <a16:creationId xmlns:a16="http://schemas.microsoft.com/office/drawing/2014/main" id="{4BD946C2-CDA3-491E-B5BE-0C094C3F8C9A}"/>
              </a:ext>
            </a:extLst>
          </p:cNvPr>
          <p:cNvSpPr txBox="1"/>
          <p:nvPr userDrawn="1"/>
        </p:nvSpPr>
        <p:spPr>
          <a:xfrm>
            <a:off x="2111361" y="764422"/>
            <a:ext cx="4921277" cy="759800"/>
          </a:xfrm>
          <a:prstGeom prst="rect">
            <a:avLst/>
          </a:prstGeom>
          <a:noFill/>
          <a:ln>
            <a:noFill/>
          </a:ln>
        </p:spPr>
        <p:txBody>
          <a:bodyPr spcFirstLastPara="1" wrap="square" lIns="25706" tIns="25706" rIns="25706" bIns="25706" anchor="t" anchorCtr="0">
            <a:spAutoFit/>
          </a:bodyPr>
          <a:lstStyle/>
          <a:p>
            <a:pPr marL="0" marR="0" lvl="0" indent="0" algn="ctr" rtl="0">
              <a:lnSpc>
                <a:spcPct val="100000"/>
              </a:lnSpc>
              <a:spcBef>
                <a:spcPts val="0"/>
              </a:spcBef>
              <a:spcAft>
                <a:spcPts val="0"/>
              </a:spcAft>
              <a:buNone/>
            </a:pPr>
            <a:r>
              <a:rPr lang="it-IT" sz="2800" b="1" i="0" u="none" strike="noStrike" cap="none" dirty="0">
                <a:solidFill>
                  <a:srgbClr val="E6002D"/>
                </a:solidFill>
                <a:latin typeface="+mn-lt"/>
                <a:ea typeface="Inter"/>
                <a:cs typeface="Inter"/>
                <a:sym typeface="Inter"/>
              </a:rPr>
              <a:t>GO </a:t>
            </a:r>
            <a:r>
              <a:rPr lang="it-IT" sz="2800" b="1" i="0" u="none" strike="noStrike" cap="none" dirty="0" err="1">
                <a:solidFill>
                  <a:srgbClr val="E6002D"/>
                </a:solidFill>
                <a:latin typeface="+mn-lt"/>
                <a:ea typeface="Inter"/>
                <a:cs typeface="Inter"/>
                <a:sym typeface="Inter"/>
              </a:rPr>
              <a:t>Stats</a:t>
            </a:r>
            <a:r>
              <a:rPr lang="it-IT" sz="2800" b="1" i="0" u="none" strike="noStrike" cap="none" dirty="0">
                <a:solidFill>
                  <a:srgbClr val="E6002D"/>
                </a:solidFill>
                <a:latin typeface="+mn-lt"/>
                <a:ea typeface="Inter"/>
                <a:cs typeface="Inter"/>
                <a:sym typeface="Inter"/>
              </a:rPr>
              <a:t>! Le misure dei territori</a:t>
            </a:r>
          </a:p>
          <a:p>
            <a:pPr marL="0" marR="0" lvl="0" indent="0" algn="ctr" rtl="0">
              <a:lnSpc>
                <a:spcPct val="100000"/>
              </a:lnSpc>
              <a:spcBef>
                <a:spcPts val="0"/>
              </a:spcBef>
              <a:spcAft>
                <a:spcPts val="0"/>
              </a:spcAft>
              <a:buNone/>
            </a:pPr>
            <a:r>
              <a:rPr lang="it-IT" sz="1800" b="1" i="0" u="none" strike="noStrike" cap="none" dirty="0">
                <a:solidFill>
                  <a:srgbClr val="E6002D"/>
                </a:solidFill>
                <a:latin typeface="+mn-lt"/>
                <a:ea typeface="Inter"/>
                <a:cs typeface="Inter"/>
                <a:sym typeface="Inter"/>
              </a:rPr>
              <a:t>Gorizia, 8 e 9 maggio 2025</a:t>
            </a:r>
            <a:endParaRPr lang="en-US" sz="1800" b="1" i="0" u="none" strike="noStrike" cap="none" dirty="0">
              <a:solidFill>
                <a:srgbClr val="E6002D"/>
              </a:solidFill>
              <a:latin typeface="+mn-lt"/>
              <a:ea typeface="Inter"/>
              <a:cs typeface="Inter"/>
              <a:sym typeface="Inter"/>
            </a:endParaRPr>
          </a:p>
        </p:txBody>
      </p:sp>
      <p:sp>
        <p:nvSpPr>
          <p:cNvPr id="10" name="Rettangolo 9">
            <a:extLst>
              <a:ext uri="{FF2B5EF4-FFF2-40B4-BE49-F238E27FC236}">
                <a16:creationId xmlns:a16="http://schemas.microsoft.com/office/drawing/2014/main" id="{1275AEC0-A9AE-4BC4-89DD-27065F66BDCC}"/>
              </a:ext>
            </a:extLst>
          </p:cNvPr>
          <p:cNvSpPr/>
          <p:nvPr userDrawn="1"/>
        </p:nvSpPr>
        <p:spPr>
          <a:xfrm>
            <a:off x="492657" y="6249622"/>
            <a:ext cx="870636" cy="523220"/>
          </a:xfrm>
          <a:prstGeom prst="rect">
            <a:avLst/>
          </a:prstGeom>
        </p:spPr>
        <p:txBody>
          <a:bodyPr wrap="square">
            <a:spAutoFit/>
          </a:bodyPr>
          <a:lstStyle/>
          <a:p>
            <a:r>
              <a:rPr lang="it-IT" sz="1400" dirty="0"/>
              <a:t>Comune di Gorizia</a:t>
            </a:r>
          </a:p>
        </p:txBody>
      </p:sp>
      <p:pic>
        <p:nvPicPr>
          <p:cNvPr id="14" name="Immagine 13">
            <a:extLst>
              <a:ext uri="{FF2B5EF4-FFF2-40B4-BE49-F238E27FC236}">
                <a16:creationId xmlns:a16="http://schemas.microsoft.com/office/drawing/2014/main" id="{823A5DE0-66D6-49A9-B4F6-3CE119901F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0178" y="86328"/>
            <a:ext cx="5403644" cy="626400"/>
          </a:xfrm>
          <a:prstGeom prst="rect">
            <a:avLst/>
          </a:prstGeom>
        </p:spPr>
      </p:pic>
      <p:pic>
        <p:nvPicPr>
          <p:cNvPr id="15" name="Immagine 14">
            <a:extLst>
              <a:ext uri="{FF2B5EF4-FFF2-40B4-BE49-F238E27FC236}">
                <a16:creationId xmlns:a16="http://schemas.microsoft.com/office/drawing/2014/main" id="{6DFF2BD7-EDB8-4958-BA10-F33AC5B2ED7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9243" t="18941" r="18030" b="19485"/>
          <a:stretch/>
        </p:blipFill>
        <p:spPr>
          <a:xfrm>
            <a:off x="0" y="6169232"/>
            <a:ext cx="492657" cy="684000"/>
          </a:xfrm>
          <a:prstGeom prst="rect">
            <a:avLst/>
          </a:prstGeom>
        </p:spPr>
      </p:pic>
      <p:pic>
        <p:nvPicPr>
          <p:cNvPr id="16" name="Immagine 15">
            <a:extLst>
              <a:ext uri="{FF2B5EF4-FFF2-40B4-BE49-F238E27FC236}">
                <a16:creationId xmlns:a16="http://schemas.microsoft.com/office/drawing/2014/main" id="{F6F3D282-75D5-4D5A-9BA2-E9A9C98FE65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25528" y="6110430"/>
            <a:ext cx="1118472" cy="742802"/>
          </a:xfrm>
          <a:prstGeom prst="rect">
            <a:avLst/>
          </a:prstGeom>
        </p:spPr>
      </p:pic>
    </p:spTree>
    <p:extLst>
      <p:ext uri="{BB962C8B-B14F-4D97-AF65-F5344CB8AC3E}">
        <p14:creationId xmlns:p14="http://schemas.microsoft.com/office/powerpoint/2010/main" val="1060869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431689" y="200147"/>
            <a:ext cx="8284543" cy="831987"/>
          </a:xfrm>
        </p:spPr>
        <p:txBody>
          <a:bodyPr>
            <a:normAutofit/>
          </a:bodyPr>
          <a:lstStyle>
            <a:lvl1pPr>
              <a:defRPr sz="3200" b="1"/>
            </a:lvl1pPr>
          </a:lstStyle>
          <a:p>
            <a:r>
              <a:rPr lang="it-IT" dirty="0"/>
              <a:t>Fare clic per modificare lo stile del titolo dello schema</a:t>
            </a:r>
            <a:endParaRPr lang="en-US" dirty="0"/>
          </a:p>
        </p:txBody>
      </p:sp>
      <p:sp>
        <p:nvSpPr>
          <p:cNvPr id="3" name="Content Placeholder 2"/>
          <p:cNvSpPr>
            <a:spLocks noGrp="1"/>
          </p:cNvSpPr>
          <p:nvPr>
            <p:ph idx="1"/>
          </p:nvPr>
        </p:nvSpPr>
        <p:spPr>
          <a:xfrm>
            <a:off x="431689" y="1413371"/>
            <a:ext cx="8284543" cy="4763592"/>
          </a:xfrm>
        </p:spPr>
        <p:txBody>
          <a:bodyPr>
            <a:normAutofit/>
          </a:bodyPr>
          <a:lstStyle>
            <a:lvl1pPr>
              <a:defRPr sz="2400"/>
            </a:lvl1pPr>
            <a:lvl2pPr>
              <a:defRPr sz="2000"/>
            </a:lvl2pPr>
            <a:lvl3pPr>
              <a:defRPr sz="1800"/>
            </a:lvl3pPr>
            <a:lvl4pPr>
              <a:defRPr sz="1600"/>
            </a:lvl4pPr>
            <a:lvl5pPr>
              <a:defRPr sz="1600"/>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7" name="Rettangolo 6">
            <a:extLst>
              <a:ext uri="{FF2B5EF4-FFF2-40B4-BE49-F238E27FC236}">
                <a16:creationId xmlns:a16="http://schemas.microsoft.com/office/drawing/2014/main" id="{02425FA0-99E0-46A0-A5AE-AF12DED64318}"/>
              </a:ext>
            </a:extLst>
          </p:cNvPr>
          <p:cNvSpPr/>
          <p:nvPr userDrawn="1"/>
        </p:nvSpPr>
        <p:spPr>
          <a:xfrm>
            <a:off x="-1" y="6382052"/>
            <a:ext cx="9144000" cy="36000"/>
          </a:xfrm>
          <a:prstGeom prst="rect">
            <a:avLst/>
          </a:prstGeom>
          <a:solidFill>
            <a:srgbClr val="E6002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8" name="Rettangolo 7">
            <a:extLst>
              <a:ext uri="{FF2B5EF4-FFF2-40B4-BE49-F238E27FC236}">
                <a16:creationId xmlns:a16="http://schemas.microsoft.com/office/drawing/2014/main" id="{69A40657-C5E6-4349-94AF-3A416B2A38D7}"/>
              </a:ext>
            </a:extLst>
          </p:cNvPr>
          <p:cNvSpPr/>
          <p:nvPr userDrawn="1"/>
        </p:nvSpPr>
        <p:spPr>
          <a:xfrm>
            <a:off x="0" y="1158221"/>
            <a:ext cx="9144000" cy="129063"/>
          </a:xfrm>
          <a:prstGeom prst="rect">
            <a:avLst/>
          </a:prstGeom>
          <a:solidFill>
            <a:srgbClr val="E6002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9" name="Rettangolo 8">
            <a:extLst>
              <a:ext uri="{FF2B5EF4-FFF2-40B4-BE49-F238E27FC236}">
                <a16:creationId xmlns:a16="http://schemas.microsoft.com/office/drawing/2014/main" id="{1621D594-E81E-4BB0-BA0C-E4711C48A079}"/>
              </a:ext>
            </a:extLst>
          </p:cNvPr>
          <p:cNvSpPr/>
          <p:nvPr userDrawn="1"/>
        </p:nvSpPr>
        <p:spPr>
          <a:xfrm>
            <a:off x="233054" y="6438920"/>
            <a:ext cx="771112" cy="430887"/>
          </a:xfrm>
          <a:prstGeom prst="rect">
            <a:avLst/>
          </a:prstGeom>
        </p:spPr>
        <p:txBody>
          <a:bodyPr wrap="square">
            <a:spAutoFit/>
          </a:bodyPr>
          <a:lstStyle/>
          <a:p>
            <a:r>
              <a:rPr lang="it-IT" sz="1100" dirty="0"/>
              <a:t>Comune di Gorizia</a:t>
            </a:r>
          </a:p>
        </p:txBody>
      </p:sp>
      <p:sp>
        <p:nvSpPr>
          <p:cNvPr id="12" name="Google Shape;43;p1">
            <a:extLst>
              <a:ext uri="{FF2B5EF4-FFF2-40B4-BE49-F238E27FC236}">
                <a16:creationId xmlns:a16="http://schemas.microsoft.com/office/drawing/2014/main" id="{272F8E1F-A025-4786-A9AB-04B3A69EAF00}"/>
              </a:ext>
            </a:extLst>
          </p:cNvPr>
          <p:cNvSpPr txBox="1"/>
          <p:nvPr userDrawn="1"/>
        </p:nvSpPr>
        <p:spPr>
          <a:xfrm>
            <a:off x="4905581" y="6485627"/>
            <a:ext cx="3057156" cy="328913"/>
          </a:xfrm>
          <a:prstGeom prst="rect">
            <a:avLst/>
          </a:prstGeom>
          <a:noFill/>
          <a:ln>
            <a:noFill/>
          </a:ln>
        </p:spPr>
        <p:txBody>
          <a:bodyPr spcFirstLastPara="1" wrap="square" lIns="25706" tIns="25706" rIns="25706" bIns="25706" anchor="t" anchorCtr="0">
            <a:spAutoFit/>
          </a:bodyPr>
          <a:lstStyle/>
          <a:p>
            <a:pPr marL="0" marR="0" lvl="0" indent="0" algn="l" rtl="0">
              <a:lnSpc>
                <a:spcPct val="100000"/>
              </a:lnSpc>
              <a:spcBef>
                <a:spcPts val="0"/>
              </a:spcBef>
              <a:spcAft>
                <a:spcPts val="0"/>
              </a:spcAft>
              <a:buNone/>
            </a:pPr>
            <a:r>
              <a:rPr lang="it-IT" sz="1800" b="1" i="0" u="none" strike="noStrike" cap="none" dirty="0">
                <a:solidFill>
                  <a:srgbClr val="E6002D"/>
                </a:solidFill>
                <a:latin typeface="+mn-lt"/>
                <a:ea typeface="Inter"/>
                <a:cs typeface="Inter"/>
                <a:sym typeface="Inter"/>
              </a:rPr>
              <a:t>GO </a:t>
            </a:r>
            <a:r>
              <a:rPr lang="it-IT" sz="1800" b="1" i="0" u="none" strike="noStrike" cap="none" dirty="0" err="1">
                <a:solidFill>
                  <a:srgbClr val="E6002D"/>
                </a:solidFill>
                <a:latin typeface="+mn-lt"/>
                <a:ea typeface="Inter"/>
                <a:cs typeface="Inter"/>
                <a:sym typeface="Inter"/>
              </a:rPr>
              <a:t>Stats</a:t>
            </a:r>
            <a:r>
              <a:rPr lang="it-IT" sz="1800" b="1" i="0" u="none" strike="noStrike" cap="none" dirty="0">
                <a:solidFill>
                  <a:srgbClr val="E6002D"/>
                </a:solidFill>
                <a:latin typeface="+mn-lt"/>
                <a:ea typeface="Inter"/>
                <a:cs typeface="Inter"/>
                <a:sym typeface="Inter"/>
              </a:rPr>
              <a:t>! Le misure dei territori</a:t>
            </a:r>
          </a:p>
        </p:txBody>
      </p:sp>
      <p:pic>
        <p:nvPicPr>
          <p:cNvPr id="15" name="Immagine 14">
            <a:extLst>
              <a:ext uri="{FF2B5EF4-FFF2-40B4-BE49-F238E27FC236}">
                <a16:creationId xmlns:a16="http://schemas.microsoft.com/office/drawing/2014/main" id="{17040CF4-3DDD-43BE-9152-618D6FF1ED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243" t="18941" r="18030" b="19485"/>
          <a:stretch/>
        </p:blipFill>
        <p:spPr>
          <a:xfrm>
            <a:off x="-1" y="6426000"/>
            <a:ext cx="311154" cy="432000"/>
          </a:xfrm>
          <a:prstGeom prst="rect">
            <a:avLst/>
          </a:prstGeom>
        </p:spPr>
      </p:pic>
      <p:pic>
        <p:nvPicPr>
          <p:cNvPr id="16" name="Immagine 15">
            <a:extLst>
              <a:ext uri="{FF2B5EF4-FFF2-40B4-BE49-F238E27FC236}">
                <a16:creationId xmlns:a16="http://schemas.microsoft.com/office/drawing/2014/main" id="{87845C27-CF31-4A89-8FB3-B9489D138C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93516" y="6426000"/>
            <a:ext cx="650483" cy="432000"/>
          </a:xfrm>
          <a:prstGeom prst="rect">
            <a:avLst/>
          </a:prstGeom>
        </p:spPr>
      </p:pic>
      <p:pic>
        <p:nvPicPr>
          <p:cNvPr id="17" name="Immagine 16">
            <a:extLst>
              <a:ext uri="{FF2B5EF4-FFF2-40B4-BE49-F238E27FC236}">
                <a16:creationId xmlns:a16="http://schemas.microsoft.com/office/drawing/2014/main" id="{629FBF2C-9416-45AA-AAC6-155763B3FE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31556" y="6497999"/>
            <a:ext cx="2484425" cy="288000"/>
          </a:xfrm>
          <a:prstGeom prst="rect">
            <a:avLst/>
          </a:prstGeom>
        </p:spPr>
      </p:pic>
    </p:spTree>
    <p:extLst>
      <p:ext uri="{BB962C8B-B14F-4D97-AF65-F5344CB8AC3E}">
        <p14:creationId xmlns:p14="http://schemas.microsoft.com/office/powerpoint/2010/main" val="14600114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1E833-4013-4AE2-949E-1B3A04012AA4}" type="datetimeFigureOut">
              <a:rPr lang="it-IT" smtClean="0"/>
              <a:t>28/04/2025</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98B4D1-54DE-4516-9A2B-FFB59822C569}" type="slidenum">
              <a:rPr lang="it-IT" smtClean="0"/>
              <a:t>‹N›</a:t>
            </a:fld>
            <a:endParaRPr lang="it-IT"/>
          </a:p>
        </p:txBody>
      </p:sp>
    </p:spTree>
    <p:extLst>
      <p:ext uri="{BB962C8B-B14F-4D97-AF65-F5344CB8AC3E}">
        <p14:creationId xmlns:p14="http://schemas.microsoft.com/office/powerpoint/2010/main" val="3646335860"/>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EAF80FD9-4908-BB3A-5048-EF9CAB638789}"/>
              </a:ext>
            </a:extLst>
          </p:cNvPr>
          <p:cNvSpPr txBox="1"/>
          <p:nvPr/>
        </p:nvSpPr>
        <p:spPr>
          <a:xfrm>
            <a:off x="790098" y="2000867"/>
            <a:ext cx="7570531" cy="3508653"/>
          </a:xfrm>
          <a:prstGeom prst="rect">
            <a:avLst/>
          </a:prstGeom>
          <a:noFill/>
        </p:spPr>
        <p:txBody>
          <a:bodyPr wrap="square" rtlCol="0">
            <a:spAutoFit/>
          </a:bodyPr>
          <a:lstStyle/>
          <a:p>
            <a:pPr algn="ctr"/>
            <a:r>
              <a:rPr lang="it-IT" sz="6600" dirty="0"/>
              <a:t>L’</a:t>
            </a:r>
            <a:r>
              <a:rPr lang="it-IT" sz="6600" dirty="0" err="1"/>
              <a:t>Intersettorialità</a:t>
            </a:r>
            <a:endParaRPr lang="it-IT" sz="6600" dirty="0"/>
          </a:p>
          <a:p>
            <a:pPr algn="ctr"/>
            <a:r>
              <a:rPr lang="it-IT" sz="6600" dirty="0"/>
              <a:t>del Turismo</a:t>
            </a:r>
          </a:p>
          <a:p>
            <a:pPr algn="ctr"/>
            <a:endParaRPr lang="it-IT" dirty="0"/>
          </a:p>
          <a:p>
            <a:pPr algn="ctr"/>
            <a:r>
              <a:rPr lang="it-IT" sz="3600" dirty="0"/>
              <a:t>La quantificazione della spesa pubblica in campo turistico</a:t>
            </a:r>
            <a:endParaRPr lang="it-IT" dirty="0"/>
          </a:p>
        </p:txBody>
      </p:sp>
      <p:grpSp>
        <p:nvGrpSpPr>
          <p:cNvPr id="4" name="Gruppo 3">
            <a:extLst>
              <a:ext uri="{FF2B5EF4-FFF2-40B4-BE49-F238E27FC236}">
                <a16:creationId xmlns:a16="http://schemas.microsoft.com/office/drawing/2014/main" id="{59A95D93-E69E-BE6E-8DA4-6E0E5270E564}"/>
              </a:ext>
            </a:extLst>
          </p:cNvPr>
          <p:cNvGrpSpPr/>
          <p:nvPr/>
        </p:nvGrpSpPr>
        <p:grpSpPr>
          <a:xfrm>
            <a:off x="3190811" y="5716889"/>
            <a:ext cx="2762378" cy="753522"/>
            <a:chOff x="3222594" y="5858932"/>
            <a:chExt cx="2762378" cy="753522"/>
          </a:xfrm>
        </p:grpSpPr>
        <p:sp>
          <p:nvSpPr>
            <p:cNvPr id="2" name="CasellaDiTesto 1">
              <a:extLst>
                <a:ext uri="{FF2B5EF4-FFF2-40B4-BE49-F238E27FC236}">
                  <a16:creationId xmlns:a16="http://schemas.microsoft.com/office/drawing/2014/main" id="{6CB28240-2CCC-84A8-421B-735D813950FC}"/>
                </a:ext>
              </a:extLst>
            </p:cNvPr>
            <p:cNvSpPr txBox="1"/>
            <p:nvPr/>
          </p:nvSpPr>
          <p:spPr>
            <a:xfrm>
              <a:off x="3222594" y="5912528"/>
              <a:ext cx="1939249" cy="646331"/>
            </a:xfrm>
            <a:prstGeom prst="rect">
              <a:avLst/>
            </a:prstGeom>
            <a:noFill/>
          </p:spPr>
          <p:txBody>
            <a:bodyPr wrap="none" rtlCol="0">
              <a:spAutoFit/>
            </a:bodyPr>
            <a:lstStyle/>
            <a:p>
              <a:pPr algn="ctr"/>
              <a:r>
                <a:rPr lang="it-IT" dirty="0"/>
                <a:t>Dott. Mauro Natali</a:t>
              </a:r>
            </a:p>
            <a:p>
              <a:pPr algn="ctr"/>
              <a:r>
                <a:rPr lang="it-IT" dirty="0"/>
                <a:t>Regione Liguria</a:t>
              </a:r>
            </a:p>
          </p:txBody>
        </p:sp>
        <p:pic>
          <p:nvPicPr>
            <p:cNvPr id="3" name="Immagine 2">
              <a:extLst>
                <a:ext uri="{FF2B5EF4-FFF2-40B4-BE49-F238E27FC236}">
                  <a16:creationId xmlns:a16="http://schemas.microsoft.com/office/drawing/2014/main" id="{9852410A-65D2-8B59-A571-D3D28C4DCBF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87177" y="5858932"/>
              <a:ext cx="597795" cy="753522"/>
            </a:xfrm>
            <a:prstGeom prst="rect">
              <a:avLst/>
            </a:prstGeom>
          </p:spPr>
        </p:pic>
      </p:grpSp>
    </p:spTree>
    <p:extLst>
      <p:ext uri="{BB962C8B-B14F-4D97-AF65-F5344CB8AC3E}">
        <p14:creationId xmlns:p14="http://schemas.microsoft.com/office/powerpoint/2010/main" val="974592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243B0-7BAC-2937-1FAB-27766346854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AEB8812-2483-645E-B7A5-0588868F0B73}"/>
              </a:ext>
            </a:extLst>
          </p:cNvPr>
          <p:cNvSpPr>
            <a:spLocks noGrp="1"/>
          </p:cNvSpPr>
          <p:nvPr>
            <p:ph type="title"/>
          </p:nvPr>
        </p:nvSpPr>
        <p:spPr/>
        <p:txBody>
          <a:bodyPr/>
          <a:lstStyle/>
          <a:p>
            <a:r>
              <a:rPr lang="it-IT" dirty="0"/>
              <a:t>Il turismo come ‘‘</a:t>
            </a:r>
            <a:r>
              <a:rPr lang="it-IT" dirty="0" err="1"/>
              <a:t>metasettore</a:t>
            </a:r>
            <a:r>
              <a:rPr lang="it-IT" dirty="0"/>
              <a:t>’’</a:t>
            </a:r>
          </a:p>
        </p:txBody>
      </p:sp>
      <p:pic>
        <p:nvPicPr>
          <p:cNvPr id="197" name="Immagine 196">
            <a:extLst>
              <a:ext uri="{FF2B5EF4-FFF2-40B4-BE49-F238E27FC236}">
                <a16:creationId xmlns:a16="http://schemas.microsoft.com/office/drawing/2014/main" id="{BA7EA4B2-8F1B-7466-EA66-82FB20C14E5E}"/>
              </a:ext>
            </a:extLst>
          </p:cNvPr>
          <p:cNvPicPr>
            <a:picLocks noChangeAspect="1"/>
          </p:cNvPicPr>
          <p:nvPr/>
        </p:nvPicPr>
        <p:blipFill>
          <a:blip r:embed="rId2"/>
          <a:srcRect l="3964" b="42971"/>
          <a:stretch/>
        </p:blipFill>
        <p:spPr>
          <a:xfrm>
            <a:off x="403192" y="2512666"/>
            <a:ext cx="8337617" cy="3758488"/>
          </a:xfrm>
          <a:prstGeom prst="rect">
            <a:avLst/>
          </a:prstGeom>
        </p:spPr>
      </p:pic>
      <p:sp>
        <p:nvSpPr>
          <p:cNvPr id="3" name="Rettangolo 2">
            <a:extLst>
              <a:ext uri="{FF2B5EF4-FFF2-40B4-BE49-F238E27FC236}">
                <a16:creationId xmlns:a16="http://schemas.microsoft.com/office/drawing/2014/main" id="{AF48FF1F-3EB7-5AF6-2FEA-76B26177FC7F}"/>
              </a:ext>
            </a:extLst>
          </p:cNvPr>
          <p:cNvSpPr/>
          <p:nvPr/>
        </p:nvSpPr>
        <p:spPr>
          <a:xfrm>
            <a:off x="233919" y="1400173"/>
            <a:ext cx="8676157" cy="1033242"/>
          </a:xfrm>
          <a:prstGeom prst="rect">
            <a:avLst/>
          </a:prstGeom>
          <a:solidFill>
            <a:schemeClr val="bg1"/>
          </a:solidFill>
          <a:ln w="38100">
            <a:solidFill>
              <a:srgbClr val="E600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0C5C799C-FE36-8859-0798-8F842CEEB57C}"/>
              </a:ext>
            </a:extLst>
          </p:cNvPr>
          <p:cNvSpPr txBox="1"/>
          <p:nvPr/>
        </p:nvSpPr>
        <p:spPr>
          <a:xfrm>
            <a:off x="319400" y="1400173"/>
            <a:ext cx="8505202" cy="1015663"/>
          </a:xfrm>
          <a:prstGeom prst="rect">
            <a:avLst/>
          </a:prstGeom>
          <a:noFill/>
        </p:spPr>
        <p:txBody>
          <a:bodyPr wrap="square" rtlCol="0">
            <a:spAutoFit/>
          </a:bodyPr>
          <a:lstStyle/>
          <a:p>
            <a:pPr algn="just"/>
            <a:r>
              <a:rPr lang="it-IT" sz="1200" dirty="0">
                <a:latin typeface="Gill Sans MT" panose="020B0502020104020203" pitchFamily="34" charset="0"/>
              </a:rPr>
              <a:t>Il turismo non deve essere considerato come un settore chiuso, ma come un </a:t>
            </a:r>
            <a:r>
              <a:rPr lang="it-IT" sz="1200" dirty="0" err="1">
                <a:latin typeface="Gill Sans MT" panose="020B0502020104020203" pitchFamily="34" charset="0"/>
              </a:rPr>
              <a:t>metasettore</a:t>
            </a:r>
            <a:r>
              <a:rPr lang="it-IT" sz="1200" dirty="0">
                <a:latin typeface="Gill Sans MT" panose="020B0502020104020203" pitchFamily="34" charset="0"/>
              </a:rPr>
              <a:t> ossia un comparto che presenta molteplici legami con settori diversi. Quindi, per quantificare l’effettiva spesa in “turismo”, oltre alla voce di spesa dei Conti Pubblici Territoriali (CPT) classificata in «Turismo» è necessario considerare altri settori che risultano essere maggiormente correlati al turismo. Sono stati identificati i settori </a:t>
            </a:r>
            <a:r>
              <a:rPr lang="it-IT" sz="1200" i="1" dirty="0">
                <a:latin typeface="Gill Sans MT" panose="020B0502020104020203" pitchFamily="34" charset="0"/>
              </a:rPr>
              <a:t>Ambiente</a:t>
            </a:r>
            <a:r>
              <a:rPr lang="it-IT" sz="1200" dirty="0">
                <a:latin typeface="Gill Sans MT" panose="020B0502020104020203" pitchFamily="34" charset="0"/>
              </a:rPr>
              <a:t>, </a:t>
            </a:r>
            <a:r>
              <a:rPr lang="it-IT" sz="1200" i="1" dirty="0">
                <a:latin typeface="Gill Sans MT" panose="020B0502020104020203" pitchFamily="34" charset="0"/>
              </a:rPr>
              <a:t>Cultura</a:t>
            </a:r>
            <a:r>
              <a:rPr lang="it-IT" sz="1200" dirty="0">
                <a:latin typeface="Gill Sans MT" panose="020B0502020104020203" pitchFamily="34" charset="0"/>
              </a:rPr>
              <a:t>, </a:t>
            </a:r>
            <a:r>
              <a:rPr lang="it-IT" sz="1200" i="1" dirty="0">
                <a:latin typeface="Gill Sans MT" panose="020B0502020104020203" pitchFamily="34" charset="0"/>
              </a:rPr>
              <a:t>Commercio</a:t>
            </a:r>
            <a:r>
              <a:rPr lang="it-IT" sz="1200" dirty="0">
                <a:latin typeface="Gill Sans MT" panose="020B0502020104020203" pitchFamily="34" charset="0"/>
              </a:rPr>
              <a:t>, </a:t>
            </a:r>
            <a:r>
              <a:rPr lang="it-IT" sz="1200" i="1" dirty="0">
                <a:latin typeface="Gill Sans MT" panose="020B0502020104020203" pitchFamily="34" charset="0"/>
              </a:rPr>
              <a:t>Viabilità</a:t>
            </a:r>
            <a:r>
              <a:rPr lang="it-IT" sz="1200" dirty="0">
                <a:latin typeface="Gill Sans MT" panose="020B0502020104020203" pitchFamily="34" charset="0"/>
              </a:rPr>
              <a:t> e </a:t>
            </a:r>
            <a:r>
              <a:rPr lang="it-IT" sz="1200" i="1" dirty="0">
                <a:latin typeface="Gill Sans MT" panose="020B0502020104020203" pitchFamily="34" charset="0"/>
              </a:rPr>
              <a:t>Altri Trasporti s</a:t>
            </a:r>
            <a:r>
              <a:rPr lang="it-IT" sz="1200" dirty="0">
                <a:latin typeface="Gill Sans MT" panose="020B0502020104020203" pitchFamily="34" charset="0"/>
              </a:rPr>
              <a:t>ulla base dello studio della metadatazione dei diversi settori di spesa CPT e dalla definizione dei settori caratteristici del turismo individuati dall’Organizzazione mondiale del turismo.</a:t>
            </a:r>
          </a:p>
        </p:txBody>
      </p:sp>
    </p:spTree>
    <p:extLst>
      <p:ext uri="{BB962C8B-B14F-4D97-AF65-F5344CB8AC3E}">
        <p14:creationId xmlns:p14="http://schemas.microsoft.com/office/powerpoint/2010/main" val="2578826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138F8648-7892-FC44-87C3-AB446C32670B}"/>
              </a:ext>
            </a:extLst>
          </p:cNvPr>
          <p:cNvSpPr/>
          <p:nvPr/>
        </p:nvSpPr>
        <p:spPr>
          <a:xfrm>
            <a:off x="233919" y="1400173"/>
            <a:ext cx="8676157" cy="685932"/>
          </a:xfrm>
          <a:prstGeom prst="rect">
            <a:avLst/>
          </a:prstGeom>
          <a:solidFill>
            <a:schemeClr val="bg1"/>
          </a:solidFill>
          <a:ln w="38100">
            <a:solidFill>
              <a:srgbClr val="E600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0EDFC73C-499E-42BE-925C-D6050E205967}"/>
              </a:ext>
            </a:extLst>
          </p:cNvPr>
          <p:cNvSpPr>
            <a:spLocks noGrp="1"/>
          </p:cNvSpPr>
          <p:nvPr>
            <p:ph type="title"/>
          </p:nvPr>
        </p:nvSpPr>
        <p:spPr/>
        <p:txBody>
          <a:bodyPr/>
          <a:lstStyle/>
          <a:p>
            <a:r>
              <a:rPr lang="it-IT" dirty="0"/>
              <a:t>La metodologia di stima adottata</a:t>
            </a:r>
          </a:p>
        </p:txBody>
      </p:sp>
      <p:grpSp>
        <p:nvGrpSpPr>
          <p:cNvPr id="3" name="Gruppo 2">
            <a:extLst>
              <a:ext uri="{FF2B5EF4-FFF2-40B4-BE49-F238E27FC236}">
                <a16:creationId xmlns:a16="http://schemas.microsoft.com/office/drawing/2014/main" id="{C0610054-6760-3083-3AFB-C6873F9EC205}"/>
              </a:ext>
            </a:extLst>
          </p:cNvPr>
          <p:cNvGrpSpPr>
            <a:grpSpLocks noChangeAspect="1"/>
          </p:cNvGrpSpPr>
          <p:nvPr/>
        </p:nvGrpSpPr>
        <p:grpSpPr>
          <a:xfrm>
            <a:off x="-450258" y="2291727"/>
            <a:ext cx="9252000" cy="3979673"/>
            <a:chOff x="-610444" y="1786224"/>
            <a:chExt cx="9520523" cy="4095174"/>
          </a:xfrm>
        </p:grpSpPr>
        <p:graphicFrame>
          <p:nvGraphicFramePr>
            <p:cNvPr id="124" name="Grafico 123">
              <a:extLst>
                <a:ext uri="{FF2B5EF4-FFF2-40B4-BE49-F238E27FC236}">
                  <a16:creationId xmlns:a16="http://schemas.microsoft.com/office/drawing/2014/main" id="{37E4D293-7274-D097-ED8A-D59B9ECC9998}"/>
                </a:ext>
              </a:extLst>
            </p:cNvPr>
            <p:cNvGraphicFramePr/>
            <p:nvPr>
              <p:extLst>
                <p:ext uri="{D42A27DB-BD31-4B8C-83A1-F6EECF244321}">
                  <p14:modId xmlns:p14="http://schemas.microsoft.com/office/powerpoint/2010/main" val="1953829517"/>
                </p:ext>
              </p:extLst>
            </p:nvPr>
          </p:nvGraphicFramePr>
          <p:xfrm>
            <a:off x="-610444" y="3278687"/>
            <a:ext cx="3964270" cy="2301686"/>
          </p:xfrm>
          <a:graphic>
            <a:graphicData uri="http://schemas.openxmlformats.org/drawingml/2006/chart">
              <c:chart xmlns:c="http://schemas.openxmlformats.org/drawingml/2006/chart" xmlns:r="http://schemas.openxmlformats.org/officeDocument/2006/relationships" r:id="rId2"/>
            </a:graphicData>
          </a:graphic>
        </p:graphicFrame>
        <p:sp>
          <p:nvSpPr>
            <p:cNvPr id="69" name="Parentesi graffa aperta 68">
              <a:extLst>
                <a:ext uri="{FF2B5EF4-FFF2-40B4-BE49-F238E27FC236}">
                  <a16:creationId xmlns:a16="http://schemas.microsoft.com/office/drawing/2014/main" id="{B887D9A9-6A9B-3F18-B1CE-95F8EEE6DA65}"/>
                </a:ext>
              </a:extLst>
            </p:cNvPr>
            <p:cNvSpPr/>
            <p:nvPr/>
          </p:nvSpPr>
          <p:spPr>
            <a:xfrm>
              <a:off x="3663811" y="1813235"/>
              <a:ext cx="966480" cy="4026905"/>
            </a:xfrm>
            <a:prstGeom prst="leftBrace">
              <a:avLst>
                <a:gd name="adj1" fmla="val 184471"/>
                <a:gd name="adj2" fmla="val 50000"/>
              </a:avLst>
            </a:prstGeom>
            <a:solidFill>
              <a:srgbClr val="E6002D"/>
            </a:solidFill>
            <a:ln>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sz="1200"/>
            </a:p>
          </p:txBody>
        </p:sp>
        <p:grpSp>
          <p:nvGrpSpPr>
            <p:cNvPr id="70" name="Gruppo 69">
              <a:extLst>
                <a:ext uri="{FF2B5EF4-FFF2-40B4-BE49-F238E27FC236}">
                  <a16:creationId xmlns:a16="http://schemas.microsoft.com/office/drawing/2014/main" id="{98D66293-5494-AA0A-CDF7-FF4E38E78822}"/>
                </a:ext>
              </a:extLst>
            </p:cNvPr>
            <p:cNvGrpSpPr/>
            <p:nvPr/>
          </p:nvGrpSpPr>
          <p:grpSpPr>
            <a:xfrm rot="5400000">
              <a:off x="2323128" y="3623435"/>
              <a:ext cx="4089465" cy="426462"/>
              <a:chOff x="490494" y="3533176"/>
              <a:chExt cx="11211013" cy="411900"/>
            </a:xfrm>
          </p:grpSpPr>
          <p:sp>
            <p:nvSpPr>
              <p:cNvPr id="71" name="Rettangolo arrotondato 47">
                <a:extLst>
                  <a:ext uri="{FF2B5EF4-FFF2-40B4-BE49-F238E27FC236}">
                    <a16:creationId xmlns:a16="http://schemas.microsoft.com/office/drawing/2014/main" id="{CD187DF8-D92F-768A-2199-57B65EF63051}"/>
                  </a:ext>
                </a:extLst>
              </p:cNvPr>
              <p:cNvSpPr/>
              <p:nvPr/>
            </p:nvSpPr>
            <p:spPr>
              <a:xfrm rot="16200000">
                <a:off x="5890051" y="-1866380"/>
                <a:ext cx="411900" cy="11211011"/>
              </a:xfrm>
              <a:prstGeom prst="roundRect">
                <a:avLst>
                  <a:gd name="adj" fmla="val 50000"/>
                </a:avLst>
              </a:prstGeom>
              <a:solidFill>
                <a:srgbClr val="E6002D"/>
              </a:solidFill>
              <a:ln w="38100">
                <a:solidFill>
                  <a:srgbClr val="E600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Gill Sans MT" panose="020B0502020104020203" pitchFamily="34" charset="0"/>
                </a:endParaRPr>
              </a:p>
            </p:txBody>
          </p:sp>
          <p:sp>
            <p:nvSpPr>
              <p:cNvPr id="72" name="Rettangolo 71">
                <a:extLst>
                  <a:ext uri="{FF2B5EF4-FFF2-40B4-BE49-F238E27FC236}">
                    <a16:creationId xmlns:a16="http://schemas.microsoft.com/office/drawing/2014/main" id="{55D9F348-84D0-3A6E-FBF1-21A53E9F34ED}"/>
                  </a:ext>
                </a:extLst>
              </p:cNvPr>
              <p:cNvSpPr/>
              <p:nvPr/>
            </p:nvSpPr>
            <p:spPr>
              <a:xfrm rot="16200000">
                <a:off x="5989985" y="-1966315"/>
                <a:ext cx="212031" cy="11211013"/>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Gill Sans MT" panose="020B0502020104020203" pitchFamily="34" charset="0"/>
                </a:endParaRPr>
              </a:p>
            </p:txBody>
          </p:sp>
        </p:grpSp>
        <p:sp>
          <p:nvSpPr>
            <p:cNvPr id="73" name="Rettangolo 72">
              <a:extLst>
                <a:ext uri="{FF2B5EF4-FFF2-40B4-BE49-F238E27FC236}">
                  <a16:creationId xmlns:a16="http://schemas.microsoft.com/office/drawing/2014/main" id="{27782B25-FD7B-6831-CD14-E7C123E02AD1}"/>
                </a:ext>
              </a:extLst>
            </p:cNvPr>
            <p:cNvSpPr/>
            <p:nvPr/>
          </p:nvSpPr>
          <p:spPr>
            <a:xfrm>
              <a:off x="5894700" y="1788015"/>
              <a:ext cx="367168" cy="836578"/>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200" dirty="0"/>
            </a:p>
          </p:txBody>
        </p:sp>
        <p:sp>
          <p:nvSpPr>
            <p:cNvPr id="74" name="Ovale 73">
              <a:extLst>
                <a:ext uri="{FF2B5EF4-FFF2-40B4-BE49-F238E27FC236}">
                  <a16:creationId xmlns:a16="http://schemas.microsoft.com/office/drawing/2014/main" id="{037AF761-B57A-63F1-8EAB-5DDAEAA18BED}"/>
                </a:ext>
              </a:extLst>
            </p:cNvPr>
            <p:cNvSpPr/>
            <p:nvPr/>
          </p:nvSpPr>
          <p:spPr>
            <a:xfrm>
              <a:off x="6862127" y="2795493"/>
              <a:ext cx="2047952" cy="2047952"/>
            </a:xfrm>
            <a:prstGeom prst="ellipse">
              <a:avLst/>
            </a:prstGeom>
            <a:solidFill>
              <a:srgbClr val="E600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200" dirty="0"/>
            </a:p>
          </p:txBody>
        </p:sp>
        <p:sp>
          <p:nvSpPr>
            <p:cNvPr id="75" name="Triangolo isoscele 74">
              <a:extLst>
                <a:ext uri="{FF2B5EF4-FFF2-40B4-BE49-F238E27FC236}">
                  <a16:creationId xmlns:a16="http://schemas.microsoft.com/office/drawing/2014/main" id="{8CB726CF-D68F-735B-F367-3A33D857D0AF}"/>
                </a:ext>
              </a:extLst>
            </p:cNvPr>
            <p:cNvSpPr/>
            <p:nvPr/>
          </p:nvSpPr>
          <p:spPr>
            <a:xfrm rot="5400000">
              <a:off x="5907005" y="3265609"/>
              <a:ext cx="2202058" cy="1112110"/>
            </a:xfrm>
            <a:prstGeom prst="triangle">
              <a:avLst>
                <a:gd name="adj" fmla="val 4966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200"/>
            </a:p>
          </p:txBody>
        </p:sp>
        <p:sp>
          <p:nvSpPr>
            <p:cNvPr id="76" name="Triangolo rettangolo 75">
              <a:extLst>
                <a:ext uri="{FF2B5EF4-FFF2-40B4-BE49-F238E27FC236}">
                  <a16:creationId xmlns:a16="http://schemas.microsoft.com/office/drawing/2014/main" id="{3178FEC2-C8A1-6852-57D1-475FF1F5AC65}"/>
                </a:ext>
              </a:extLst>
            </p:cNvPr>
            <p:cNvSpPr/>
            <p:nvPr/>
          </p:nvSpPr>
          <p:spPr>
            <a:xfrm>
              <a:off x="6261867" y="1786224"/>
              <a:ext cx="566750" cy="1872795"/>
            </a:xfrm>
            <a:prstGeom prst="rtTriangl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200"/>
            </a:p>
          </p:txBody>
        </p:sp>
        <p:grpSp>
          <p:nvGrpSpPr>
            <p:cNvPr id="77" name="Gruppo 76">
              <a:extLst>
                <a:ext uri="{FF2B5EF4-FFF2-40B4-BE49-F238E27FC236}">
                  <a16:creationId xmlns:a16="http://schemas.microsoft.com/office/drawing/2014/main" id="{C6B5F509-F7D3-6CD2-735F-DEC32B52125A}"/>
                </a:ext>
              </a:extLst>
            </p:cNvPr>
            <p:cNvGrpSpPr/>
            <p:nvPr/>
          </p:nvGrpSpPr>
          <p:grpSpPr>
            <a:xfrm>
              <a:off x="2514608" y="3502048"/>
              <a:ext cx="1063128" cy="640564"/>
              <a:chOff x="-1214419" y="445548"/>
              <a:chExt cx="914400" cy="548528"/>
            </a:xfrm>
            <a:solidFill>
              <a:srgbClr val="0070C0"/>
            </a:solidFill>
          </p:grpSpPr>
          <p:sp>
            <p:nvSpPr>
              <p:cNvPr id="78" name="Fumetto: rettangolo con angoli arrotondati 77">
                <a:extLst>
                  <a:ext uri="{FF2B5EF4-FFF2-40B4-BE49-F238E27FC236}">
                    <a16:creationId xmlns:a16="http://schemas.microsoft.com/office/drawing/2014/main" id="{68E1D20E-5F37-C778-4EC6-876BFB0EC36D}"/>
                  </a:ext>
                </a:extLst>
              </p:cNvPr>
              <p:cNvSpPr/>
              <p:nvPr/>
            </p:nvSpPr>
            <p:spPr>
              <a:xfrm>
                <a:off x="-1214419" y="445548"/>
                <a:ext cx="914400" cy="548528"/>
              </a:xfrm>
              <a:prstGeom prst="wedgeRoundRectCallout">
                <a:avLst>
                  <a:gd name="adj1" fmla="val -67160"/>
                  <a:gd name="adj2" fmla="val -33400"/>
                  <a:gd name="adj3" fmla="val 16667"/>
                </a:avLst>
              </a:prstGeom>
              <a:solidFill>
                <a:srgbClr val="E6002D"/>
              </a:solidFill>
              <a:ln>
                <a:solidFill>
                  <a:srgbClr val="E600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200"/>
              </a:p>
            </p:txBody>
          </p:sp>
          <p:sp>
            <p:nvSpPr>
              <p:cNvPr id="79" name="CasellaDiTesto 78">
                <a:extLst>
                  <a:ext uri="{FF2B5EF4-FFF2-40B4-BE49-F238E27FC236}">
                    <a16:creationId xmlns:a16="http://schemas.microsoft.com/office/drawing/2014/main" id="{97F8DBAC-20D2-C427-1FE2-84A18D67273E}"/>
                  </a:ext>
                </a:extLst>
              </p:cNvPr>
              <p:cNvSpPr txBox="1"/>
              <p:nvPr/>
            </p:nvSpPr>
            <p:spPr>
              <a:xfrm>
                <a:off x="-1184702" y="501256"/>
                <a:ext cx="849996" cy="433807"/>
              </a:xfrm>
              <a:prstGeom prst="rect">
                <a:avLst/>
              </a:prstGeom>
              <a:noFill/>
            </p:spPr>
            <p:txBody>
              <a:bodyPr wrap="square" rtlCol="0" anchor="ctr">
                <a:spAutoFit/>
              </a:bodyPr>
              <a:lstStyle/>
              <a:p>
                <a:pPr algn="ctr"/>
                <a:r>
                  <a:rPr lang="it-IT" sz="1200" b="1" i="1" dirty="0">
                    <a:solidFill>
                      <a:schemeClr val="bg1"/>
                    </a:solidFill>
                    <a:latin typeface="Gill Sans MT" panose="020B0502020104020203" pitchFamily="34" charset="0"/>
                  </a:rPr>
                  <a:t>Quota Turistica</a:t>
                </a:r>
              </a:p>
            </p:txBody>
          </p:sp>
        </p:grpSp>
        <p:sp>
          <p:nvSpPr>
            <p:cNvPr id="80" name="CasellaDiTesto 79">
              <a:extLst>
                <a:ext uri="{FF2B5EF4-FFF2-40B4-BE49-F238E27FC236}">
                  <a16:creationId xmlns:a16="http://schemas.microsoft.com/office/drawing/2014/main" id="{DF29B40A-455B-1D66-3473-1839F6F0B55B}"/>
                </a:ext>
              </a:extLst>
            </p:cNvPr>
            <p:cNvSpPr txBox="1"/>
            <p:nvPr/>
          </p:nvSpPr>
          <p:spPr>
            <a:xfrm>
              <a:off x="7369887" y="3428400"/>
              <a:ext cx="1319615" cy="810551"/>
            </a:xfrm>
            <a:prstGeom prst="rect">
              <a:avLst/>
            </a:prstGeom>
            <a:noFill/>
          </p:spPr>
          <p:txBody>
            <a:bodyPr wrap="square" rtlCol="0">
              <a:spAutoFit/>
            </a:bodyPr>
            <a:lstStyle/>
            <a:p>
              <a:pPr algn="ctr"/>
              <a:r>
                <a:rPr lang="it-IT" sz="1400" b="1" dirty="0">
                  <a:solidFill>
                    <a:schemeClr val="bg1"/>
                  </a:solidFill>
                  <a:latin typeface="Gill Sans MT" panose="020B0502020104020203" pitchFamily="34" charset="0"/>
                </a:rPr>
                <a:t>SPESA</a:t>
              </a:r>
            </a:p>
            <a:p>
              <a:pPr algn="ctr"/>
              <a:r>
                <a:rPr lang="it-IT" sz="1400" b="1" dirty="0">
                  <a:solidFill>
                    <a:schemeClr val="bg1"/>
                  </a:solidFill>
                  <a:latin typeface="Gill Sans MT" panose="020B0502020104020203" pitchFamily="34" charset="0"/>
                </a:rPr>
                <a:t>IN</a:t>
              </a:r>
            </a:p>
            <a:p>
              <a:pPr algn="ctr"/>
              <a:r>
                <a:rPr lang="it-IT" sz="1400" b="1" dirty="0">
                  <a:solidFill>
                    <a:schemeClr val="bg1"/>
                  </a:solidFill>
                  <a:latin typeface="Gill Sans MT" panose="020B0502020104020203" pitchFamily="34" charset="0"/>
                </a:rPr>
                <a:t>TURISMO</a:t>
              </a:r>
            </a:p>
          </p:txBody>
        </p:sp>
        <p:sp>
          <p:nvSpPr>
            <p:cNvPr id="81" name="Rettangolo 80">
              <a:extLst>
                <a:ext uri="{FF2B5EF4-FFF2-40B4-BE49-F238E27FC236}">
                  <a16:creationId xmlns:a16="http://schemas.microsoft.com/office/drawing/2014/main" id="{4F5E949B-8076-BD41-2234-951470EA94C4}"/>
                </a:ext>
              </a:extLst>
            </p:cNvPr>
            <p:cNvSpPr/>
            <p:nvPr/>
          </p:nvSpPr>
          <p:spPr>
            <a:xfrm>
              <a:off x="5921943" y="5040902"/>
              <a:ext cx="339925" cy="836578"/>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200" u="sng" dirty="0"/>
            </a:p>
          </p:txBody>
        </p:sp>
        <p:sp>
          <p:nvSpPr>
            <p:cNvPr id="82" name="Triangolo rettangolo 81">
              <a:extLst>
                <a:ext uri="{FF2B5EF4-FFF2-40B4-BE49-F238E27FC236}">
                  <a16:creationId xmlns:a16="http://schemas.microsoft.com/office/drawing/2014/main" id="{1DC4AB85-FD18-746F-84CB-2D1CE3982394}"/>
                </a:ext>
              </a:extLst>
            </p:cNvPr>
            <p:cNvSpPr/>
            <p:nvPr/>
          </p:nvSpPr>
          <p:spPr>
            <a:xfrm>
              <a:off x="6261008" y="2617528"/>
              <a:ext cx="566749" cy="1193800"/>
            </a:xfrm>
            <a:prstGeom prst="rtTriangle">
              <a:avLst/>
            </a:prstGeom>
            <a:solidFill>
              <a:srgbClr val="96DC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200" dirty="0"/>
            </a:p>
          </p:txBody>
        </p:sp>
        <p:sp>
          <p:nvSpPr>
            <p:cNvPr id="83" name="Triangolo rettangolo 82">
              <a:extLst>
                <a:ext uri="{FF2B5EF4-FFF2-40B4-BE49-F238E27FC236}">
                  <a16:creationId xmlns:a16="http://schemas.microsoft.com/office/drawing/2014/main" id="{9464C97A-65A4-2752-D5BD-2707E246C8AB}"/>
                </a:ext>
              </a:extLst>
            </p:cNvPr>
            <p:cNvSpPr/>
            <p:nvPr/>
          </p:nvSpPr>
          <p:spPr>
            <a:xfrm flipV="1">
              <a:off x="6261867" y="3950775"/>
              <a:ext cx="566750" cy="1926704"/>
            </a:xfrm>
            <a:prstGeom prst="rtTriangl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200"/>
            </a:p>
          </p:txBody>
        </p:sp>
        <p:sp>
          <p:nvSpPr>
            <p:cNvPr id="84" name="Triangolo rettangolo 83">
              <a:extLst>
                <a:ext uri="{FF2B5EF4-FFF2-40B4-BE49-F238E27FC236}">
                  <a16:creationId xmlns:a16="http://schemas.microsoft.com/office/drawing/2014/main" id="{D87999A7-885A-1DEF-348F-62877FBC81AD}"/>
                </a:ext>
              </a:extLst>
            </p:cNvPr>
            <p:cNvSpPr/>
            <p:nvPr/>
          </p:nvSpPr>
          <p:spPr>
            <a:xfrm flipV="1">
              <a:off x="6261867" y="3833676"/>
              <a:ext cx="556368" cy="1205591"/>
            </a:xfrm>
            <a:prstGeom prst="rtTriangl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200"/>
            </a:p>
          </p:txBody>
        </p:sp>
        <p:sp>
          <p:nvSpPr>
            <p:cNvPr id="85" name="Estrazione 84">
              <a:extLst>
                <a:ext uri="{FF2B5EF4-FFF2-40B4-BE49-F238E27FC236}">
                  <a16:creationId xmlns:a16="http://schemas.microsoft.com/office/drawing/2014/main" id="{C08154BF-65A3-B98C-278B-CD4730C278F0}"/>
                </a:ext>
              </a:extLst>
            </p:cNvPr>
            <p:cNvSpPr/>
            <p:nvPr/>
          </p:nvSpPr>
          <p:spPr>
            <a:xfrm rot="5400000">
              <a:off x="5940854" y="3445044"/>
              <a:ext cx="1031096" cy="723662"/>
            </a:xfrm>
            <a:prstGeom prst="flowChartExtra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200" u="sng" dirty="0"/>
            </a:p>
          </p:txBody>
        </p:sp>
        <p:sp>
          <p:nvSpPr>
            <p:cNvPr id="86" name="Rettangolo 85">
              <a:extLst>
                <a:ext uri="{FF2B5EF4-FFF2-40B4-BE49-F238E27FC236}">
                  <a16:creationId xmlns:a16="http://schemas.microsoft.com/office/drawing/2014/main" id="{F7907132-60CA-1045-96AD-913E54A3C9AC}"/>
                </a:ext>
              </a:extLst>
            </p:cNvPr>
            <p:cNvSpPr/>
            <p:nvPr/>
          </p:nvSpPr>
          <p:spPr>
            <a:xfrm>
              <a:off x="5924610" y="2619319"/>
              <a:ext cx="337257" cy="836578"/>
            </a:xfrm>
            <a:prstGeom prst="rect">
              <a:avLst/>
            </a:prstGeom>
            <a:solidFill>
              <a:srgbClr val="96DC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200"/>
            </a:p>
          </p:txBody>
        </p:sp>
        <p:sp>
          <p:nvSpPr>
            <p:cNvPr id="87" name="Rettangolo 86">
              <a:extLst>
                <a:ext uri="{FF2B5EF4-FFF2-40B4-BE49-F238E27FC236}">
                  <a16:creationId xmlns:a16="http://schemas.microsoft.com/office/drawing/2014/main" id="{1AD25334-2334-0EEF-F029-97AFE00F3DDC}"/>
                </a:ext>
              </a:extLst>
            </p:cNvPr>
            <p:cNvSpPr/>
            <p:nvPr/>
          </p:nvSpPr>
          <p:spPr>
            <a:xfrm>
              <a:off x="5918765" y="3414458"/>
              <a:ext cx="343102" cy="836578"/>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200" u="sng" dirty="0"/>
            </a:p>
          </p:txBody>
        </p:sp>
        <p:sp>
          <p:nvSpPr>
            <p:cNvPr id="88" name="Rettangolo 87">
              <a:extLst>
                <a:ext uri="{FF2B5EF4-FFF2-40B4-BE49-F238E27FC236}">
                  <a16:creationId xmlns:a16="http://schemas.microsoft.com/office/drawing/2014/main" id="{32696B32-EF14-AC55-2717-D66B70C2D4AF}"/>
                </a:ext>
              </a:extLst>
            </p:cNvPr>
            <p:cNvSpPr/>
            <p:nvPr/>
          </p:nvSpPr>
          <p:spPr>
            <a:xfrm>
              <a:off x="6745477" y="3524445"/>
              <a:ext cx="258936" cy="117423"/>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200" dirty="0"/>
            </a:p>
          </p:txBody>
        </p:sp>
        <p:sp>
          <p:nvSpPr>
            <p:cNvPr id="89" name="Rettangolo 88">
              <a:extLst>
                <a:ext uri="{FF2B5EF4-FFF2-40B4-BE49-F238E27FC236}">
                  <a16:creationId xmlns:a16="http://schemas.microsoft.com/office/drawing/2014/main" id="{5FA39BBE-91A1-5AF3-461B-4062527F200A}"/>
                </a:ext>
              </a:extLst>
            </p:cNvPr>
            <p:cNvSpPr/>
            <p:nvPr/>
          </p:nvSpPr>
          <p:spPr>
            <a:xfrm>
              <a:off x="6753811" y="3993489"/>
              <a:ext cx="250601" cy="11742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200" dirty="0"/>
            </a:p>
          </p:txBody>
        </p:sp>
        <p:sp>
          <p:nvSpPr>
            <p:cNvPr id="90" name="Triangolo rettangolo 89">
              <a:extLst>
                <a:ext uri="{FF2B5EF4-FFF2-40B4-BE49-F238E27FC236}">
                  <a16:creationId xmlns:a16="http://schemas.microsoft.com/office/drawing/2014/main" id="{FCAAD980-E610-6717-8B9D-CB5BF5C7760E}"/>
                </a:ext>
              </a:extLst>
            </p:cNvPr>
            <p:cNvSpPr/>
            <p:nvPr/>
          </p:nvSpPr>
          <p:spPr>
            <a:xfrm>
              <a:off x="6976552" y="3310920"/>
              <a:ext cx="334631" cy="334631"/>
            </a:xfrm>
            <a:prstGeom prst="rtTriangl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200" dirty="0"/>
            </a:p>
          </p:txBody>
        </p:sp>
        <p:sp>
          <p:nvSpPr>
            <p:cNvPr id="91" name="Rettangolo 90">
              <a:extLst>
                <a:ext uri="{FF2B5EF4-FFF2-40B4-BE49-F238E27FC236}">
                  <a16:creationId xmlns:a16="http://schemas.microsoft.com/office/drawing/2014/main" id="{B0E829F3-E61C-CB99-B564-0E0AA6EBD740}"/>
                </a:ext>
              </a:extLst>
            </p:cNvPr>
            <p:cNvSpPr/>
            <p:nvPr/>
          </p:nvSpPr>
          <p:spPr>
            <a:xfrm>
              <a:off x="6745475" y="3641544"/>
              <a:ext cx="565643" cy="117423"/>
            </a:xfrm>
            <a:prstGeom prst="rect">
              <a:avLst/>
            </a:prstGeom>
            <a:solidFill>
              <a:srgbClr val="96DC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200" dirty="0"/>
            </a:p>
          </p:txBody>
        </p:sp>
        <p:sp>
          <p:nvSpPr>
            <p:cNvPr id="92" name="Triangolo rettangolo 91">
              <a:extLst>
                <a:ext uri="{FF2B5EF4-FFF2-40B4-BE49-F238E27FC236}">
                  <a16:creationId xmlns:a16="http://schemas.microsoft.com/office/drawing/2014/main" id="{C6D570C7-62E7-44AB-9355-2EDEF99A30BD}"/>
                </a:ext>
              </a:extLst>
            </p:cNvPr>
            <p:cNvSpPr/>
            <p:nvPr/>
          </p:nvSpPr>
          <p:spPr>
            <a:xfrm>
              <a:off x="7307135" y="3641544"/>
              <a:ext cx="119146" cy="119113"/>
            </a:xfrm>
            <a:prstGeom prst="rtTriangle">
              <a:avLst/>
            </a:prstGeom>
            <a:solidFill>
              <a:srgbClr val="96DC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200" dirty="0"/>
            </a:p>
          </p:txBody>
        </p:sp>
        <p:sp>
          <p:nvSpPr>
            <p:cNvPr id="93" name="Rettangolo 92">
              <a:extLst>
                <a:ext uri="{FF2B5EF4-FFF2-40B4-BE49-F238E27FC236}">
                  <a16:creationId xmlns:a16="http://schemas.microsoft.com/office/drawing/2014/main" id="{7FECEBC4-298A-EC32-345C-2AE3B8B2F169}"/>
                </a:ext>
              </a:extLst>
            </p:cNvPr>
            <p:cNvSpPr/>
            <p:nvPr/>
          </p:nvSpPr>
          <p:spPr>
            <a:xfrm>
              <a:off x="4422432" y="1788013"/>
              <a:ext cx="1523906" cy="836578"/>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200"/>
            </a:p>
          </p:txBody>
        </p:sp>
        <p:sp>
          <p:nvSpPr>
            <p:cNvPr id="94" name="CasellaDiTesto 93">
              <a:extLst>
                <a:ext uri="{FF2B5EF4-FFF2-40B4-BE49-F238E27FC236}">
                  <a16:creationId xmlns:a16="http://schemas.microsoft.com/office/drawing/2014/main" id="{AD09CFB3-DA58-0464-3C48-E00EF2D9E02C}"/>
                </a:ext>
              </a:extLst>
            </p:cNvPr>
            <p:cNvSpPr txBox="1"/>
            <p:nvPr/>
          </p:nvSpPr>
          <p:spPr>
            <a:xfrm>
              <a:off x="5233852" y="2062767"/>
              <a:ext cx="1047554" cy="287070"/>
            </a:xfrm>
            <a:prstGeom prst="rect">
              <a:avLst/>
            </a:prstGeom>
            <a:noFill/>
            <a:ln>
              <a:noFill/>
            </a:ln>
          </p:spPr>
          <p:txBody>
            <a:bodyPr wrap="square" rtlCol="0" anchor="ctr">
              <a:spAutoFit/>
            </a:bodyPr>
            <a:lstStyle/>
            <a:p>
              <a:pPr algn="ctr"/>
              <a:r>
                <a:rPr lang="it-IT" sz="1050" b="1" dirty="0">
                  <a:solidFill>
                    <a:schemeClr val="bg1"/>
                  </a:solidFill>
                  <a:latin typeface="Gill Sans MT" panose="020B0502020104020203" pitchFamily="34" charset="0"/>
                </a:rPr>
                <a:t>AMBIENTE</a:t>
              </a:r>
            </a:p>
          </p:txBody>
        </p:sp>
        <p:pic>
          <p:nvPicPr>
            <p:cNvPr id="95" name="Immagine 94" descr="Immagine che contiene disegno, Arte bambini, verde, simbolo&#10;&#10;Descrizione generata automaticamente">
              <a:extLst>
                <a:ext uri="{FF2B5EF4-FFF2-40B4-BE49-F238E27FC236}">
                  <a16:creationId xmlns:a16="http://schemas.microsoft.com/office/drawing/2014/main" id="{112FC22F-143D-0C8D-7FCD-72215D9D6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6374" y="1940856"/>
              <a:ext cx="526412" cy="530894"/>
            </a:xfrm>
            <a:prstGeom prst="rect">
              <a:avLst/>
            </a:prstGeom>
            <a:ln w="28575">
              <a:solidFill>
                <a:schemeClr val="bg1"/>
              </a:solidFill>
            </a:ln>
          </p:spPr>
        </p:pic>
        <p:sp>
          <p:nvSpPr>
            <p:cNvPr id="96" name="Rettangolo 95">
              <a:extLst>
                <a:ext uri="{FF2B5EF4-FFF2-40B4-BE49-F238E27FC236}">
                  <a16:creationId xmlns:a16="http://schemas.microsoft.com/office/drawing/2014/main" id="{20ABF704-C5A7-217C-6D62-19AA6CFF5864}"/>
                </a:ext>
              </a:extLst>
            </p:cNvPr>
            <p:cNvSpPr/>
            <p:nvPr/>
          </p:nvSpPr>
          <p:spPr>
            <a:xfrm>
              <a:off x="4420969" y="2619319"/>
              <a:ext cx="1523905" cy="836578"/>
            </a:xfrm>
            <a:prstGeom prst="rect">
              <a:avLst/>
            </a:prstGeom>
            <a:solidFill>
              <a:srgbClr val="96DC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200"/>
            </a:p>
          </p:txBody>
        </p:sp>
        <p:sp>
          <p:nvSpPr>
            <p:cNvPr id="97" name="CasellaDiTesto 96">
              <a:extLst>
                <a:ext uri="{FF2B5EF4-FFF2-40B4-BE49-F238E27FC236}">
                  <a16:creationId xmlns:a16="http://schemas.microsoft.com/office/drawing/2014/main" id="{D21F2365-7AE8-04D6-16D4-2165833B38D4}"/>
                </a:ext>
              </a:extLst>
            </p:cNvPr>
            <p:cNvSpPr txBox="1"/>
            <p:nvPr/>
          </p:nvSpPr>
          <p:spPr>
            <a:xfrm>
              <a:off x="5233852" y="2894073"/>
              <a:ext cx="1047554" cy="287070"/>
            </a:xfrm>
            <a:prstGeom prst="rect">
              <a:avLst/>
            </a:prstGeom>
            <a:noFill/>
            <a:ln>
              <a:noFill/>
            </a:ln>
          </p:spPr>
          <p:txBody>
            <a:bodyPr wrap="square" rtlCol="0" anchor="ctr">
              <a:spAutoFit/>
            </a:bodyPr>
            <a:lstStyle/>
            <a:p>
              <a:pPr algn="ctr"/>
              <a:r>
                <a:rPr lang="it-IT" sz="1050" b="1" dirty="0">
                  <a:solidFill>
                    <a:schemeClr val="bg1"/>
                  </a:solidFill>
                  <a:latin typeface="Gill Sans MT" panose="020B0502020104020203" pitchFamily="34" charset="0"/>
                </a:rPr>
                <a:t>CULTURA</a:t>
              </a:r>
            </a:p>
          </p:txBody>
        </p:sp>
        <p:pic>
          <p:nvPicPr>
            <p:cNvPr id="98" name="Immagine 97" descr="Immagine che contiene Carattere, Elementi grafici, design&#10;&#10;Descrizione generata automaticamente">
              <a:extLst>
                <a:ext uri="{FF2B5EF4-FFF2-40B4-BE49-F238E27FC236}">
                  <a16:creationId xmlns:a16="http://schemas.microsoft.com/office/drawing/2014/main" id="{9F0DEB48-E77D-381C-23EE-BFE4896123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5386" y="2771808"/>
              <a:ext cx="528420" cy="531600"/>
            </a:xfrm>
            <a:prstGeom prst="rect">
              <a:avLst/>
            </a:prstGeom>
            <a:solidFill>
              <a:srgbClr val="FFE699"/>
            </a:solidFill>
            <a:ln w="28575">
              <a:solidFill>
                <a:schemeClr val="bg1"/>
              </a:solidFill>
            </a:ln>
          </p:spPr>
        </p:pic>
        <p:sp>
          <p:nvSpPr>
            <p:cNvPr id="99" name="Rettangolo 98">
              <a:extLst>
                <a:ext uri="{FF2B5EF4-FFF2-40B4-BE49-F238E27FC236}">
                  <a16:creationId xmlns:a16="http://schemas.microsoft.com/office/drawing/2014/main" id="{F5B6B54D-251B-517E-2449-CDEA9C63239E}"/>
                </a:ext>
              </a:extLst>
            </p:cNvPr>
            <p:cNvSpPr/>
            <p:nvPr/>
          </p:nvSpPr>
          <p:spPr>
            <a:xfrm>
              <a:off x="4420970" y="3410768"/>
              <a:ext cx="1573465" cy="798827"/>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200"/>
            </a:p>
          </p:txBody>
        </p:sp>
        <p:sp>
          <p:nvSpPr>
            <p:cNvPr id="100" name="CasellaDiTesto 99">
              <a:extLst>
                <a:ext uri="{FF2B5EF4-FFF2-40B4-BE49-F238E27FC236}">
                  <a16:creationId xmlns:a16="http://schemas.microsoft.com/office/drawing/2014/main" id="{EA6F4474-DF97-5234-BE1A-81E196423304}"/>
                </a:ext>
              </a:extLst>
            </p:cNvPr>
            <p:cNvSpPr txBox="1"/>
            <p:nvPr/>
          </p:nvSpPr>
          <p:spPr>
            <a:xfrm>
              <a:off x="5152084" y="3670867"/>
              <a:ext cx="1211090" cy="278627"/>
            </a:xfrm>
            <a:prstGeom prst="rect">
              <a:avLst/>
            </a:prstGeom>
            <a:noFill/>
            <a:ln>
              <a:noFill/>
            </a:ln>
          </p:spPr>
          <p:txBody>
            <a:bodyPr wrap="square" rtlCol="0" anchor="ctr">
              <a:spAutoFit/>
            </a:bodyPr>
            <a:lstStyle/>
            <a:p>
              <a:pPr algn="ctr"/>
              <a:r>
                <a:rPr lang="it-IT" sz="1050" b="1" dirty="0">
                  <a:solidFill>
                    <a:schemeClr val="bg1"/>
                  </a:solidFill>
                  <a:latin typeface="Gill Sans MT" panose="020B0502020104020203" pitchFamily="34" charset="0"/>
                </a:rPr>
                <a:t>COMMERCIO</a:t>
              </a:r>
            </a:p>
          </p:txBody>
        </p:sp>
        <p:pic>
          <p:nvPicPr>
            <p:cNvPr id="101" name="Immagine 100" descr="Immagine che contiene Carattere, Elementi grafici, design, giallo&#10;&#10;Descrizione generata automaticamente">
              <a:extLst>
                <a:ext uri="{FF2B5EF4-FFF2-40B4-BE49-F238E27FC236}">
                  <a16:creationId xmlns:a16="http://schemas.microsoft.com/office/drawing/2014/main" id="{BC649901-EAD1-E167-FA89-00113C15E3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8694" y="3556375"/>
              <a:ext cx="538525" cy="507612"/>
            </a:xfrm>
            <a:prstGeom prst="rect">
              <a:avLst/>
            </a:prstGeom>
            <a:ln w="28575">
              <a:solidFill>
                <a:schemeClr val="bg1"/>
              </a:solidFill>
            </a:ln>
          </p:spPr>
        </p:pic>
        <p:sp>
          <p:nvSpPr>
            <p:cNvPr id="102" name="Rettangolo 101">
              <a:extLst>
                <a:ext uri="{FF2B5EF4-FFF2-40B4-BE49-F238E27FC236}">
                  <a16:creationId xmlns:a16="http://schemas.microsoft.com/office/drawing/2014/main" id="{AFAFF73E-1E1F-7DA9-2720-7579AB0CAD0A}"/>
                </a:ext>
              </a:extLst>
            </p:cNvPr>
            <p:cNvSpPr/>
            <p:nvPr/>
          </p:nvSpPr>
          <p:spPr>
            <a:xfrm>
              <a:off x="4422432" y="4204324"/>
              <a:ext cx="1519264" cy="83657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200"/>
            </a:p>
          </p:txBody>
        </p:sp>
        <p:sp>
          <p:nvSpPr>
            <p:cNvPr id="103" name="Rettangolo 102">
              <a:extLst>
                <a:ext uri="{FF2B5EF4-FFF2-40B4-BE49-F238E27FC236}">
                  <a16:creationId xmlns:a16="http://schemas.microsoft.com/office/drawing/2014/main" id="{770FB760-B106-D00B-B99F-42A33B9C40C5}"/>
                </a:ext>
              </a:extLst>
            </p:cNvPr>
            <p:cNvSpPr/>
            <p:nvPr/>
          </p:nvSpPr>
          <p:spPr>
            <a:xfrm>
              <a:off x="4424658" y="5040902"/>
              <a:ext cx="1520726" cy="83311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200"/>
            </a:p>
          </p:txBody>
        </p:sp>
        <p:sp>
          <p:nvSpPr>
            <p:cNvPr id="104" name="CasellaDiTesto 103">
              <a:extLst>
                <a:ext uri="{FF2B5EF4-FFF2-40B4-BE49-F238E27FC236}">
                  <a16:creationId xmlns:a16="http://schemas.microsoft.com/office/drawing/2014/main" id="{B91C9E30-DEE5-49D0-319D-2EA779C737BA}"/>
                </a:ext>
              </a:extLst>
            </p:cNvPr>
            <p:cNvSpPr txBox="1"/>
            <p:nvPr/>
          </p:nvSpPr>
          <p:spPr>
            <a:xfrm>
              <a:off x="5181474" y="5221049"/>
              <a:ext cx="1152311" cy="472821"/>
            </a:xfrm>
            <a:prstGeom prst="rect">
              <a:avLst/>
            </a:prstGeom>
            <a:noFill/>
            <a:ln>
              <a:noFill/>
            </a:ln>
          </p:spPr>
          <p:txBody>
            <a:bodyPr wrap="square" rtlCol="0" anchor="ctr">
              <a:spAutoFit/>
            </a:bodyPr>
            <a:lstStyle/>
            <a:p>
              <a:pPr algn="ctr"/>
              <a:r>
                <a:rPr lang="it-IT" sz="1050" b="1" dirty="0">
                  <a:solidFill>
                    <a:schemeClr val="bg1"/>
                  </a:solidFill>
                  <a:latin typeface="Gill Sans MT" panose="020B0502020104020203" pitchFamily="34" charset="0"/>
                </a:rPr>
                <a:t>ALTRI</a:t>
              </a:r>
            </a:p>
            <a:p>
              <a:pPr algn="ctr"/>
              <a:r>
                <a:rPr lang="it-IT" sz="1050" b="1" dirty="0">
                  <a:solidFill>
                    <a:schemeClr val="bg1"/>
                  </a:solidFill>
                  <a:latin typeface="Gill Sans MT" panose="020B0502020104020203" pitchFamily="34" charset="0"/>
                </a:rPr>
                <a:t>TRASPORTI</a:t>
              </a:r>
            </a:p>
          </p:txBody>
        </p:sp>
        <p:pic>
          <p:nvPicPr>
            <p:cNvPr id="105" name="Immagine 104" descr="Immagine che contiene schizzo, bianco, disegno, design&#10;&#10;Descrizione generata automaticamente">
              <a:extLst>
                <a:ext uri="{FF2B5EF4-FFF2-40B4-BE49-F238E27FC236}">
                  <a16:creationId xmlns:a16="http://schemas.microsoft.com/office/drawing/2014/main" id="{160AB60A-86EE-C64A-E0BA-EC9B9335A9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6970" y="5192759"/>
              <a:ext cx="529372" cy="529400"/>
            </a:xfrm>
            <a:prstGeom prst="rect">
              <a:avLst/>
            </a:prstGeom>
            <a:ln w="28575">
              <a:solidFill>
                <a:schemeClr val="bg1"/>
              </a:solidFill>
            </a:ln>
          </p:spPr>
        </p:pic>
        <p:sp>
          <p:nvSpPr>
            <p:cNvPr id="106" name="Rettangolo 105">
              <a:extLst>
                <a:ext uri="{FF2B5EF4-FFF2-40B4-BE49-F238E27FC236}">
                  <a16:creationId xmlns:a16="http://schemas.microsoft.com/office/drawing/2014/main" id="{DFA5A263-B656-170F-B9DC-7CEA0C2E50FD}"/>
                </a:ext>
              </a:extLst>
            </p:cNvPr>
            <p:cNvSpPr/>
            <p:nvPr/>
          </p:nvSpPr>
          <p:spPr>
            <a:xfrm>
              <a:off x="5922059" y="4204324"/>
              <a:ext cx="339809" cy="83657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200" u="sng" dirty="0"/>
            </a:p>
          </p:txBody>
        </p:sp>
        <p:grpSp>
          <p:nvGrpSpPr>
            <p:cNvPr id="107" name="Gruppo 106">
              <a:extLst>
                <a:ext uri="{FF2B5EF4-FFF2-40B4-BE49-F238E27FC236}">
                  <a16:creationId xmlns:a16="http://schemas.microsoft.com/office/drawing/2014/main" id="{F23EE528-B929-B875-D8B2-BE33A58B7133}"/>
                </a:ext>
              </a:extLst>
            </p:cNvPr>
            <p:cNvGrpSpPr/>
            <p:nvPr/>
          </p:nvGrpSpPr>
          <p:grpSpPr>
            <a:xfrm>
              <a:off x="604925" y="2107292"/>
              <a:ext cx="1841117" cy="1160118"/>
              <a:chOff x="652421" y="1463434"/>
              <a:chExt cx="1785750" cy="1125231"/>
            </a:xfrm>
          </p:grpSpPr>
          <p:grpSp>
            <p:nvGrpSpPr>
              <p:cNvPr id="108" name="Gruppo 107">
                <a:extLst>
                  <a:ext uri="{FF2B5EF4-FFF2-40B4-BE49-F238E27FC236}">
                    <a16:creationId xmlns:a16="http://schemas.microsoft.com/office/drawing/2014/main" id="{308536D2-4C1A-D5E1-9A85-5CA9C6104AFF}"/>
                  </a:ext>
                </a:extLst>
              </p:cNvPr>
              <p:cNvGrpSpPr/>
              <p:nvPr/>
            </p:nvGrpSpPr>
            <p:grpSpPr>
              <a:xfrm>
                <a:off x="652421" y="1463434"/>
                <a:ext cx="1785750" cy="736849"/>
                <a:chOff x="599521" y="903177"/>
                <a:chExt cx="1785750" cy="736849"/>
              </a:xfrm>
            </p:grpSpPr>
            <p:sp>
              <p:nvSpPr>
                <p:cNvPr id="110" name="Rettangolo con angoli arrotondati 109">
                  <a:extLst>
                    <a:ext uri="{FF2B5EF4-FFF2-40B4-BE49-F238E27FC236}">
                      <a16:creationId xmlns:a16="http://schemas.microsoft.com/office/drawing/2014/main" id="{DEBB8116-A15B-AC54-73D2-1D9469BFFF88}"/>
                    </a:ext>
                  </a:extLst>
                </p:cNvPr>
                <p:cNvSpPr/>
                <p:nvPr/>
              </p:nvSpPr>
              <p:spPr>
                <a:xfrm>
                  <a:off x="599521" y="903177"/>
                  <a:ext cx="1785750" cy="736849"/>
                </a:xfrm>
                <a:prstGeom prst="roundRect">
                  <a:avLst/>
                </a:prstGeom>
                <a:solidFill>
                  <a:schemeClr val="bg1"/>
                </a:solidFill>
                <a:ln w="28575">
                  <a:solidFill>
                    <a:srgbClr val="E600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200"/>
                </a:p>
              </p:txBody>
            </p:sp>
            <p:sp>
              <p:nvSpPr>
                <p:cNvPr id="111" name="CasellaDiTesto 110">
                  <a:extLst>
                    <a:ext uri="{FF2B5EF4-FFF2-40B4-BE49-F238E27FC236}">
                      <a16:creationId xmlns:a16="http://schemas.microsoft.com/office/drawing/2014/main" id="{29C63BFB-FC8C-71DF-1DC2-45A96F6CE635}"/>
                    </a:ext>
                  </a:extLst>
                </p:cNvPr>
                <p:cNvSpPr txBox="1"/>
                <p:nvPr/>
              </p:nvSpPr>
              <p:spPr>
                <a:xfrm>
                  <a:off x="683651" y="992440"/>
                  <a:ext cx="1608664" cy="491360"/>
                </a:xfrm>
                <a:prstGeom prst="rect">
                  <a:avLst/>
                </a:prstGeom>
                <a:noFill/>
              </p:spPr>
              <p:txBody>
                <a:bodyPr wrap="square" rtlCol="0">
                  <a:spAutoFit/>
                </a:bodyPr>
                <a:lstStyle/>
                <a:p>
                  <a:pPr algn="ctr"/>
                  <a:r>
                    <a:rPr lang="it-IT" sz="1200" b="1" i="1" dirty="0">
                      <a:latin typeface="Gill Sans MT" panose="020B0502020104020203" pitchFamily="34" charset="0"/>
                    </a:rPr>
                    <a:t>COEFFICIENTE</a:t>
                  </a:r>
                </a:p>
                <a:p>
                  <a:pPr algn="ctr"/>
                  <a:r>
                    <a:rPr lang="it-IT" sz="1200" b="1" i="1" dirty="0">
                      <a:latin typeface="Gill Sans MT" panose="020B0502020104020203" pitchFamily="34" charset="0"/>
                    </a:rPr>
                    <a:t>TURISTICO</a:t>
                  </a:r>
                </a:p>
              </p:txBody>
            </p:sp>
          </p:grpSp>
          <p:sp>
            <p:nvSpPr>
              <p:cNvPr id="109" name="Freccia a destra 108">
                <a:extLst>
                  <a:ext uri="{FF2B5EF4-FFF2-40B4-BE49-F238E27FC236}">
                    <a16:creationId xmlns:a16="http://schemas.microsoft.com/office/drawing/2014/main" id="{D91EB1DA-EC9E-5A1D-6338-BC75EB5B5F68}"/>
                  </a:ext>
                </a:extLst>
              </p:cNvPr>
              <p:cNvSpPr/>
              <p:nvPr/>
            </p:nvSpPr>
            <p:spPr>
              <a:xfrm rot="5400000">
                <a:off x="1350365" y="2151418"/>
                <a:ext cx="389862" cy="484632"/>
              </a:xfrm>
              <a:prstGeom prst="rightArrow">
                <a:avLst/>
              </a:prstGeom>
              <a:solidFill>
                <a:schemeClr val="bg1"/>
              </a:solidFill>
              <a:ln w="28575">
                <a:solidFill>
                  <a:srgbClr val="E600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200"/>
              </a:p>
            </p:txBody>
          </p:sp>
        </p:grpSp>
        <p:sp>
          <p:nvSpPr>
            <p:cNvPr id="112" name="Ovale 111">
              <a:extLst>
                <a:ext uri="{FF2B5EF4-FFF2-40B4-BE49-F238E27FC236}">
                  <a16:creationId xmlns:a16="http://schemas.microsoft.com/office/drawing/2014/main" id="{07549F62-1566-6FB3-332C-7C76B198C3DF}"/>
                </a:ext>
              </a:extLst>
            </p:cNvPr>
            <p:cNvSpPr/>
            <p:nvPr/>
          </p:nvSpPr>
          <p:spPr>
            <a:xfrm>
              <a:off x="1162315" y="3301920"/>
              <a:ext cx="1171329" cy="1159731"/>
            </a:xfrm>
            <a:prstGeom prst="ellipse">
              <a:avLst/>
            </a:prstGeom>
            <a:noFill/>
            <a:ln w="57150">
              <a:solidFill>
                <a:srgbClr val="E600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200"/>
            </a:p>
          </p:txBody>
        </p:sp>
        <p:sp>
          <p:nvSpPr>
            <p:cNvPr id="113" name="CasellaDiTesto 112">
              <a:extLst>
                <a:ext uri="{FF2B5EF4-FFF2-40B4-BE49-F238E27FC236}">
                  <a16:creationId xmlns:a16="http://schemas.microsoft.com/office/drawing/2014/main" id="{73F1737A-51AB-1158-0DF5-E3ED389884AE}"/>
                </a:ext>
              </a:extLst>
            </p:cNvPr>
            <p:cNvSpPr txBox="1"/>
            <p:nvPr/>
          </p:nvSpPr>
          <p:spPr>
            <a:xfrm>
              <a:off x="5233852" y="4479079"/>
              <a:ext cx="1047554" cy="287070"/>
            </a:xfrm>
            <a:prstGeom prst="rect">
              <a:avLst/>
            </a:prstGeom>
            <a:noFill/>
            <a:ln>
              <a:noFill/>
            </a:ln>
          </p:spPr>
          <p:txBody>
            <a:bodyPr wrap="square" rtlCol="0" anchor="ctr">
              <a:spAutoFit/>
            </a:bodyPr>
            <a:lstStyle/>
            <a:p>
              <a:pPr algn="ctr"/>
              <a:r>
                <a:rPr lang="it-IT" sz="1050" b="1" dirty="0">
                  <a:solidFill>
                    <a:schemeClr val="bg1"/>
                  </a:solidFill>
                  <a:latin typeface="Gill Sans MT" panose="020B0502020104020203" pitchFamily="34" charset="0"/>
                </a:rPr>
                <a:t>VIABILITÀ</a:t>
              </a:r>
            </a:p>
          </p:txBody>
        </p:sp>
        <p:sp>
          <p:nvSpPr>
            <p:cNvPr id="115" name="Rettangolo con angoli arrotondati 114">
              <a:extLst>
                <a:ext uri="{FF2B5EF4-FFF2-40B4-BE49-F238E27FC236}">
                  <a16:creationId xmlns:a16="http://schemas.microsoft.com/office/drawing/2014/main" id="{7A2C5EA7-1EFA-2C4F-CC25-198DAF0A8C46}"/>
                </a:ext>
              </a:extLst>
            </p:cNvPr>
            <p:cNvSpPr/>
            <p:nvPr/>
          </p:nvSpPr>
          <p:spPr>
            <a:xfrm>
              <a:off x="230234" y="1990786"/>
              <a:ext cx="3429652" cy="3630509"/>
            </a:xfrm>
            <a:prstGeom prst="roundRect">
              <a:avLst>
                <a:gd name="adj" fmla="val 8214"/>
              </a:avLst>
            </a:prstGeom>
            <a:noFill/>
            <a:ln w="19050">
              <a:solidFill>
                <a:srgbClr val="E6002D"/>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200"/>
            </a:p>
          </p:txBody>
        </p:sp>
        <p:sp>
          <p:nvSpPr>
            <p:cNvPr id="116" name="Triangolo rettangolo 115">
              <a:extLst>
                <a:ext uri="{FF2B5EF4-FFF2-40B4-BE49-F238E27FC236}">
                  <a16:creationId xmlns:a16="http://schemas.microsoft.com/office/drawing/2014/main" id="{ACE791AE-51E7-41DC-B9C2-AF10D2C89006}"/>
                </a:ext>
              </a:extLst>
            </p:cNvPr>
            <p:cNvSpPr/>
            <p:nvPr/>
          </p:nvSpPr>
          <p:spPr>
            <a:xfrm flipV="1">
              <a:off x="7307135" y="3875221"/>
              <a:ext cx="119146" cy="119113"/>
            </a:xfrm>
            <a:prstGeom prst="rtTriangl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200" dirty="0"/>
            </a:p>
          </p:txBody>
        </p:sp>
        <p:sp>
          <p:nvSpPr>
            <p:cNvPr id="117" name="Triangolo rettangolo 116">
              <a:extLst>
                <a:ext uri="{FF2B5EF4-FFF2-40B4-BE49-F238E27FC236}">
                  <a16:creationId xmlns:a16="http://schemas.microsoft.com/office/drawing/2014/main" id="{D9410DE3-7C35-BD16-8A56-2CDD90F1A170}"/>
                </a:ext>
              </a:extLst>
            </p:cNvPr>
            <p:cNvSpPr/>
            <p:nvPr/>
          </p:nvSpPr>
          <p:spPr>
            <a:xfrm flipV="1">
              <a:off x="6976552" y="3990641"/>
              <a:ext cx="334631" cy="334631"/>
            </a:xfrm>
            <a:prstGeom prst="rtTriangl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200" dirty="0"/>
            </a:p>
          </p:txBody>
        </p:sp>
        <p:sp>
          <p:nvSpPr>
            <p:cNvPr id="118" name="Rettangolo 117">
              <a:extLst>
                <a:ext uri="{FF2B5EF4-FFF2-40B4-BE49-F238E27FC236}">
                  <a16:creationId xmlns:a16="http://schemas.microsoft.com/office/drawing/2014/main" id="{EB2C1D1A-01CC-6F3C-AD3A-C0FD99D6C48F}"/>
                </a:ext>
              </a:extLst>
            </p:cNvPr>
            <p:cNvSpPr/>
            <p:nvPr/>
          </p:nvSpPr>
          <p:spPr>
            <a:xfrm>
              <a:off x="6741786" y="3876066"/>
              <a:ext cx="569396" cy="117423"/>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200" dirty="0"/>
            </a:p>
          </p:txBody>
        </p:sp>
        <p:sp>
          <p:nvSpPr>
            <p:cNvPr id="119" name="Freccia a pentagono 118">
              <a:extLst>
                <a:ext uri="{FF2B5EF4-FFF2-40B4-BE49-F238E27FC236}">
                  <a16:creationId xmlns:a16="http://schemas.microsoft.com/office/drawing/2014/main" id="{391EAD26-B8DD-CB31-A957-40C57362D34C}"/>
                </a:ext>
              </a:extLst>
            </p:cNvPr>
            <p:cNvSpPr/>
            <p:nvPr/>
          </p:nvSpPr>
          <p:spPr>
            <a:xfrm>
              <a:off x="6716845" y="3756722"/>
              <a:ext cx="773741" cy="127188"/>
            </a:xfrm>
            <a:prstGeom prst="homePlate">
              <a:avLst>
                <a:gd name="adj" fmla="val 52901"/>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200"/>
            </a:p>
          </p:txBody>
        </p:sp>
        <p:pic>
          <p:nvPicPr>
            <p:cNvPr id="123" name="Immagine 122" descr="Immagine che contiene veicolo, Veicolo terrestre, automobile&#10;&#10;Il contenuto generato dall'IA potrebbe non essere corretto.">
              <a:extLst>
                <a:ext uri="{FF2B5EF4-FFF2-40B4-BE49-F238E27FC236}">
                  <a16:creationId xmlns:a16="http://schemas.microsoft.com/office/drawing/2014/main" id="{56B371D5-62D7-0C83-7D8C-7AE1E69FB0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89986" y="4358848"/>
              <a:ext cx="532800" cy="532800"/>
            </a:xfrm>
            <a:prstGeom prst="rect">
              <a:avLst/>
            </a:prstGeom>
            <a:ln w="28575">
              <a:solidFill>
                <a:schemeClr val="bg1"/>
              </a:solidFill>
            </a:ln>
          </p:spPr>
        </p:pic>
      </p:grpSp>
      <p:sp>
        <p:nvSpPr>
          <p:cNvPr id="9" name="CasellaDiTesto 8">
            <a:extLst>
              <a:ext uri="{FF2B5EF4-FFF2-40B4-BE49-F238E27FC236}">
                <a16:creationId xmlns:a16="http://schemas.microsoft.com/office/drawing/2014/main" id="{EDD600ED-4384-EF96-64BB-A29035368D57}"/>
              </a:ext>
            </a:extLst>
          </p:cNvPr>
          <p:cNvSpPr txBox="1"/>
          <p:nvPr/>
        </p:nvSpPr>
        <p:spPr>
          <a:xfrm>
            <a:off x="319400" y="1400173"/>
            <a:ext cx="8505202" cy="646331"/>
          </a:xfrm>
          <a:prstGeom prst="rect">
            <a:avLst/>
          </a:prstGeom>
          <a:noFill/>
        </p:spPr>
        <p:txBody>
          <a:bodyPr wrap="square" rtlCol="0">
            <a:spAutoFit/>
          </a:bodyPr>
          <a:lstStyle/>
          <a:p>
            <a:pPr algn="just"/>
            <a:r>
              <a:rPr lang="it-IT" sz="1200" dirty="0">
                <a:latin typeface="Gill Sans MT" panose="020B0502020104020203" pitchFamily="34" charset="0"/>
              </a:rPr>
              <a:t>Dai settori caratteristici del turismo identificati nella banca dati CPT, per poter quantificare quindi in maniera completa l’ammontare di spesa in ambito turistico non può essere considerata la spesa di ciascun settore nella sua interezza ma è opportuno identificarne una quota attraverso l’applicazione di un coefficiente di </a:t>
            </a:r>
            <a:r>
              <a:rPr lang="it-IT" sz="1200" dirty="0" err="1">
                <a:latin typeface="Gill Sans MT" panose="020B0502020104020203" pitchFamily="34" charset="0"/>
              </a:rPr>
              <a:t>turisticità</a:t>
            </a:r>
            <a:r>
              <a:rPr lang="it-IT" sz="1200" dirty="0">
                <a:latin typeface="Gill Sans MT" panose="020B0502020104020203" pitchFamily="34" charset="0"/>
              </a:rPr>
              <a:t>. </a:t>
            </a:r>
          </a:p>
        </p:txBody>
      </p:sp>
    </p:spTree>
    <p:extLst>
      <p:ext uri="{BB962C8B-B14F-4D97-AF65-F5344CB8AC3E}">
        <p14:creationId xmlns:p14="http://schemas.microsoft.com/office/powerpoint/2010/main" val="907970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73547-86CC-F37B-7912-A59451E1A5AB}"/>
            </a:ext>
          </a:extLst>
        </p:cNvPr>
        <p:cNvGrpSpPr/>
        <p:nvPr/>
      </p:nvGrpSpPr>
      <p:grpSpPr>
        <a:xfrm>
          <a:off x="0" y="0"/>
          <a:ext cx="0" cy="0"/>
          <a:chOff x="0" y="0"/>
          <a:chExt cx="0" cy="0"/>
        </a:xfrm>
      </p:grpSpPr>
      <p:graphicFrame>
        <p:nvGraphicFramePr>
          <p:cNvPr id="7" name="Tabella 6">
            <a:extLst>
              <a:ext uri="{FF2B5EF4-FFF2-40B4-BE49-F238E27FC236}">
                <a16:creationId xmlns:a16="http://schemas.microsoft.com/office/drawing/2014/main" id="{E3F84EC3-5F7A-8522-984E-40A455F19548}"/>
              </a:ext>
            </a:extLst>
          </p:cNvPr>
          <p:cNvGraphicFramePr>
            <a:graphicFrameLocks noGrp="1"/>
          </p:cNvGraphicFramePr>
          <p:nvPr>
            <p:extLst>
              <p:ext uri="{D42A27DB-BD31-4B8C-83A1-F6EECF244321}">
                <p14:modId xmlns:p14="http://schemas.microsoft.com/office/powerpoint/2010/main" val="1132858362"/>
              </p:ext>
            </p:extLst>
          </p:nvPr>
        </p:nvGraphicFramePr>
        <p:xfrm>
          <a:off x="233921" y="2323594"/>
          <a:ext cx="4680000" cy="1630680"/>
        </p:xfrm>
        <a:graphic>
          <a:graphicData uri="http://schemas.openxmlformats.org/drawingml/2006/table">
            <a:tbl>
              <a:tblPr firstRow="1" bandRow="1"/>
              <a:tblGrid>
                <a:gridCol w="3600000">
                  <a:extLst>
                    <a:ext uri="{9D8B030D-6E8A-4147-A177-3AD203B41FA5}">
                      <a16:colId xmlns:a16="http://schemas.microsoft.com/office/drawing/2014/main" val="225430843"/>
                    </a:ext>
                  </a:extLst>
                </a:gridCol>
                <a:gridCol w="1080000">
                  <a:extLst>
                    <a:ext uri="{9D8B030D-6E8A-4147-A177-3AD203B41FA5}">
                      <a16:colId xmlns:a16="http://schemas.microsoft.com/office/drawing/2014/main" val="2932164743"/>
                    </a:ext>
                  </a:extLst>
                </a:gridCol>
              </a:tblGrid>
              <a:tr h="0">
                <a:tc>
                  <a:txBody>
                    <a:bodyPr/>
                    <a:lstStyle>
                      <a:lvl1pPr marL="0" algn="l" defTabSz="914400" rtl="0" eaLnBrk="1" latinLnBrk="0" hangingPunct="1">
                        <a:defRPr sz="1800" b="1" kern="1200">
                          <a:solidFill>
                            <a:schemeClr val="lt1"/>
                          </a:solidFill>
                          <a:latin typeface="Aptos"/>
                        </a:defRPr>
                      </a:lvl1pPr>
                      <a:lvl2pPr marL="457200" algn="l" defTabSz="914400" rtl="0" eaLnBrk="1" latinLnBrk="0" hangingPunct="1">
                        <a:defRPr sz="1800" b="1" kern="1200">
                          <a:solidFill>
                            <a:schemeClr val="lt1"/>
                          </a:solidFill>
                          <a:latin typeface="Aptos"/>
                        </a:defRPr>
                      </a:lvl2pPr>
                      <a:lvl3pPr marL="914400" algn="l" defTabSz="914400" rtl="0" eaLnBrk="1" latinLnBrk="0" hangingPunct="1">
                        <a:defRPr sz="1800" b="1" kern="1200">
                          <a:solidFill>
                            <a:schemeClr val="lt1"/>
                          </a:solidFill>
                          <a:latin typeface="Aptos"/>
                        </a:defRPr>
                      </a:lvl3pPr>
                      <a:lvl4pPr marL="1371600" algn="l" defTabSz="914400" rtl="0" eaLnBrk="1" latinLnBrk="0" hangingPunct="1">
                        <a:defRPr sz="1800" b="1" kern="1200">
                          <a:solidFill>
                            <a:schemeClr val="lt1"/>
                          </a:solidFill>
                          <a:latin typeface="Aptos"/>
                        </a:defRPr>
                      </a:lvl4pPr>
                      <a:lvl5pPr marL="1828800" algn="l" defTabSz="914400" rtl="0" eaLnBrk="1" latinLnBrk="0" hangingPunct="1">
                        <a:defRPr sz="1800" b="1" kern="1200">
                          <a:solidFill>
                            <a:schemeClr val="lt1"/>
                          </a:solidFill>
                          <a:latin typeface="Aptos"/>
                        </a:defRPr>
                      </a:lvl5pPr>
                      <a:lvl6pPr marL="2286000" algn="l" defTabSz="914400" rtl="0" eaLnBrk="1" latinLnBrk="0" hangingPunct="1">
                        <a:defRPr sz="1800" b="1" kern="1200">
                          <a:solidFill>
                            <a:schemeClr val="lt1"/>
                          </a:solidFill>
                          <a:latin typeface="Aptos"/>
                        </a:defRPr>
                      </a:lvl6pPr>
                      <a:lvl7pPr marL="2743200" algn="l" defTabSz="914400" rtl="0" eaLnBrk="1" latinLnBrk="0" hangingPunct="1">
                        <a:defRPr sz="1800" b="1" kern="1200">
                          <a:solidFill>
                            <a:schemeClr val="lt1"/>
                          </a:solidFill>
                          <a:latin typeface="Aptos"/>
                        </a:defRPr>
                      </a:lvl7pPr>
                      <a:lvl8pPr marL="3200400" algn="l" defTabSz="914400" rtl="0" eaLnBrk="1" latinLnBrk="0" hangingPunct="1">
                        <a:defRPr sz="1800" b="1" kern="1200">
                          <a:solidFill>
                            <a:schemeClr val="lt1"/>
                          </a:solidFill>
                          <a:latin typeface="Aptos"/>
                        </a:defRPr>
                      </a:lvl8pPr>
                      <a:lvl9pPr marL="3657600" algn="l" defTabSz="914400" rtl="0" eaLnBrk="1" latinLnBrk="0" hangingPunct="1">
                        <a:defRPr sz="1800" b="1" kern="1200">
                          <a:solidFill>
                            <a:schemeClr val="lt1"/>
                          </a:solidFill>
                          <a:latin typeface="Aptos"/>
                        </a:defRPr>
                      </a:lvl9pPr>
                    </a:lstStyle>
                    <a:p>
                      <a:pPr algn="ctr"/>
                      <a:r>
                        <a:rPr lang="it-IT" sz="1000" dirty="0">
                          <a:solidFill>
                            <a:schemeClr val="bg1"/>
                          </a:solidFill>
                          <a:latin typeface="Gill Sans MT" panose="020B0502020104020203" pitchFamily="34" charset="0"/>
                        </a:rPr>
                        <a:t>SETTORE «AMBIENTE» E «CULTURA»</a:t>
                      </a:r>
                    </a:p>
                  </a:txBody>
                  <a:tcPr marL="75570" marR="75570" anchor="ctr">
                    <a:lnL w="12700" cap="flat" cmpd="sng" algn="ctr">
                      <a:solidFill>
                        <a:srgbClr val="E6002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002D"/>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6002D"/>
                    </a:solidFill>
                  </a:tcPr>
                </a:tc>
                <a:tc>
                  <a:txBody>
                    <a:bodyPr/>
                    <a:lstStyle>
                      <a:lvl1pPr marL="0" algn="l" defTabSz="914400" rtl="0" eaLnBrk="1" latinLnBrk="0" hangingPunct="1">
                        <a:defRPr sz="1800" b="1" kern="1200">
                          <a:solidFill>
                            <a:schemeClr val="lt1"/>
                          </a:solidFill>
                          <a:latin typeface="Aptos"/>
                        </a:defRPr>
                      </a:lvl1pPr>
                      <a:lvl2pPr marL="457200" algn="l" defTabSz="914400" rtl="0" eaLnBrk="1" latinLnBrk="0" hangingPunct="1">
                        <a:defRPr sz="1800" b="1" kern="1200">
                          <a:solidFill>
                            <a:schemeClr val="lt1"/>
                          </a:solidFill>
                          <a:latin typeface="Aptos"/>
                        </a:defRPr>
                      </a:lvl2pPr>
                      <a:lvl3pPr marL="914400" algn="l" defTabSz="914400" rtl="0" eaLnBrk="1" latinLnBrk="0" hangingPunct="1">
                        <a:defRPr sz="1800" b="1" kern="1200">
                          <a:solidFill>
                            <a:schemeClr val="lt1"/>
                          </a:solidFill>
                          <a:latin typeface="Aptos"/>
                        </a:defRPr>
                      </a:lvl3pPr>
                      <a:lvl4pPr marL="1371600" algn="l" defTabSz="914400" rtl="0" eaLnBrk="1" latinLnBrk="0" hangingPunct="1">
                        <a:defRPr sz="1800" b="1" kern="1200">
                          <a:solidFill>
                            <a:schemeClr val="lt1"/>
                          </a:solidFill>
                          <a:latin typeface="Aptos"/>
                        </a:defRPr>
                      </a:lvl4pPr>
                      <a:lvl5pPr marL="1828800" algn="l" defTabSz="914400" rtl="0" eaLnBrk="1" latinLnBrk="0" hangingPunct="1">
                        <a:defRPr sz="1800" b="1" kern="1200">
                          <a:solidFill>
                            <a:schemeClr val="lt1"/>
                          </a:solidFill>
                          <a:latin typeface="Aptos"/>
                        </a:defRPr>
                      </a:lvl5pPr>
                      <a:lvl6pPr marL="2286000" algn="l" defTabSz="914400" rtl="0" eaLnBrk="1" latinLnBrk="0" hangingPunct="1">
                        <a:defRPr sz="1800" b="1" kern="1200">
                          <a:solidFill>
                            <a:schemeClr val="lt1"/>
                          </a:solidFill>
                          <a:latin typeface="Aptos"/>
                        </a:defRPr>
                      </a:lvl6pPr>
                      <a:lvl7pPr marL="2743200" algn="l" defTabSz="914400" rtl="0" eaLnBrk="1" latinLnBrk="0" hangingPunct="1">
                        <a:defRPr sz="1800" b="1" kern="1200">
                          <a:solidFill>
                            <a:schemeClr val="lt1"/>
                          </a:solidFill>
                          <a:latin typeface="Aptos"/>
                        </a:defRPr>
                      </a:lvl7pPr>
                      <a:lvl8pPr marL="3200400" algn="l" defTabSz="914400" rtl="0" eaLnBrk="1" latinLnBrk="0" hangingPunct="1">
                        <a:defRPr sz="1800" b="1" kern="1200">
                          <a:solidFill>
                            <a:schemeClr val="lt1"/>
                          </a:solidFill>
                          <a:latin typeface="Aptos"/>
                        </a:defRPr>
                      </a:lvl8pPr>
                      <a:lvl9pPr marL="3657600" algn="l" defTabSz="914400" rtl="0" eaLnBrk="1" latinLnBrk="0" hangingPunct="1">
                        <a:defRPr sz="1800" b="1" kern="1200">
                          <a:solidFill>
                            <a:schemeClr val="lt1"/>
                          </a:solidFill>
                          <a:latin typeface="Apto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b="1" kern="1200" dirty="0">
                          <a:solidFill>
                            <a:schemeClr val="bg1"/>
                          </a:solidFill>
                          <a:latin typeface="Gill Sans MT" panose="020B0502020104020203" pitchFamily="34" charset="0"/>
                          <a:ea typeface="+mn-ea"/>
                          <a:cs typeface="+mn-cs"/>
                        </a:rPr>
                        <a:t>Anno 2019</a:t>
                      </a:r>
                    </a:p>
                  </a:txBody>
                  <a:tcPr marL="75570" marR="75570" anchor="ctr">
                    <a:lnL w="12700" cap="flat" cmpd="sng" algn="ctr">
                      <a:noFill/>
                      <a:prstDash val="solid"/>
                      <a:round/>
                      <a:headEnd type="none" w="med" len="med"/>
                      <a:tailEnd type="none" w="med" len="med"/>
                    </a:lnL>
                    <a:lnR w="12700" cap="flat" cmpd="sng" algn="ctr">
                      <a:solidFill>
                        <a:srgbClr val="E6002D"/>
                      </a:solidFill>
                      <a:prstDash val="solid"/>
                      <a:round/>
                      <a:headEnd type="none" w="med" len="med"/>
                      <a:tailEnd type="none" w="med" len="med"/>
                    </a:lnR>
                    <a:lnT w="12700" cap="flat" cmpd="sng" algn="ctr">
                      <a:solidFill>
                        <a:srgbClr val="E6002D"/>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6002D"/>
                    </a:solidFill>
                  </a:tcPr>
                </a:tc>
                <a:extLst>
                  <a:ext uri="{0D108BD9-81ED-4DB2-BD59-A6C34878D82A}">
                    <a16:rowId xmlns:a16="http://schemas.microsoft.com/office/drawing/2014/main" val="3638599230"/>
                  </a:ext>
                </a:extLst>
              </a:tr>
              <a:tr h="324000">
                <a:tc>
                  <a:txBody>
                    <a:bodyPr/>
                    <a:lstStyle>
                      <a:lvl1pPr marL="0" algn="l" defTabSz="914400" rtl="0" eaLnBrk="1" latinLnBrk="0" hangingPunct="1">
                        <a:defRPr sz="1800" kern="1200">
                          <a:solidFill>
                            <a:schemeClr val="dk1"/>
                          </a:solidFill>
                          <a:latin typeface="Aptos"/>
                        </a:defRPr>
                      </a:lvl1pPr>
                      <a:lvl2pPr marL="457200" algn="l" defTabSz="914400" rtl="0" eaLnBrk="1" latinLnBrk="0" hangingPunct="1">
                        <a:defRPr sz="1800" kern="1200">
                          <a:solidFill>
                            <a:schemeClr val="dk1"/>
                          </a:solidFill>
                          <a:latin typeface="Aptos"/>
                        </a:defRPr>
                      </a:lvl2pPr>
                      <a:lvl3pPr marL="914400" algn="l" defTabSz="914400" rtl="0" eaLnBrk="1" latinLnBrk="0" hangingPunct="1">
                        <a:defRPr sz="1800" kern="1200">
                          <a:solidFill>
                            <a:schemeClr val="dk1"/>
                          </a:solidFill>
                          <a:latin typeface="Aptos"/>
                        </a:defRPr>
                      </a:lvl3pPr>
                      <a:lvl4pPr marL="1371600" algn="l" defTabSz="914400" rtl="0" eaLnBrk="1" latinLnBrk="0" hangingPunct="1">
                        <a:defRPr sz="1800" kern="1200">
                          <a:solidFill>
                            <a:schemeClr val="dk1"/>
                          </a:solidFill>
                          <a:latin typeface="Aptos"/>
                        </a:defRPr>
                      </a:lvl4pPr>
                      <a:lvl5pPr marL="1828800" algn="l" defTabSz="914400" rtl="0" eaLnBrk="1" latinLnBrk="0" hangingPunct="1">
                        <a:defRPr sz="1800" kern="1200">
                          <a:solidFill>
                            <a:schemeClr val="dk1"/>
                          </a:solidFill>
                          <a:latin typeface="Aptos"/>
                        </a:defRPr>
                      </a:lvl5pPr>
                      <a:lvl6pPr marL="2286000" algn="l" defTabSz="914400" rtl="0" eaLnBrk="1" latinLnBrk="0" hangingPunct="1">
                        <a:defRPr sz="1800" kern="1200">
                          <a:solidFill>
                            <a:schemeClr val="dk1"/>
                          </a:solidFill>
                          <a:latin typeface="Aptos"/>
                        </a:defRPr>
                      </a:lvl6pPr>
                      <a:lvl7pPr marL="2743200" algn="l" defTabSz="914400" rtl="0" eaLnBrk="1" latinLnBrk="0" hangingPunct="1">
                        <a:defRPr sz="1800" kern="1200">
                          <a:solidFill>
                            <a:schemeClr val="dk1"/>
                          </a:solidFill>
                          <a:latin typeface="Aptos"/>
                        </a:defRPr>
                      </a:lvl7pPr>
                      <a:lvl8pPr marL="3200400" algn="l" defTabSz="914400" rtl="0" eaLnBrk="1" latinLnBrk="0" hangingPunct="1">
                        <a:defRPr sz="1800" kern="1200">
                          <a:solidFill>
                            <a:schemeClr val="dk1"/>
                          </a:solidFill>
                          <a:latin typeface="Aptos"/>
                        </a:defRPr>
                      </a:lvl8pPr>
                      <a:lvl9pPr marL="3657600" algn="l" defTabSz="914400" rtl="0" eaLnBrk="1" latinLnBrk="0" hangingPunct="1">
                        <a:defRPr sz="1800" kern="1200">
                          <a:solidFill>
                            <a:schemeClr val="dk1"/>
                          </a:solidFill>
                          <a:latin typeface="Aptos"/>
                        </a:defRPr>
                      </a:lvl9pPr>
                    </a:lstStyle>
                    <a:p>
                      <a:pPr marL="0" algn="l" defTabSz="914400" rtl="0" eaLnBrk="1" latinLnBrk="0" hangingPunct="1"/>
                      <a:r>
                        <a:rPr lang="it-IT" sz="1000" b="1" kern="1200" dirty="0">
                          <a:solidFill>
                            <a:schemeClr val="tx1"/>
                          </a:solidFill>
                          <a:latin typeface="Gill Sans MT" panose="020B0502020104020203" pitchFamily="34" charset="0"/>
                          <a:ea typeface="+mn-ea"/>
                          <a:cs typeface="+mn-cs"/>
                        </a:rPr>
                        <a:t>Popolazione ligure</a:t>
                      </a:r>
                    </a:p>
                    <a:p>
                      <a:pPr marL="0" algn="l" defTabSz="914400" rtl="0" eaLnBrk="1" latinLnBrk="0" hangingPunct="1"/>
                      <a:r>
                        <a:rPr lang="it-IT" sz="900" b="0" i="1" kern="1200" dirty="0">
                          <a:solidFill>
                            <a:schemeClr val="tx1"/>
                          </a:solidFill>
                          <a:latin typeface="Gill Sans MT" panose="020B0502020104020203" pitchFamily="34" charset="0"/>
                          <a:ea typeface="+mn-ea"/>
                          <a:cs typeface="+mn-cs"/>
                        </a:rPr>
                        <a:t>Fonte: ISTAT – Popolazione residente al 01-01-2019</a:t>
                      </a:r>
                      <a:endParaRPr lang="it-IT" sz="900" b="0" kern="1200" dirty="0">
                        <a:solidFill>
                          <a:schemeClr val="tx1"/>
                        </a:solidFill>
                        <a:latin typeface="Gill Sans MT" panose="020B0502020104020203" pitchFamily="34" charset="0"/>
                        <a:ea typeface="+mn-ea"/>
                        <a:cs typeface="+mn-cs"/>
                      </a:endParaRPr>
                    </a:p>
                  </a:txBody>
                  <a:tcPr marL="75570" marR="75570" anchor="ctr">
                    <a:lnL w="12700" cap="flat" cmpd="sng" algn="ctr">
                      <a:solidFill>
                        <a:srgbClr val="E6002D"/>
                      </a:solidFill>
                      <a:prstDash val="solid"/>
                      <a:round/>
                      <a:headEnd type="none" w="med" len="med"/>
                      <a:tailEnd type="none" w="med" len="med"/>
                    </a:lnL>
                    <a:lnR w="9525" cap="flat" cmpd="sng" algn="ctr">
                      <a:noFill/>
                      <a:prstDash val="sysDot"/>
                      <a:round/>
                      <a:headEnd type="none" w="med" len="med"/>
                      <a:tailEnd type="none" w="med" len="med"/>
                    </a:lnR>
                    <a:lnT w="28575" cap="flat" cmpd="sng" algn="ctr">
                      <a:noFill/>
                      <a:prstDash val="solid"/>
                      <a:round/>
                      <a:headEnd type="none" w="med" len="med"/>
                      <a:tailEnd type="none" w="med" len="med"/>
                    </a:lnT>
                    <a:lnB w="12700" cap="flat" cmpd="sng" algn="ctr">
                      <a:solidFill>
                        <a:srgbClr val="E6002D"/>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algn="ctr" defTabSz="914400" rtl="0" eaLnBrk="1" latinLnBrk="0" hangingPunct="1"/>
                      <a:r>
                        <a:rPr lang="it-IT" sz="1000" kern="1200" dirty="0">
                          <a:solidFill>
                            <a:schemeClr val="tx1"/>
                          </a:solidFill>
                          <a:latin typeface="Gill Sans MT" panose="020B0502020104020203" pitchFamily="34" charset="0"/>
                          <a:ea typeface="+mn-ea"/>
                          <a:cs typeface="+mn-cs"/>
                        </a:rPr>
                        <a:t>1.532.980 </a:t>
                      </a:r>
                    </a:p>
                  </a:txBody>
                  <a:tcPr marL="75570" marR="75570" anchor="ctr">
                    <a:lnL w="9525" cap="flat" cmpd="sng" algn="ctr">
                      <a:noFill/>
                      <a:prstDash val="sysDot"/>
                      <a:round/>
                      <a:headEnd type="none" w="med" len="med"/>
                      <a:tailEnd type="none" w="med" len="med"/>
                    </a:lnL>
                    <a:lnR w="12700" cap="flat" cmpd="sng" algn="ctr">
                      <a:solidFill>
                        <a:srgbClr val="E6002D"/>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rgbClr val="E6002D"/>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77086726"/>
                  </a:ext>
                </a:extLst>
              </a:tr>
              <a:tr h="324000">
                <a:tc>
                  <a:txBody>
                    <a:bodyPr/>
                    <a:lstStyle>
                      <a:lvl1pPr marL="0" algn="l" defTabSz="914400" rtl="0" eaLnBrk="1" latinLnBrk="0" hangingPunct="1">
                        <a:defRPr sz="1800" kern="1200">
                          <a:solidFill>
                            <a:schemeClr val="dk1"/>
                          </a:solidFill>
                          <a:latin typeface="Aptos"/>
                        </a:defRPr>
                      </a:lvl1pPr>
                      <a:lvl2pPr marL="457200" algn="l" defTabSz="914400" rtl="0" eaLnBrk="1" latinLnBrk="0" hangingPunct="1">
                        <a:defRPr sz="1800" kern="1200">
                          <a:solidFill>
                            <a:schemeClr val="dk1"/>
                          </a:solidFill>
                          <a:latin typeface="Aptos"/>
                        </a:defRPr>
                      </a:lvl2pPr>
                      <a:lvl3pPr marL="914400" algn="l" defTabSz="914400" rtl="0" eaLnBrk="1" latinLnBrk="0" hangingPunct="1">
                        <a:defRPr sz="1800" kern="1200">
                          <a:solidFill>
                            <a:schemeClr val="dk1"/>
                          </a:solidFill>
                          <a:latin typeface="Aptos"/>
                        </a:defRPr>
                      </a:lvl3pPr>
                      <a:lvl4pPr marL="1371600" algn="l" defTabSz="914400" rtl="0" eaLnBrk="1" latinLnBrk="0" hangingPunct="1">
                        <a:defRPr sz="1800" kern="1200">
                          <a:solidFill>
                            <a:schemeClr val="dk1"/>
                          </a:solidFill>
                          <a:latin typeface="Aptos"/>
                        </a:defRPr>
                      </a:lvl4pPr>
                      <a:lvl5pPr marL="1828800" algn="l" defTabSz="914400" rtl="0" eaLnBrk="1" latinLnBrk="0" hangingPunct="1">
                        <a:defRPr sz="1800" kern="1200">
                          <a:solidFill>
                            <a:schemeClr val="dk1"/>
                          </a:solidFill>
                          <a:latin typeface="Aptos"/>
                        </a:defRPr>
                      </a:lvl5pPr>
                      <a:lvl6pPr marL="2286000" algn="l" defTabSz="914400" rtl="0" eaLnBrk="1" latinLnBrk="0" hangingPunct="1">
                        <a:defRPr sz="1800" kern="1200">
                          <a:solidFill>
                            <a:schemeClr val="dk1"/>
                          </a:solidFill>
                          <a:latin typeface="Aptos"/>
                        </a:defRPr>
                      </a:lvl6pPr>
                      <a:lvl7pPr marL="2743200" algn="l" defTabSz="914400" rtl="0" eaLnBrk="1" latinLnBrk="0" hangingPunct="1">
                        <a:defRPr sz="1800" kern="1200">
                          <a:solidFill>
                            <a:schemeClr val="dk1"/>
                          </a:solidFill>
                          <a:latin typeface="Aptos"/>
                        </a:defRPr>
                      </a:lvl7pPr>
                      <a:lvl8pPr marL="3200400" algn="l" defTabSz="914400" rtl="0" eaLnBrk="1" latinLnBrk="0" hangingPunct="1">
                        <a:defRPr sz="1800" kern="1200">
                          <a:solidFill>
                            <a:schemeClr val="dk1"/>
                          </a:solidFill>
                          <a:latin typeface="Aptos"/>
                        </a:defRPr>
                      </a:lvl8pPr>
                      <a:lvl9pPr marL="3657600" algn="l" defTabSz="914400" rtl="0" eaLnBrk="1" latinLnBrk="0" hangingPunct="1">
                        <a:defRPr sz="1800" kern="1200">
                          <a:solidFill>
                            <a:schemeClr val="dk1"/>
                          </a:solidFill>
                          <a:latin typeface="Aptos"/>
                        </a:defRPr>
                      </a:lvl9pPr>
                    </a:lstStyle>
                    <a:p>
                      <a:pPr marL="0" algn="l" defTabSz="914400" rtl="0" eaLnBrk="1" latinLnBrk="0" hangingPunct="1"/>
                      <a:r>
                        <a:rPr lang="it-IT" sz="1000" b="1" kern="1200" dirty="0">
                          <a:solidFill>
                            <a:schemeClr val="tx1"/>
                          </a:solidFill>
                          <a:latin typeface="Gill Sans MT" panose="020B0502020104020203" pitchFamily="34" charset="0"/>
                          <a:ea typeface="+mn-ea"/>
                          <a:cs typeface="+mn-cs"/>
                        </a:rPr>
                        <a:t>Presenze turistiche</a:t>
                      </a:r>
                    </a:p>
                    <a:p>
                      <a:pPr marL="0" algn="l" defTabSz="914400" rtl="0" eaLnBrk="1" latinLnBrk="0" hangingPunct="1"/>
                      <a:r>
                        <a:rPr lang="it-IT" sz="900" b="0" i="1" kern="1200" dirty="0">
                          <a:solidFill>
                            <a:schemeClr val="tx1"/>
                          </a:solidFill>
                          <a:latin typeface="Gill Sans MT" panose="020B0502020104020203" pitchFamily="34" charset="0"/>
                          <a:ea typeface="+mn-ea"/>
                          <a:cs typeface="+mn-cs"/>
                        </a:rPr>
                        <a:t>Fonte: Conto Satellite del Turismo Ligure – Anno 2019</a:t>
                      </a:r>
                      <a:endParaRPr lang="it-IT" sz="900" b="0" kern="1200" dirty="0">
                        <a:solidFill>
                          <a:schemeClr val="tx1"/>
                        </a:solidFill>
                        <a:latin typeface="Gill Sans MT" panose="020B0502020104020203" pitchFamily="34" charset="0"/>
                        <a:ea typeface="+mn-ea"/>
                        <a:cs typeface="+mn-cs"/>
                      </a:endParaRPr>
                    </a:p>
                  </a:txBody>
                  <a:tcPr marL="75570" marR="75570" anchor="ctr">
                    <a:lnL w="12700" cap="flat" cmpd="sng" algn="ctr">
                      <a:solidFill>
                        <a:srgbClr val="E6002D"/>
                      </a:solidFill>
                      <a:prstDash val="solid"/>
                      <a:round/>
                      <a:headEnd type="none" w="med" len="med"/>
                      <a:tailEnd type="none" w="med" len="med"/>
                    </a:lnL>
                    <a:lnR w="9525" cap="flat" cmpd="sng" algn="ctr">
                      <a:noFill/>
                      <a:prstDash val="sysDot"/>
                      <a:round/>
                      <a:headEnd type="none" w="med" len="med"/>
                      <a:tailEnd type="none" w="med" len="med"/>
                    </a:lnR>
                    <a:lnT w="12700" cap="flat" cmpd="sng" algn="ctr">
                      <a:solidFill>
                        <a:srgbClr val="E6002D"/>
                      </a:solidFill>
                      <a:prstDash val="sysDot"/>
                      <a:round/>
                      <a:headEnd type="none" w="med" len="med"/>
                      <a:tailEnd type="none" w="med" len="med"/>
                    </a:lnT>
                    <a:lnB w="12700" cap="flat" cmpd="sng" algn="ctr">
                      <a:solidFill>
                        <a:srgbClr val="E6002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algn="ctr" defTabSz="914400" rtl="0" eaLnBrk="1" latinLnBrk="0" hangingPunct="1"/>
                      <a:r>
                        <a:rPr lang="it-IT" sz="1000" kern="1200" dirty="0">
                          <a:solidFill>
                            <a:schemeClr val="tx1"/>
                          </a:solidFill>
                          <a:latin typeface="Gill Sans MT" panose="020B0502020104020203" pitchFamily="34" charset="0"/>
                          <a:ea typeface="+mn-ea"/>
                          <a:cs typeface="+mn-cs"/>
                        </a:rPr>
                        <a:t>42.719.533</a:t>
                      </a:r>
                    </a:p>
                  </a:txBody>
                  <a:tcPr marL="75570" marR="75570" anchor="ctr">
                    <a:lnL w="9525" cap="flat" cmpd="sng" algn="ctr">
                      <a:noFill/>
                      <a:prstDash val="sysDot"/>
                      <a:round/>
                      <a:headEnd type="none" w="med" len="med"/>
                      <a:tailEnd type="none" w="med" len="med"/>
                    </a:lnL>
                    <a:lnR w="12700" cap="flat" cmpd="sng" algn="ctr">
                      <a:solidFill>
                        <a:srgbClr val="E6002D"/>
                      </a:solidFill>
                      <a:prstDash val="solid"/>
                      <a:round/>
                      <a:headEnd type="none" w="med" len="med"/>
                      <a:tailEnd type="none" w="med" len="med"/>
                    </a:lnR>
                    <a:lnT w="12700" cap="flat" cmpd="sng" algn="ctr">
                      <a:solidFill>
                        <a:srgbClr val="E6002D"/>
                      </a:solidFill>
                      <a:prstDash val="sysDot"/>
                      <a:round/>
                      <a:headEnd type="none" w="med" len="med"/>
                      <a:tailEnd type="none" w="med" len="med"/>
                    </a:lnT>
                    <a:lnB w="12700" cap="flat" cmpd="sng" algn="ctr">
                      <a:solidFill>
                        <a:srgbClr val="E6002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502302639"/>
                  </a:ext>
                </a:extLst>
              </a:tr>
              <a:tr h="324000">
                <a:tc>
                  <a:txBody>
                    <a:bodyPr/>
                    <a:lstStyle/>
                    <a:p>
                      <a:pPr marL="0" algn="l" defTabSz="914400" rtl="0" eaLnBrk="1" latinLnBrk="0" hangingPunct="1"/>
                      <a:r>
                        <a:rPr lang="it-IT" sz="1000" b="1" kern="1200" dirty="0">
                          <a:solidFill>
                            <a:schemeClr val="tx1"/>
                          </a:solidFill>
                          <a:latin typeface="Gill Sans MT" panose="020B0502020104020203" pitchFamily="34" charset="0"/>
                          <a:ea typeface="+mn-ea"/>
                          <a:cs typeface="+mn-cs"/>
                        </a:rPr>
                        <a:t>Escursioni turistiche</a:t>
                      </a:r>
                    </a:p>
                    <a:p>
                      <a:pPr marL="0" algn="l" defTabSz="914400" rtl="0" eaLnBrk="1" latinLnBrk="0" hangingPunct="1"/>
                      <a:r>
                        <a:rPr lang="it-IT" sz="900" b="0" i="1" kern="1200" dirty="0">
                          <a:solidFill>
                            <a:schemeClr val="tx1"/>
                          </a:solidFill>
                          <a:latin typeface="Gill Sans MT" panose="020B0502020104020203" pitchFamily="34" charset="0"/>
                          <a:ea typeface="+mn-ea"/>
                          <a:cs typeface="+mn-cs"/>
                        </a:rPr>
                        <a:t>Fonte: Conto Satellite del Turismo Ligure – Anno 2019</a:t>
                      </a:r>
                      <a:endParaRPr lang="it-IT" sz="900" b="0" kern="1200" dirty="0">
                        <a:solidFill>
                          <a:schemeClr val="tx1"/>
                        </a:solidFill>
                        <a:latin typeface="Gill Sans MT" panose="020B0502020104020203" pitchFamily="34" charset="0"/>
                        <a:ea typeface="+mn-ea"/>
                        <a:cs typeface="+mn-cs"/>
                      </a:endParaRPr>
                    </a:p>
                  </a:txBody>
                  <a:tcPr marL="75570" marR="75570" anchor="ctr">
                    <a:lnL w="12700" cap="flat" cmpd="sng" algn="ctr">
                      <a:solidFill>
                        <a:srgbClr val="E6002D"/>
                      </a:solidFill>
                      <a:prstDash val="solid"/>
                      <a:round/>
                      <a:headEnd type="none" w="med" len="med"/>
                      <a:tailEnd type="none" w="med" len="med"/>
                    </a:lnL>
                    <a:lnR w="9525" cap="flat" cmpd="sng" algn="ctr">
                      <a:noFill/>
                      <a:prstDash val="sysDot"/>
                      <a:round/>
                      <a:headEnd type="none" w="med" len="med"/>
                      <a:tailEnd type="none" w="med" len="med"/>
                    </a:lnR>
                    <a:lnT w="12700" cap="flat" cmpd="sng" algn="ctr">
                      <a:solidFill>
                        <a:srgbClr val="E6002D"/>
                      </a:solidFill>
                      <a:prstDash val="solid"/>
                      <a:round/>
                      <a:headEnd type="none" w="med" len="med"/>
                      <a:tailEnd type="none" w="med" len="med"/>
                    </a:lnT>
                    <a:lnB w="12700" cap="flat" cmpd="sng" algn="ctr">
                      <a:solidFill>
                        <a:srgbClr val="E6002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kern="1200" dirty="0">
                          <a:solidFill>
                            <a:schemeClr val="tx1"/>
                          </a:solidFill>
                          <a:latin typeface="Gill Sans MT" panose="020B0502020104020203" pitchFamily="34" charset="0"/>
                          <a:ea typeface="+mn-ea"/>
                          <a:cs typeface="+mn-cs"/>
                        </a:rPr>
                        <a:t>8.112.229</a:t>
                      </a:r>
                    </a:p>
                  </a:txBody>
                  <a:tcPr marL="75570" marR="75570" anchor="ctr">
                    <a:lnL w="9525" cap="flat" cmpd="sng" algn="ctr">
                      <a:noFill/>
                      <a:prstDash val="sysDot"/>
                      <a:round/>
                      <a:headEnd type="none" w="med" len="med"/>
                      <a:tailEnd type="none" w="med" len="med"/>
                    </a:lnL>
                    <a:lnR w="12700" cap="flat" cmpd="sng" algn="ctr">
                      <a:solidFill>
                        <a:srgbClr val="E6002D"/>
                      </a:solidFill>
                      <a:prstDash val="solid"/>
                      <a:round/>
                      <a:headEnd type="none" w="med" len="med"/>
                      <a:tailEnd type="none" w="med" len="med"/>
                    </a:lnR>
                    <a:lnT w="12700" cap="flat" cmpd="sng" algn="ctr">
                      <a:solidFill>
                        <a:srgbClr val="E6002D"/>
                      </a:solidFill>
                      <a:prstDash val="solid"/>
                      <a:round/>
                      <a:headEnd type="none" w="med" len="med"/>
                      <a:tailEnd type="none" w="med" len="med"/>
                    </a:lnT>
                    <a:lnB w="12700" cap="flat" cmpd="sng" algn="ctr">
                      <a:solidFill>
                        <a:srgbClr val="E6002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43292591"/>
                  </a:ext>
                </a:extLst>
              </a:tr>
              <a:tr h="0">
                <a:tc>
                  <a:txBody>
                    <a:bodyPr/>
                    <a:lstStyle>
                      <a:lvl1pPr marL="0" algn="l" defTabSz="914400" rtl="0" eaLnBrk="1" latinLnBrk="0" hangingPunct="1">
                        <a:defRPr sz="1800" b="1" kern="1200">
                          <a:solidFill>
                            <a:schemeClr val="lt1"/>
                          </a:solidFill>
                          <a:latin typeface="Aptos"/>
                        </a:defRPr>
                      </a:lvl1pPr>
                      <a:lvl2pPr marL="457200" algn="l" defTabSz="914400" rtl="0" eaLnBrk="1" latinLnBrk="0" hangingPunct="1">
                        <a:defRPr sz="1800" b="1" kern="1200">
                          <a:solidFill>
                            <a:schemeClr val="lt1"/>
                          </a:solidFill>
                          <a:latin typeface="Aptos"/>
                        </a:defRPr>
                      </a:lvl2pPr>
                      <a:lvl3pPr marL="914400" algn="l" defTabSz="914400" rtl="0" eaLnBrk="1" latinLnBrk="0" hangingPunct="1">
                        <a:defRPr sz="1800" b="1" kern="1200">
                          <a:solidFill>
                            <a:schemeClr val="lt1"/>
                          </a:solidFill>
                          <a:latin typeface="Aptos"/>
                        </a:defRPr>
                      </a:lvl3pPr>
                      <a:lvl4pPr marL="1371600" algn="l" defTabSz="914400" rtl="0" eaLnBrk="1" latinLnBrk="0" hangingPunct="1">
                        <a:defRPr sz="1800" b="1" kern="1200">
                          <a:solidFill>
                            <a:schemeClr val="lt1"/>
                          </a:solidFill>
                          <a:latin typeface="Aptos"/>
                        </a:defRPr>
                      </a:lvl4pPr>
                      <a:lvl5pPr marL="1828800" algn="l" defTabSz="914400" rtl="0" eaLnBrk="1" latinLnBrk="0" hangingPunct="1">
                        <a:defRPr sz="1800" b="1" kern="1200">
                          <a:solidFill>
                            <a:schemeClr val="lt1"/>
                          </a:solidFill>
                          <a:latin typeface="Aptos"/>
                        </a:defRPr>
                      </a:lvl5pPr>
                      <a:lvl6pPr marL="2286000" algn="l" defTabSz="914400" rtl="0" eaLnBrk="1" latinLnBrk="0" hangingPunct="1">
                        <a:defRPr sz="1800" b="1" kern="1200">
                          <a:solidFill>
                            <a:schemeClr val="lt1"/>
                          </a:solidFill>
                          <a:latin typeface="Aptos"/>
                        </a:defRPr>
                      </a:lvl6pPr>
                      <a:lvl7pPr marL="2743200" algn="l" defTabSz="914400" rtl="0" eaLnBrk="1" latinLnBrk="0" hangingPunct="1">
                        <a:defRPr sz="1800" b="1" kern="1200">
                          <a:solidFill>
                            <a:schemeClr val="lt1"/>
                          </a:solidFill>
                          <a:latin typeface="Aptos"/>
                        </a:defRPr>
                      </a:lvl7pPr>
                      <a:lvl8pPr marL="3200400" algn="l" defTabSz="914400" rtl="0" eaLnBrk="1" latinLnBrk="0" hangingPunct="1">
                        <a:defRPr sz="1800" b="1" kern="1200">
                          <a:solidFill>
                            <a:schemeClr val="lt1"/>
                          </a:solidFill>
                          <a:latin typeface="Aptos"/>
                        </a:defRPr>
                      </a:lvl8pPr>
                      <a:lvl9pPr marL="3657600" algn="l" defTabSz="914400" rtl="0" eaLnBrk="1" latinLnBrk="0" hangingPunct="1">
                        <a:defRPr sz="1800" b="1" kern="1200">
                          <a:solidFill>
                            <a:schemeClr val="lt1"/>
                          </a:solidFill>
                          <a:latin typeface="Apto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b="1" kern="1200" dirty="0">
                          <a:solidFill>
                            <a:schemeClr val="tx1"/>
                          </a:solidFill>
                          <a:latin typeface="Gill Sans MT" panose="020B0502020104020203" pitchFamily="34" charset="0"/>
                          <a:ea typeface="+mn-ea"/>
                          <a:cs typeface="+mn-cs"/>
                        </a:rPr>
                        <a:t>Coefficiente</a:t>
                      </a:r>
                    </a:p>
                  </a:txBody>
                  <a:tcPr marL="75570" marR="75570" anchor="ctr">
                    <a:lnL w="12700" cap="flat" cmpd="sng" algn="ctr">
                      <a:solidFill>
                        <a:srgbClr val="E6002D"/>
                      </a:solidFill>
                      <a:prstDash val="solid"/>
                      <a:round/>
                      <a:headEnd type="none" w="med" len="med"/>
                      <a:tailEnd type="none" w="med" len="med"/>
                    </a:lnL>
                    <a:lnR w="9525" cap="flat" cmpd="sng" algn="ctr">
                      <a:noFill/>
                      <a:prstDash val="sysDot"/>
                      <a:round/>
                      <a:headEnd type="none" w="med" len="med"/>
                      <a:tailEnd type="none" w="med" len="med"/>
                    </a:lnR>
                    <a:lnT w="12700" cap="flat" cmpd="sng" algn="ctr">
                      <a:solidFill>
                        <a:srgbClr val="E6002D"/>
                      </a:solidFill>
                      <a:prstDash val="solid"/>
                      <a:round/>
                      <a:headEnd type="none" w="med" len="med"/>
                      <a:tailEnd type="none" w="med" len="med"/>
                    </a:lnT>
                    <a:lnB w="12700" cap="flat" cmpd="sng" algn="ctr">
                      <a:solidFill>
                        <a:srgbClr val="E6002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ptos"/>
                        </a:defRPr>
                      </a:lvl1pPr>
                      <a:lvl2pPr marL="457200" algn="l" defTabSz="914400" rtl="0" eaLnBrk="1" latinLnBrk="0" hangingPunct="1">
                        <a:defRPr sz="1800" b="1" kern="1200">
                          <a:solidFill>
                            <a:schemeClr val="lt1"/>
                          </a:solidFill>
                          <a:latin typeface="Aptos"/>
                        </a:defRPr>
                      </a:lvl2pPr>
                      <a:lvl3pPr marL="914400" algn="l" defTabSz="914400" rtl="0" eaLnBrk="1" latinLnBrk="0" hangingPunct="1">
                        <a:defRPr sz="1800" b="1" kern="1200">
                          <a:solidFill>
                            <a:schemeClr val="lt1"/>
                          </a:solidFill>
                          <a:latin typeface="Aptos"/>
                        </a:defRPr>
                      </a:lvl3pPr>
                      <a:lvl4pPr marL="1371600" algn="l" defTabSz="914400" rtl="0" eaLnBrk="1" latinLnBrk="0" hangingPunct="1">
                        <a:defRPr sz="1800" b="1" kern="1200">
                          <a:solidFill>
                            <a:schemeClr val="lt1"/>
                          </a:solidFill>
                          <a:latin typeface="Aptos"/>
                        </a:defRPr>
                      </a:lvl4pPr>
                      <a:lvl5pPr marL="1828800" algn="l" defTabSz="914400" rtl="0" eaLnBrk="1" latinLnBrk="0" hangingPunct="1">
                        <a:defRPr sz="1800" b="1" kern="1200">
                          <a:solidFill>
                            <a:schemeClr val="lt1"/>
                          </a:solidFill>
                          <a:latin typeface="Aptos"/>
                        </a:defRPr>
                      </a:lvl5pPr>
                      <a:lvl6pPr marL="2286000" algn="l" defTabSz="914400" rtl="0" eaLnBrk="1" latinLnBrk="0" hangingPunct="1">
                        <a:defRPr sz="1800" b="1" kern="1200">
                          <a:solidFill>
                            <a:schemeClr val="lt1"/>
                          </a:solidFill>
                          <a:latin typeface="Aptos"/>
                        </a:defRPr>
                      </a:lvl6pPr>
                      <a:lvl7pPr marL="2743200" algn="l" defTabSz="914400" rtl="0" eaLnBrk="1" latinLnBrk="0" hangingPunct="1">
                        <a:defRPr sz="1800" b="1" kern="1200">
                          <a:solidFill>
                            <a:schemeClr val="lt1"/>
                          </a:solidFill>
                          <a:latin typeface="Aptos"/>
                        </a:defRPr>
                      </a:lvl7pPr>
                      <a:lvl8pPr marL="3200400" algn="l" defTabSz="914400" rtl="0" eaLnBrk="1" latinLnBrk="0" hangingPunct="1">
                        <a:defRPr sz="1800" b="1" kern="1200">
                          <a:solidFill>
                            <a:schemeClr val="lt1"/>
                          </a:solidFill>
                          <a:latin typeface="Aptos"/>
                        </a:defRPr>
                      </a:lvl8pPr>
                      <a:lvl9pPr marL="3657600" algn="l" defTabSz="914400" rtl="0" eaLnBrk="1" latinLnBrk="0" hangingPunct="1">
                        <a:defRPr sz="1800" b="1" kern="1200">
                          <a:solidFill>
                            <a:schemeClr val="lt1"/>
                          </a:solidFill>
                          <a:latin typeface="Aptos"/>
                        </a:defRPr>
                      </a:lvl9pPr>
                    </a:lstStyle>
                    <a:p>
                      <a:pPr marL="0" algn="ctr" defTabSz="914400" rtl="0" eaLnBrk="1" fontAlgn="b" latinLnBrk="0" hangingPunct="1"/>
                      <a:r>
                        <a:rPr lang="it-IT" sz="1000" b="1" kern="1200" dirty="0">
                          <a:solidFill>
                            <a:schemeClr val="bg1"/>
                          </a:solidFill>
                          <a:latin typeface="Gill Sans MT" panose="020B0502020104020203" pitchFamily="34" charset="0"/>
                          <a:ea typeface="+mn-ea"/>
                          <a:cs typeface="+mn-cs"/>
                        </a:rPr>
                        <a:t>9,08%</a:t>
                      </a:r>
                    </a:p>
                  </a:txBody>
                  <a:tcPr marL="7620" marR="7620" marT="7620" marB="0" anchor="ctr">
                    <a:lnL w="9525" cap="flat" cmpd="sng" algn="ctr">
                      <a:noFill/>
                      <a:prstDash val="sysDot"/>
                      <a:round/>
                      <a:headEnd type="none" w="med" len="med"/>
                      <a:tailEnd type="none" w="med" len="med"/>
                    </a:lnL>
                    <a:lnR w="12700" cap="flat" cmpd="sng" algn="ctr">
                      <a:solidFill>
                        <a:srgbClr val="E6002D"/>
                      </a:solidFill>
                      <a:prstDash val="solid"/>
                      <a:round/>
                      <a:headEnd type="none" w="med" len="med"/>
                      <a:tailEnd type="none" w="med" len="med"/>
                    </a:lnR>
                    <a:lnT w="12700" cap="flat" cmpd="sng" algn="ctr">
                      <a:solidFill>
                        <a:srgbClr val="E6002D"/>
                      </a:solidFill>
                      <a:prstDash val="solid"/>
                      <a:round/>
                      <a:headEnd type="none" w="med" len="med"/>
                      <a:tailEnd type="none" w="med" len="med"/>
                    </a:lnT>
                    <a:lnB w="12700" cap="flat" cmpd="sng" algn="ctr">
                      <a:solidFill>
                        <a:srgbClr val="E6002D"/>
                      </a:solidFill>
                      <a:prstDash val="solid"/>
                      <a:round/>
                      <a:headEnd type="none" w="med" len="med"/>
                      <a:tailEnd type="none" w="med" len="med"/>
                    </a:lnB>
                    <a:lnTlToBr w="12700" cmpd="sng">
                      <a:noFill/>
                      <a:prstDash val="solid"/>
                    </a:lnTlToBr>
                    <a:lnBlToTr w="12700" cmpd="sng">
                      <a:noFill/>
                      <a:prstDash val="solid"/>
                    </a:lnBlToTr>
                    <a:solidFill>
                      <a:srgbClr val="E6002D"/>
                    </a:solidFill>
                  </a:tcPr>
                </a:tc>
                <a:extLst>
                  <a:ext uri="{0D108BD9-81ED-4DB2-BD59-A6C34878D82A}">
                    <a16:rowId xmlns:a16="http://schemas.microsoft.com/office/drawing/2014/main" val="267714907"/>
                  </a:ext>
                </a:extLst>
              </a:tr>
            </a:tbl>
          </a:graphicData>
        </a:graphic>
      </p:graphicFrame>
      <p:sp>
        <p:nvSpPr>
          <p:cNvPr id="2" name="Titolo 1">
            <a:extLst>
              <a:ext uri="{FF2B5EF4-FFF2-40B4-BE49-F238E27FC236}">
                <a16:creationId xmlns:a16="http://schemas.microsoft.com/office/drawing/2014/main" id="{EBBDAEA6-9116-36FD-E56A-8A144C51E74A}"/>
              </a:ext>
            </a:extLst>
          </p:cNvPr>
          <p:cNvSpPr>
            <a:spLocks noGrp="1"/>
          </p:cNvSpPr>
          <p:nvPr>
            <p:ph type="title"/>
          </p:nvPr>
        </p:nvSpPr>
        <p:spPr/>
        <p:txBody>
          <a:bodyPr>
            <a:normAutofit fontScale="90000"/>
          </a:bodyPr>
          <a:lstStyle/>
          <a:p>
            <a:r>
              <a:rPr lang="it-IT" dirty="0"/>
              <a:t>Il calcolo dei coefficienti di </a:t>
            </a:r>
            <a:r>
              <a:rPr lang="it-IT" dirty="0" err="1"/>
              <a:t>turisticità</a:t>
            </a:r>
            <a:r>
              <a:rPr lang="it-IT" dirty="0"/>
              <a:t> e della quota turistica nei settori di spesa CPT</a:t>
            </a:r>
          </a:p>
        </p:txBody>
      </p:sp>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8083040C-403D-EE4E-7C0D-48A34627E46D}"/>
                  </a:ext>
                </a:extLst>
              </p:cNvPr>
              <p:cNvSpPr txBox="1"/>
              <p:nvPr/>
            </p:nvSpPr>
            <p:spPr>
              <a:xfrm>
                <a:off x="1600111" y="1757853"/>
                <a:ext cx="2792730" cy="439223"/>
              </a:xfrm>
              <a:prstGeom prst="rect">
                <a:avLst/>
              </a:prstGeom>
              <a:noFill/>
            </p:spPr>
            <p:txBody>
              <a:bodyPr wrap="square">
                <a:spAutoFit/>
              </a:bodyPr>
              <a:lstStyle/>
              <a:p>
                <a:pPr defTabSz="914400"/>
                <a14:m>
                  <m:oMathPara xmlns:m="http://schemas.openxmlformats.org/officeDocument/2006/math">
                    <m:oMathParaPr>
                      <m:jc m:val="centerGroup"/>
                    </m:oMathParaPr>
                    <m:oMath xmlns:m="http://schemas.openxmlformats.org/officeDocument/2006/math">
                      <m:f>
                        <m:fPr>
                          <m:ctrlPr>
                            <a:rPr lang="it-IT" sz="1200" b="1" i="1" smtClean="0">
                              <a:solidFill>
                                <a:schemeClr val="tx1"/>
                              </a:solidFill>
                              <a:latin typeface="Cambria Math" panose="02040503050406030204" pitchFamily="18" charset="0"/>
                            </a:rPr>
                          </m:ctrlPr>
                        </m:fPr>
                        <m:num>
                          <m:r>
                            <a:rPr lang="it-IT" sz="1200" b="1" i="1" smtClean="0">
                              <a:solidFill>
                                <a:schemeClr val="tx1"/>
                              </a:solidFill>
                              <a:latin typeface="Cambria Math" panose="02040503050406030204" pitchFamily="18" charset="0"/>
                            </a:rPr>
                            <m:t>𝑷𝑹𝑬𝑺𝑬𝑵𝒁𝑬</m:t>
                          </m:r>
                          <m:r>
                            <a:rPr lang="it-IT" sz="1200" b="1" i="1" smtClean="0">
                              <a:solidFill>
                                <a:schemeClr val="tx1"/>
                              </a:solidFill>
                              <a:latin typeface="Cambria Math" panose="02040503050406030204" pitchFamily="18" charset="0"/>
                            </a:rPr>
                            <m:t> </m:t>
                          </m:r>
                          <m:r>
                            <a:rPr lang="it-IT" sz="1200" b="1" i="1" smtClean="0">
                              <a:solidFill>
                                <a:schemeClr val="tx1"/>
                              </a:solidFill>
                              <a:latin typeface="Cambria Math" panose="02040503050406030204" pitchFamily="18" charset="0"/>
                            </a:rPr>
                            <m:t>𝑻𝑼𝑹𝑰𝑺𝑻𝑰𝑪𝑯𝑬</m:t>
                          </m:r>
                        </m:num>
                        <m:den>
                          <m:r>
                            <a:rPr lang="it-IT" sz="1200" b="1" i="1">
                              <a:solidFill>
                                <a:schemeClr val="tx1"/>
                              </a:solidFill>
                              <a:latin typeface="Cambria Math" panose="02040503050406030204" pitchFamily="18" charset="0"/>
                            </a:rPr>
                            <m:t>𝑷𝑶</m:t>
                          </m:r>
                          <m:r>
                            <a:rPr lang="it-IT" sz="1200" b="1" i="1" smtClean="0">
                              <a:solidFill>
                                <a:schemeClr val="tx1"/>
                              </a:solidFill>
                              <a:latin typeface="Cambria Math" panose="02040503050406030204" pitchFamily="18" charset="0"/>
                            </a:rPr>
                            <m:t>𝑷𝑶𝑳𝑨𝒁𝑰𝑶𝑵𝑬</m:t>
                          </m:r>
                          <m:r>
                            <a:rPr lang="it-IT" sz="1200" b="1" i="1" smtClean="0">
                              <a:solidFill>
                                <a:schemeClr val="tx1"/>
                              </a:solidFill>
                              <a:latin typeface="Cambria Math" panose="02040503050406030204" pitchFamily="18" charset="0"/>
                            </a:rPr>
                            <m:t> </m:t>
                          </m:r>
                          <m:r>
                            <a:rPr lang="it-IT" sz="1200" b="1" i="1" smtClean="0">
                              <a:solidFill>
                                <a:schemeClr val="tx1"/>
                              </a:solidFill>
                              <a:latin typeface="Cambria Math" panose="02040503050406030204" pitchFamily="18" charset="0"/>
                            </a:rPr>
                            <m:t>𝑳𝑰𝑮𝑼𝑹𝑬</m:t>
                          </m:r>
                          <m:r>
                            <a:rPr lang="it-IT" sz="1200" b="1" i="1">
                              <a:solidFill>
                                <a:schemeClr val="tx1"/>
                              </a:solidFill>
                              <a:latin typeface="Cambria Math" panose="02040503050406030204" pitchFamily="18" charset="0"/>
                              <a:ea typeface="Cambria Math" panose="02040503050406030204" pitchFamily="18" charset="0"/>
                            </a:rPr>
                            <m:t>×</m:t>
                          </m:r>
                          <m:r>
                            <a:rPr lang="it-IT" sz="1200" b="1" i="1">
                              <a:solidFill>
                                <a:schemeClr val="tx1"/>
                              </a:solidFill>
                              <a:latin typeface="Cambria Math" panose="02040503050406030204" pitchFamily="18" charset="0"/>
                              <a:ea typeface="Cambria Math" panose="02040503050406030204" pitchFamily="18" charset="0"/>
                            </a:rPr>
                            <m:t>𝟑𝟔𝟓</m:t>
                          </m:r>
                        </m:den>
                      </m:f>
                    </m:oMath>
                  </m:oMathPara>
                </a14:m>
                <a:endParaRPr lang="it-IT" sz="1200" b="1" dirty="0">
                  <a:solidFill>
                    <a:schemeClr val="tx1"/>
                  </a:solidFill>
                  <a:latin typeface="Gill Sans MT" panose="020B0502020104020203" pitchFamily="34" charset="0"/>
                </a:endParaRPr>
              </a:p>
            </p:txBody>
          </p:sp>
        </mc:Choice>
        <mc:Fallback xmlns="">
          <p:sp>
            <p:nvSpPr>
              <p:cNvPr id="10" name="CasellaDiTesto 9">
                <a:extLst>
                  <a:ext uri="{FF2B5EF4-FFF2-40B4-BE49-F238E27FC236}">
                    <a16:creationId xmlns:a16="http://schemas.microsoft.com/office/drawing/2014/main" id="{8083040C-403D-EE4E-7C0D-48A34627E46D}"/>
                  </a:ext>
                </a:extLst>
              </p:cNvPr>
              <p:cNvSpPr txBox="1">
                <a:spLocks noRot="1" noChangeAspect="1" noMove="1" noResize="1" noEditPoints="1" noAdjustHandles="1" noChangeArrowheads="1" noChangeShapeType="1" noTextEdit="1"/>
              </p:cNvSpPr>
              <p:nvPr/>
            </p:nvSpPr>
            <p:spPr>
              <a:xfrm>
                <a:off x="1600111" y="1757853"/>
                <a:ext cx="2792730" cy="439223"/>
              </a:xfrm>
              <a:prstGeom prst="rect">
                <a:avLst/>
              </a:prstGeom>
              <a:blipFill>
                <a:blip r:embed="rId2"/>
                <a:stretch>
                  <a:fillRect b="-1389"/>
                </a:stretch>
              </a:blipFill>
            </p:spPr>
            <p:txBody>
              <a:bodyPr/>
              <a:lstStyle/>
              <a:p>
                <a:r>
                  <a:rPr lang="it-IT">
                    <a:noFill/>
                  </a:rPr>
                  <a:t> </a:t>
                </a:r>
              </a:p>
            </p:txBody>
          </p:sp>
        </mc:Fallback>
      </mc:AlternateContent>
      <p:graphicFrame>
        <p:nvGraphicFramePr>
          <p:cNvPr id="27" name="Tabella 26">
            <a:extLst>
              <a:ext uri="{FF2B5EF4-FFF2-40B4-BE49-F238E27FC236}">
                <a16:creationId xmlns:a16="http://schemas.microsoft.com/office/drawing/2014/main" id="{FD92955B-2CBC-81AD-83E8-4CBB83D8C536}"/>
              </a:ext>
            </a:extLst>
          </p:cNvPr>
          <p:cNvGraphicFramePr>
            <a:graphicFrameLocks noGrp="1"/>
          </p:cNvGraphicFramePr>
          <p:nvPr>
            <p:extLst>
              <p:ext uri="{D42A27DB-BD31-4B8C-83A1-F6EECF244321}">
                <p14:modId xmlns:p14="http://schemas.microsoft.com/office/powerpoint/2010/main" val="933422662"/>
              </p:ext>
            </p:extLst>
          </p:nvPr>
        </p:nvGraphicFramePr>
        <p:xfrm>
          <a:off x="5670079" y="2491208"/>
          <a:ext cx="3240000" cy="624840"/>
        </p:xfrm>
        <a:graphic>
          <a:graphicData uri="http://schemas.openxmlformats.org/drawingml/2006/table">
            <a:tbl>
              <a:tblPr firstRow="1" bandRow="1"/>
              <a:tblGrid>
                <a:gridCol w="2340000">
                  <a:extLst>
                    <a:ext uri="{9D8B030D-6E8A-4147-A177-3AD203B41FA5}">
                      <a16:colId xmlns:a16="http://schemas.microsoft.com/office/drawing/2014/main" val="225430843"/>
                    </a:ext>
                  </a:extLst>
                </a:gridCol>
                <a:gridCol w="900000">
                  <a:extLst>
                    <a:ext uri="{9D8B030D-6E8A-4147-A177-3AD203B41FA5}">
                      <a16:colId xmlns:a16="http://schemas.microsoft.com/office/drawing/2014/main" val="2932164743"/>
                    </a:ext>
                  </a:extLst>
                </a:gridCol>
              </a:tblGrid>
              <a:tr h="216000">
                <a:tc>
                  <a:txBody>
                    <a:bodyPr/>
                    <a:lstStyle>
                      <a:lvl1pPr marL="0" algn="l" defTabSz="914400" rtl="0" eaLnBrk="1" latinLnBrk="0" hangingPunct="1">
                        <a:defRPr sz="1800" kern="1200">
                          <a:solidFill>
                            <a:schemeClr val="dk1"/>
                          </a:solidFill>
                          <a:latin typeface="Aptos"/>
                        </a:defRPr>
                      </a:lvl1pPr>
                      <a:lvl2pPr marL="457200" algn="l" defTabSz="914400" rtl="0" eaLnBrk="1" latinLnBrk="0" hangingPunct="1">
                        <a:defRPr sz="1800" kern="1200">
                          <a:solidFill>
                            <a:schemeClr val="dk1"/>
                          </a:solidFill>
                          <a:latin typeface="Aptos"/>
                        </a:defRPr>
                      </a:lvl2pPr>
                      <a:lvl3pPr marL="914400" algn="l" defTabSz="914400" rtl="0" eaLnBrk="1" latinLnBrk="0" hangingPunct="1">
                        <a:defRPr sz="1800" kern="1200">
                          <a:solidFill>
                            <a:schemeClr val="dk1"/>
                          </a:solidFill>
                          <a:latin typeface="Aptos"/>
                        </a:defRPr>
                      </a:lvl3pPr>
                      <a:lvl4pPr marL="1371600" algn="l" defTabSz="914400" rtl="0" eaLnBrk="1" latinLnBrk="0" hangingPunct="1">
                        <a:defRPr sz="1800" kern="1200">
                          <a:solidFill>
                            <a:schemeClr val="dk1"/>
                          </a:solidFill>
                          <a:latin typeface="Aptos"/>
                        </a:defRPr>
                      </a:lvl4pPr>
                      <a:lvl5pPr marL="1828800" algn="l" defTabSz="914400" rtl="0" eaLnBrk="1" latinLnBrk="0" hangingPunct="1">
                        <a:defRPr sz="1800" kern="1200">
                          <a:solidFill>
                            <a:schemeClr val="dk1"/>
                          </a:solidFill>
                          <a:latin typeface="Aptos"/>
                        </a:defRPr>
                      </a:lvl5pPr>
                      <a:lvl6pPr marL="2286000" algn="l" defTabSz="914400" rtl="0" eaLnBrk="1" latinLnBrk="0" hangingPunct="1">
                        <a:defRPr sz="1800" kern="1200">
                          <a:solidFill>
                            <a:schemeClr val="dk1"/>
                          </a:solidFill>
                          <a:latin typeface="Aptos"/>
                        </a:defRPr>
                      </a:lvl6pPr>
                      <a:lvl7pPr marL="2743200" algn="l" defTabSz="914400" rtl="0" eaLnBrk="1" latinLnBrk="0" hangingPunct="1">
                        <a:defRPr sz="1800" kern="1200">
                          <a:solidFill>
                            <a:schemeClr val="dk1"/>
                          </a:solidFill>
                          <a:latin typeface="Aptos"/>
                        </a:defRPr>
                      </a:lvl7pPr>
                      <a:lvl8pPr marL="3200400" algn="l" defTabSz="914400" rtl="0" eaLnBrk="1" latinLnBrk="0" hangingPunct="1">
                        <a:defRPr sz="1800" kern="1200">
                          <a:solidFill>
                            <a:schemeClr val="dk1"/>
                          </a:solidFill>
                          <a:latin typeface="Aptos"/>
                        </a:defRPr>
                      </a:lvl8pPr>
                      <a:lvl9pPr marL="3657600" algn="l" defTabSz="914400" rtl="0" eaLnBrk="1" latinLnBrk="0" hangingPunct="1">
                        <a:defRPr sz="1800" kern="1200">
                          <a:solidFill>
                            <a:schemeClr val="dk1"/>
                          </a:solidFill>
                          <a:latin typeface="Aptos"/>
                        </a:defRPr>
                      </a:lvl9pPr>
                    </a:lstStyle>
                    <a:p>
                      <a:pPr marL="0" algn="l" defTabSz="914400" rtl="0" eaLnBrk="1" latinLnBrk="0" hangingPunct="1"/>
                      <a:r>
                        <a:rPr lang="it-IT" sz="1000" b="1" kern="1200" dirty="0">
                          <a:solidFill>
                            <a:schemeClr val="tx1"/>
                          </a:solidFill>
                          <a:latin typeface="Gill Sans MT" panose="020B0502020104020203" pitchFamily="34" charset="0"/>
                          <a:ea typeface="+mn-ea"/>
                          <a:cs typeface="+mn-cs"/>
                        </a:rPr>
                        <a:t>Spesa CPT «Ambiente» </a:t>
                      </a:r>
                      <a:r>
                        <a:rPr lang="it-IT" sz="1000" b="0" kern="1200" dirty="0">
                          <a:solidFill>
                            <a:schemeClr val="tx1"/>
                          </a:solidFill>
                          <a:latin typeface="Gill Sans MT" panose="020B0502020104020203" pitchFamily="34" charset="0"/>
                          <a:ea typeface="+mn-ea"/>
                          <a:cs typeface="+mn-cs"/>
                        </a:rPr>
                        <a:t>(in migliaia)</a:t>
                      </a:r>
                    </a:p>
                    <a:p>
                      <a:pPr marL="0" algn="l" defTabSz="914400" rtl="0" eaLnBrk="1" latinLnBrk="0" hangingPunct="1"/>
                      <a:r>
                        <a:rPr lang="it-IT" sz="900" b="0" i="1" kern="1200" dirty="0">
                          <a:solidFill>
                            <a:schemeClr val="tx1"/>
                          </a:solidFill>
                          <a:latin typeface="Gill Sans MT" panose="020B0502020104020203" pitchFamily="34" charset="0"/>
                          <a:ea typeface="+mn-ea"/>
                          <a:cs typeface="+mn-cs"/>
                        </a:rPr>
                        <a:t>Anno 2019</a:t>
                      </a:r>
                      <a:endParaRPr lang="it-IT" sz="1000" b="1" i="1" kern="1200" dirty="0">
                        <a:solidFill>
                          <a:schemeClr val="tx1"/>
                        </a:solidFill>
                        <a:latin typeface="Gill Sans MT" panose="020B0502020104020203" pitchFamily="34" charset="0"/>
                        <a:ea typeface="+mn-ea"/>
                        <a:cs typeface="+mn-cs"/>
                      </a:endParaRPr>
                    </a:p>
                  </a:txBody>
                  <a:tcPr anchor="ctr">
                    <a:lnL w="12700" cap="flat" cmpd="sng" algn="ctr">
                      <a:solidFill>
                        <a:srgbClr val="E6002D"/>
                      </a:solidFill>
                      <a:prstDash val="solid"/>
                      <a:round/>
                      <a:headEnd type="none" w="med" len="med"/>
                      <a:tailEnd type="none" w="med" len="med"/>
                    </a:lnL>
                    <a:lnR w="9525" cap="flat" cmpd="sng" algn="ctr">
                      <a:noFill/>
                      <a:prstDash val="sysDot"/>
                      <a:round/>
                      <a:headEnd type="none" w="med" len="med"/>
                      <a:tailEnd type="none" w="med" len="med"/>
                    </a:lnR>
                    <a:lnT w="12700" cap="flat" cmpd="sng" algn="ctr">
                      <a:solidFill>
                        <a:srgbClr val="E6002D"/>
                      </a:solidFill>
                      <a:prstDash val="solid"/>
                      <a:round/>
                      <a:headEnd type="none" w="med" len="med"/>
                      <a:tailEnd type="none" w="med" len="med"/>
                    </a:lnT>
                    <a:lnB w="12700" cap="flat" cmpd="sng" algn="ctr">
                      <a:solidFill>
                        <a:srgbClr val="E6002D"/>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ptos"/>
                        </a:defRPr>
                      </a:lvl1pPr>
                      <a:lvl2pPr marL="457200" algn="l" defTabSz="914400" rtl="0" eaLnBrk="1" latinLnBrk="0" hangingPunct="1">
                        <a:defRPr sz="1800" kern="1200">
                          <a:solidFill>
                            <a:schemeClr val="dk1"/>
                          </a:solidFill>
                          <a:latin typeface="Aptos"/>
                        </a:defRPr>
                      </a:lvl2pPr>
                      <a:lvl3pPr marL="914400" algn="l" defTabSz="914400" rtl="0" eaLnBrk="1" latinLnBrk="0" hangingPunct="1">
                        <a:defRPr sz="1800" kern="1200">
                          <a:solidFill>
                            <a:schemeClr val="dk1"/>
                          </a:solidFill>
                          <a:latin typeface="Aptos"/>
                        </a:defRPr>
                      </a:lvl3pPr>
                      <a:lvl4pPr marL="1371600" algn="l" defTabSz="914400" rtl="0" eaLnBrk="1" latinLnBrk="0" hangingPunct="1">
                        <a:defRPr sz="1800" kern="1200">
                          <a:solidFill>
                            <a:schemeClr val="dk1"/>
                          </a:solidFill>
                          <a:latin typeface="Aptos"/>
                        </a:defRPr>
                      </a:lvl4pPr>
                      <a:lvl5pPr marL="1828800" algn="l" defTabSz="914400" rtl="0" eaLnBrk="1" latinLnBrk="0" hangingPunct="1">
                        <a:defRPr sz="1800" kern="1200">
                          <a:solidFill>
                            <a:schemeClr val="dk1"/>
                          </a:solidFill>
                          <a:latin typeface="Aptos"/>
                        </a:defRPr>
                      </a:lvl5pPr>
                      <a:lvl6pPr marL="2286000" algn="l" defTabSz="914400" rtl="0" eaLnBrk="1" latinLnBrk="0" hangingPunct="1">
                        <a:defRPr sz="1800" kern="1200">
                          <a:solidFill>
                            <a:schemeClr val="dk1"/>
                          </a:solidFill>
                          <a:latin typeface="Aptos"/>
                        </a:defRPr>
                      </a:lvl6pPr>
                      <a:lvl7pPr marL="2743200" algn="l" defTabSz="914400" rtl="0" eaLnBrk="1" latinLnBrk="0" hangingPunct="1">
                        <a:defRPr sz="1800" kern="1200">
                          <a:solidFill>
                            <a:schemeClr val="dk1"/>
                          </a:solidFill>
                          <a:latin typeface="Aptos"/>
                        </a:defRPr>
                      </a:lvl7pPr>
                      <a:lvl8pPr marL="3200400" algn="l" defTabSz="914400" rtl="0" eaLnBrk="1" latinLnBrk="0" hangingPunct="1">
                        <a:defRPr sz="1800" kern="1200">
                          <a:solidFill>
                            <a:schemeClr val="dk1"/>
                          </a:solidFill>
                          <a:latin typeface="Aptos"/>
                        </a:defRPr>
                      </a:lvl8pPr>
                      <a:lvl9pPr marL="3657600" algn="l" defTabSz="914400" rtl="0" eaLnBrk="1" latinLnBrk="0" hangingPunct="1">
                        <a:defRPr sz="1800" kern="1200">
                          <a:solidFill>
                            <a:schemeClr val="dk1"/>
                          </a:solidFill>
                          <a:latin typeface="Aptos"/>
                        </a:defRPr>
                      </a:lvl9pPr>
                    </a:lstStyle>
                    <a:p>
                      <a:pPr algn="ctr" fontAlgn="b"/>
                      <a:r>
                        <a:rPr lang="it-IT" sz="1000" b="0" kern="1200" dirty="0">
                          <a:solidFill>
                            <a:schemeClr val="tx1"/>
                          </a:solidFill>
                          <a:latin typeface="Gill Sans MT" panose="020B0502020104020203" pitchFamily="34" charset="0"/>
                          <a:ea typeface="+mn-ea"/>
                          <a:cs typeface="+mn-cs"/>
                        </a:rPr>
                        <a:t>321.973,26</a:t>
                      </a:r>
                    </a:p>
                  </a:txBody>
                  <a:tcPr marL="7620" marR="7620" marT="7620" marB="0" anchor="ctr">
                    <a:lnL w="9525" cap="flat" cmpd="sng" algn="ctr">
                      <a:noFill/>
                      <a:prstDash val="sysDot"/>
                      <a:round/>
                      <a:headEnd type="none" w="med" len="med"/>
                      <a:tailEnd type="none" w="med" len="med"/>
                    </a:lnL>
                    <a:lnR w="12700" cap="flat" cmpd="sng" algn="ctr">
                      <a:solidFill>
                        <a:srgbClr val="E6002D"/>
                      </a:solidFill>
                      <a:prstDash val="solid"/>
                      <a:round/>
                      <a:headEnd type="none" w="med" len="med"/>
                      <a:tailEnd type="none" w="med" len="med"/>
                    </a:lnR>
                    <a:lnT w="12700" cap="flat" cmpd="sng" algn="ctr">
                      <a:solidFill>
                        <a:srgbClr val="E6002D"/>
                      </a:solidFill>
                      <a:prstDash val="solid"/>
                      <a:round/>
                      <a:headEnd type="none" w="med" len="med"/>
                      <a:tailEnd type="none" w="med" len="med"/>
                    </a:lnT>
                    <a:lnB w="12700" cap="flat" cmpd="sng" algn="ctr">
                      <a:solidFill>
                        <a:srgbClr val="E6002D"/>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77086726"/>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b="1" kern="1200" dirty="0">
                          <a:solidFill>
                            <a:schemeClr val="tx1"/>
                          </a:solidFill>
                          <a:latin typeface="Gill Sans MT" panose="020B0502020104020203" pitchFamily="34" charset="0"/>
                          <a:ea typeface="+mn-ea"/>
                          <a:cs typeface="+mn-cs"/>
                        </a:rPr>
                        <a:t>Quota turistica</a:t>
                      </a:r>
                    </a:p>
                  </a:txBody>
                  <a:tcPr anchor="ctr">
                    <a:lnL w="12700" cap="flat" cmpd="sng" algn="ctr">
                      <a:solidFill>
                        <a:srgbClr val="E6002D"/>
                      </a:solidFill>
                      <a:prstDash val="solid"/>
                      <a:round/>
                      <a:headEnd type="none" w="med" len="med"/>
                      <a:tailEnd type="none" w="med" len="med"/>
                    </a:lnL>
                    <a:lnR w="9525" cap="flat" cmpd="sng" algn="ctr">
                      <a:noFill/>
                      <a:prstDash val="sysDot"/>
                      <a:round/>
                      <a:headEnd type="none" w="med" len="med"/>
                      <a:tailEnd type="none" w="med" len="med"/>
                    </a:lnR>
                    <a:lnT w="12700" cap="flat" cmpd="sng" algn="ctr">
                      <a:solidFill>
                        <a:srgbClr val="E6002D"/>
                      </a:solidFill>
                      <a:prstDash val="sysDot"/>
                      <a:round/>
                      <a:headEnd type="none" w="med" len="med"/>
                      <a:tailEnd type="none" w="med" len="med"/>
                    </a:lnT>
                    <a:lnB w="12700" cap="flat" cmpd="sng" algn="ctr">
                      <a:solidFill>
                        <a:srgbClr val="E6002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000" b="1" dirty="0">
                          <a:solidFill>
                            <a:schemeClr val="bg1"/>
                          </a:solidFill>
                          <a:latin typeface="Gill Sans MT" panose="020B0502020104020203" pitchFamily="34" charset="0"/>
                        </a:rPr>
                        <a:t>29.249,98</a:t>
                      </a:r>
                    </a:p>
                  </a:txBody>
                  <a:tcPr marL="7620" marR="7620" marT="7620" marB="0" anchor="ctr">
                    <a:lnL w="9525" cap="flat" cmpd="sng" algn="ctr">
                      <a:noFill/>
                      <a:prstDash val="sysDot"/>
                      <a:round/>
                      <a:headEnd type="none" w="med" len="med"/>
                      <a:tailEnd type="none" w="med" len="med"/>
                    </a:lnL>
                    <a:lnR w="12700" cap="flat" cmpd="sng" algn="ctr">
                      <a:solidFill>
                        <a:srgbClr val="E6002D"/>
                      </a:solidFill>
                      <a:prstDash val="solid"/>
                      <a:round/>
                      <a:headEnd type="none" w="med" len="med"/>
                      <a:tailEnd type="none" w="med" len="med"/>
                    </a:lnR>
                    <a:lnT w="12700" cap="flat" cmpd="sng" algn="ctr">
                      <a:solidFill>
                        <a:srgbClr val="E6002D"/>
                      </a:solidFill>
                      <a:prstDash val="sysDot"/>
                      <a:round/>
                      <a:headEnd type="none" w="med" len="med"/>
                      <a:tailEnd type="none" w="med" len="med"/>
                    </a:lnT>
                    <a:lnB w="12700" cap="flat" cmpd="sng" algn="ctr">
                      <a:solidFill>
                        <a:srgbClr val="E6002D"/>
                      </a:solidFill>
                      <a:prstDash val="solid"/>
                      <a:round/>
                      <a:headEnd type="none" w="med" len="med"/>
                      <a:tailEnd type="none" w="med" len="med"/>
                    </a:lnB>
                    <a:lnTlToBr w="12700" cmpd="sng">
                      <a:noFill/>
                      <a:prstDash val="solid"/>
                    </a:lnTlToBr>
                    <a:lnBlToTr w="12700" cmpd="sng">
                      <a:noFill/>
                      <a:prstDash val="solid"/>
                    </a:lnBlToTr>
                    <a:solidFill>
                      <a:srgbClr val="E6002D"/>
                    </a:solidFill>
                  </a:tcPr>
                </a:tc>
                <a:extLst>
                  <a:ext uri="{0D108BD9-81ED-4DB2-BD59-A6C34878D82A}">
                    <a16:rowId xmlns:a16="http://schemas.microsoft.com/office/drawing/2014/main" val="3435176370"/>
                  </a:ext>
                </a:extLst>
              </a:tr>
            </a:tbl>
          </a:graphicData>
        </a:graphic>
      </p:graphicFrame>
      <p:sp>
        <p:nvSpPr>
          <p:cNvPr id="28" name="CasellaDiTesto 27">
            <a:extLst>
              <a:ext uri="{FF2B5EF4-FFF2-40B4-BE49-F238E27FC236}">
                <a16:creationId xmlns:a16="http://schemas.microsoft.com/office/drawing/2014/main" id="{27EE0AE4-AA6D-B05F-2829-D68BD72EC03E}"/>
              </a:ext>
            </a:extLst>
          </p:cNvPr>
          <p:cNvSpPr txBox="1"/>
          <p:nvPr/>
        </p:nvSpPr>
        <p:spPr>
          <a:xfrm>
            <a:off x="233921" y="1803801"/>
            <a:ext cx="1342951" cy="400110"/>
          </a:xfrm>
          <a:prstGeom prst="homePlate">
            <a:avLst/>
          </a:prstGeom>
          <a:solidFill>
            <a:srgbClr val="E6002D"/>
          </a:solidFill>
        </p:spPr>
        <p:txBody>
          <a:bodyPr wrap="square" rtlCol="0">
            <a:spAutoFit/>
          </a:bodyPr>
          <a:lstStyle/>
          <a:p>
            <a:r>
              <a:rPr lang="it-IT" sz="1000" b="1" dirty="0">
                <a:solidFill>
                  <a:schemeClr val="bg1"/>
                </a:solidFill>
                <a:latin typeface="Gill Sans MT" panose="020B0502020104020203" pitchFamily="34" charset="0"/>
              </a:rPr>
              <a:t>COEFFICIENTE</a:t>
            </a:r>
          </a:p>
          <a:p>
            <a:r>
              <a:rPr lang="it-IT" sz="1000" b="1" dirty="0">
                <a:solidFill>
                  <a:schemeClr val="bg1"/>
                </a:solidFill>
                <a:latin typeface="Gill Sans MT" panose="020B0502020104020203" pitchFamily="34" charset="0"/>
              </a:rPr>
              <a:t>TURISTICO</a:t>
            </a:r>
          </a:p>
        </p:txBody>
      </p:sp>
      <p:graphicFrame>
        <p:nvGraphicFramePr>
          <p:cNvPr id="17" name="Tabella 16">
            <a:extLst>
              <a:ext uri="{FF2B5EF4-FFF2-40B4-BE49-F238E27FC236}">
                <a16:creationId xmlns:a16="http://schemas.microsoft.com/office/drawing/2014/main" id="{12BD4F3E-C46C-D76E-246D-BD00E6699BC0}"/>
              </a:ext>
            </a:extLst>
          </p:cNvPr>
          <p:cNvGraphicFramePr>
            <a:graphicFrameLocks noGrp="1"/>
          </p:cNvGraphicFramePr>
          <p:nvPr>
            <p:extLst>
              <p:ext uri="{D42A27DB-BD31-4B8C-83A1-F6EECF244321}">
                <p14:modId xmlns:p14="http://schemas.microsoft.com/office/powerpoint/2010/main" val="3462813188"/>
              </p:ext>
            </p:extLst>
          </p:nvPr>
        </p:nvGraphicFramePr>
        <p:xfrm>
          <a:off x="233921" y="5011739"/>
          <a:ext cx="4680000" cy="1249680"/>
        </p:xfrm>
        <a:graphic>
          <a:graphicData uri="http://schemas.openxmlformats.org/drawingml/2006/table">
            <a:tbl>
              <a:tblPr firstRow="1" bandRow="1"/>
              <a:tblGrid>
                <a:gridCol w="3600000">
                  <a:extLst>
                    <a:ext uri="{9D8B030D-6E8A-4147-A177-3AD203B41FA5}">
                      <a16:colId xmlns:a16="http://schemas.microsoft.com/office/drawing/2014/main" val="225430843"/>
                    </a:ext>
                  </a:extLst>
                </a:gridCol>
                <a:gridCol w="1080000">
                  <a:extLst>
                    <a:ext uri="{9D8B030D-6E8A-4147-A177-3AD203B41FA5}">
                      <a16:colId xmlns:a16="http://schemas.microsoft.com/office/drawing/2014/main" val="2932164743"/>
                    </a:ext>
                  </a:extLst>
                </a:gridCol>
              </a:tblGrid>
              <a:tr h="0">
                <a:tc>
                  <a:txBody>
                    <a:bodyPr/>
                    <a:lstStyle>
                      <a:lvl1pPr marL="0" algn="l" defTabSz="914400" rtl="0" eaLnBrk="1" latinLnBrk="0" hangingPunct="1">
                        <a:defRPr sz="1800" b="1" kern="1200">
                          <a:solidFill>
                            <a:schemeClr val="lt1"/>
                          </a:solidFill>
                          <a:latin typeface="Aptos"/>
                        </a:defRPr>
                      </a:lvl1pPr>
                      <a:lvl2pPr marL="457200" algn="l" defTabSz="914400" rtl="0" eaLnBrk="1" latinLnBrk="0" hangingPunct="1">
                        <a:defRPr sz="1800" b="1" kern="1200">
                          <a:solidFill>
                            <a:schemeClr val="lt1"/>
                          </a:solidFill>
                          <a:latin typeface="Aptos"/>
                        </a:defRPr>
                      </a:lvl2pPr>
                      <a:lvl3pPr marL="914400" algn="l" defTabSz="914400" rtl="0" eaLnBrk="1" latinLnBrk="0" hangingPunct="1">
                        <a:defRPr sz="1800" b="1" kern="1200">
                          <a:solidFill>
                            <a:schemeClr val="lt1"/>
                          </a:solidFill>
                          <a:latin typeface="Aptos"/>
                        </a:defRPr>
                      </a:lvl3pPr>
                      <a:lvl4pPr marL="1371600" algn="l" defTabSz="914400" rtl="0" eaLnBrk="1" latinLnBrk="0" hangingPunct="1">
                        <a:defRPr sz="1800" b="1" kern="1200">
                          <a:solidFill>
                            <a:schemeClr val="lt1"/>
                          </a:solidFill>
                          <a:latin typeface="Aptos"/>
                        </a:defRPr>
                      </a:lvl4pPr>
                      <a:lvl5pPr marL="1828800" algn="l" defTabSz="914400" rtl="0" eaLnBrk="1" latinLnBrk="0" hangingPunct="1">
                        <a:defRPr sz="1800" b="1" kern="1200">
                          <a:solidFill>
                            <a:schemeClr val="lt1"/>
                          </a:solidFill>
                          <a:latin typeface="Aptos"/>
                        </a:defRPr>
                      </a:lvl5pPr>
                      <a:lvl6pPr marL="2286000" algn="l" defTabSz="914400" rtl="0" eaLnBrk="1" latinLnBrk="0" hangingPunct="1">
                        <a:defRPr sz="1800" b="1" kern="1200">
                          <a:solidFill>
                            <a:schemeClr val="lt1"/>
                          </a:solidFill>
                          <a:latin typeface="Aptos"/>
                        </a:defRPr>
                      </a:lvl6pPr>
                      <a:lvl7pPr marL="2743200" algn="l" defTabSz="914400" rtl="0" eaLnBrk="1" latinLnBrk="0" hangingPunct="1">
                        <a:defRPr sz="1800" b="1" kern="1200">
                          <a:solidFill>
                            <a:schemeClr val="lt1"/>
                          </a:solidFill>
                          <a:latin typeface="Aptos"/>
                        </a:defRPr>
                      </a:lvl7pPr>
                      <a:lvl8pPr marL="3200400" algn="l" defTabSz="914400" rtl="0" eaLnBrk="1" latinLnBrk="0" hangingPunct="1">
                        <a:defRPr sz="1800" b="1" kern="1200">
                          <a:solidFill>
                            <a:schemeClr val="lt1"/>
                          </a:solidFill>
                          <a:latin typeface="Aptos"/>
                        </a:defRPr>
                      </a:lvl8pPr>
                      <a:lvl9pPr marL="3657600" algn="l" defTabSz="914400" rtl="0" eaLnBrk="1" latinLnBrk="0" hangingPunct="1">
                        <a:defRPr sz="1800" b="1" kern="1200">
                          <a:solidFill>
                            <a:schemeClr val="lt1"/>
                          </a:solidFill>
                          <a:latin typeface="Aptos"/>
                        </a:defRPr>
                      </a:lvl9pPr>
                    </a:lstStyle>
                    <a:p>
                      <a:pPr algn="ctr"/>
                      <a:r>
                        <a:rPr lang="it-IT" sz="1000" dirty="0">
                          <a:solidFill>
                            <a:schemeClr val="bg1"/>
                          </a:solidFill>
                          <a:latin typeface="Gill Sans MT" panose="020B0502020104020203" pitchFamily="34" charset="0"/>
                        </a:rPr>
                        <a:t>SETTORE «VIABILITÀ»</a:t>
                      </a:r>
                    </a:p>
                  </a:txBody>
                  <a:tcPr marL="75570" marR="75570" anchor="ctr">
                    <a:lnL w="12700" cap="flat" cmpd="sng" algn="ctr">
                      <a:solidFill>
                        <a:srgbClr val="E6002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002D"/>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6002D"/>
                    </a:solidFill>
                  </a:tcPr>
                </a:tc>
                <a:tc>
                  <a:txBody>
                    <a:bodyPr/>
                    <a:lstStyle>
                      <a:lvl1pPr marL="0" algn="l" defTabSz="914400" rtl="0" eaLnBrk="1" latinLnBrk="0" hangingPunct="1">
                        <a:defRPr sz="1800" b="1" kern="1200">
                          <a:solidFill>
                            <a:schemeClr val="lt1"/>
                          </a:solidFill>
                          <a:latin typeface="Aptos"/>
                        </a:defRPr>
                      </a:lvl1pPr>
                      <a:lvl2pPr marL="457200" algn="l" defTabSz="914400" rtl="0" eaLnBrk="1" latinLnBrk="0" hangingPunct="1">
                        <a:defRPr sz="1800" b="1" kern="1200">
                          <a:solidFill>
                            <a:schemeClr val="lt1"/>
                          </a:solidFill>
                          <a:latin typeface="Aptos"/>
                        </a:defRPr>
                      </a:lvl2pPr>
                      <a:lvl3pPr marL="914400" algn="l" defTabSz="914400" rtl="0" eaLnBrk="1" latinLnBrk="0" hangingPunct="1">
                        <a:defRPr sz="1800" b="1" kern="1200">
                          <a:solidFill>
                            <a:schemeClr val="lt1"/>
                          </a:solidFill>
                          <a:latin typeface="Aptos"/>
                        </a:defRPr>
                      </a:lvl3pPr>
                      <a:lvl4pPr marL="1371600" algn="l" defTabSz="914400" rtl="0" eaLnBrk="1" latinLnBrk="0" hangingPunct="1">
                        <a:defRPr sz="1800" b="1" kern="1200">
                          <a:solidFill>
                            <a:schemeClr val="lt1"/>
                          </a:solidFill>
                          <a:latin typeface="Aptos"/>
                        </a:defRPr>
                      </a:lvl4pPr>
                      <a:lvl5pPr marL="1828800" algn="l" defTabSz="914400" rtl="0" eaLnBrk="1" latinLnBrk="0" hangingPunct="1">
                        <a:defRPr sz="1800" b="1" kern="1200">
                          <a:solidFill>
                            <a:schemeClr val="lt1"/>
                          </a:solidFill>
                          <a:latin typeface="Aptos"/>
                        </a:defRPr>
                      </a:lvl5pPr>
                      <a:lvl6pPr marL="2286000" algn="l" defTabSz="914400" rtl="0" eaLnBrk="1" latinLnBrk="0" hangingPunct="1">
                        <a:defRPr sz="1800" b="1" kern="1200">
                          <a:solidFill>
                            <a:schemeClr val="lt1"/>
                          </a:solidFill>
                          <a:latin typeface="Aptos"/>
                        </a:defRPr>
                      </a:lvl6pPr>
                      <a:lvl7pPr marL="2743200" algn="l" defTabSz="914400" rtl="0" eaLnBrk="1" latinLnBrk="0" hangingPunct="1">
                        <a:defRPr sz="1800" b="1" kern="1200">
                          <a:solidFill>
                            <a:schemeClr val="lt1"/>
                          </a:solidFill>
                          <a:latin typeface="Aptos"/>
                        </a:defRPr>
                      </a:lvl7pPr>
                      <a:lvl8pPr marL="3200400" algn="l" defTabSz="914400" rtl="0" eaLnBrk="1" latinLnBrk="0" hangingPunct="1">
                        <a:defRPr sz="1800" b="1" kern="1200">
                          <a:solidFill>
                            <a:schemeClr val="lt1"/>
                          </a:solidFill>
                          <a:latin typeface="Aptos"/>
                        </a:defRPr>
                      </a:lvl8pPr>
                      <a:lvl9pPr marL="3657600" algn="l" defTabSz="914400" rtl="0" eaLnBrk="1" latinLnBrk="0" hangingPunct="1">
                        <a:defRPr sz="1800" b="1" kern="1200">
                          <a:solidFill>
                            <a:schemeClr val="lt1"/>
                          </a:solidFill>
                          <a:latin typeface="Apto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b="1" kern="1200" dirty="0">
                          <a:solidFill>
                            <a:schemeClr val="bg1"/>
                          </a:solidFill>
                          <a:latin typeface="Gill Sans MT" panose="020B0502020104020203" pitchFamily="34" charset="0"/>
                          <a:ea typeface="+mn-ea"/>
                          <a:cs typeface="+mn-cs"/>
                        </a:rPr>
                        <a:t>Anno 2019</a:t>
                      </a:r>
                    </a:p>
                  </a:txBody>
                  <a:tcPr marL="75570" marR="75570" anchor="ctr">
                    <a:lnL w="12700" cap="flat" cmpd="sng" algn="ctr">
                      <a:noFill/>
                      <a:prstDash val="solid"/>
                      <a:round/>
                      <a:headEnd type="none" w="med" len="med"/>
                      <a:tailEnd type="none" w="med" len="med"/>
                    </a:lnL>
                    <a:lnR w="12700" cap="flat" cmpd="sng" algn="ctr">
                      <a:solidFill>
                        <a:srgbClr val="E6002D"/>
                      </a:solidFill>
                      <a:prstDash val="solid"/>
                      <a:round/>
                      <a:headEnd type="none" w="med" len="med"/>
                      <a:tailEnd type="none" w="med" len="med"/>
                    </a:lnR>
                    <a:lnT w="12700" cap="flat" cmpd="sng" algn="ctr">
                      <a:solidFill>
                        <a:srgbClr val="E6002D"/>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6002D"/>
                    </a:solidFill>
                  </a:tcPr>
                </a:tc>
                <a:extLst>
                  <a:ext uri="{0D108BD9-81ED-4DB2-BD59-A6C34878D82A}">
                    <a16:rowId xmlns:a16="http://schemas.microsoft.com/office/drawing/2014/main" val="3638599230"/>
                  </a:ext>
                </a:extLst>
              </a:tr>
              <a:tr h="324000">
                <a:tc>
                  <a:txBody>
                    <a:bodyPr/>
                    <a:lstStyle>
                      <a:lvl1pPr marL="0" algn="l" defTabSz="914400" rtl="0" eaLnBrk="1" latinLnBrk="0" hangingPunct="1">
                        <a:defRPr sz="1800" kern="1200">
                          <a:solidFill>
                            <a:schemeClr val="dk1"/>
                          </a:solidFill>
                          <a:latin typeface="Aptos"/>
                        </a:defRPr>
                      </a:lvl1pPr>
                      <a:lvl2pPr marL="457200" algn="l" defTabSz="914400" rtl="0" eaLnBrk="1" latinLnBrk="0" hangingPunct="1">
                        <a:defRPr sz="1800" kern="1200">
                          <a:solidFill>
                            <a:schemeClr val="dk1"/>
                          </a:solidFill>
                          <a:latin typeface="Aptos"/>
                        </a:defRPr>
                      </a:lvl2pPr>
                      <a:lvl3pPr marL="914400" algn="l" defTabSz="914400" rtl="0" eaLnBrk="1" latinLnBrk="0" hangingPunct="1">
                        <a:defRPr sz="1800" kern="1200">
                          <a:solidFill>
                            <a:schemeClr val="dk1"/>
                          </a:solidFill>
                          <a:latin typeface="Aptos"/>
                        </a:defRPr>
                      </a:lvl3pPr>
                      <a:lvl4pPr marL="1371600" algn="l" defTabSz="914400" rtl="0" eaLnBrk="1" latinLnBrk="0" hangingPunct="1">
                        <a:defRPr sz="1800" kern="1200">
                          <a:solidFill>
                            <a:schemeClr val="dk1"/>
                          </a:solidFill>
                          <a:latin typeface="Aptos"/>
                        </a:defRPr>
                      </a:lvl4pPr>
                      <a:lvl5pPr marL="1828800" algn="l" defTabSz="914400" rtl="0" eaLnBrk="1" latinLnBrk="0" hangingPunct="1">
                        <a:defRPr sz="1800" kern="1200">
                          <a:solidFill>
                            <a:schemeClr val="dk1"/>
                          </a:solidFill>
                          <a:latin typeface="Aptos"/>
                        </a:defRPr>
                      </a:lvl5pPr>
                      <a:lvl6pPr marL="2286000" algn="l" defTabSz="914400" rtl="0" eaLnBrk="1" latinLnBrk="0" hangingPunct="1">
                        <a:defRPr sz="1800" kern="1200">
                          <a:solidFill>
                            <a:schemeClr val="dk1"/>
                          </a:solidFill>
                          <a:latin typeface="Aptos"/>
                        </a:defRPr>
                      </a:lvl6pPr>
                      <a:lvl7pPr marL="2743200" algn="l" defTabSz="914400" rtl="0" eaLnBrk="1" latinLnBrk="0" hangingPunct="1">
                        <a:defRPr sz="1800" kern="1200">
                          <a:solidFill>
                            <a:schemeClr val="dk1"/>
                          </a:solidFill>
                          <a:latin typeface="Aptos"/>
                        </a:defRPr>
                      </a:lvl7pPr>
                      <a:lvl8pPr marL="3200400" algn="l" defTabSz="914400" rtl="0" eaLnBrk="1" latinLnBrk="0" hangingPunct="1">
                        <a:defRPr sz="1800" kern="1200">
                          <a:solidFill>
                            <a:schemeClr val="dk1"/>
                          </a:solidFill>
                          <a:latin typeface="Aptos"/>
                        </a:defRPr>
                      </a:lvl8pPr>
                      <a:lvl9pPr marL="3657600" algn="l" defTabSz="914400" rtl="0" eaLnBrk="1" latinLnBrk="0" hangingPunct="1">
                        <a:defRPr sz="1800" kern="1200">
                          <a:solidFill>
                            <a:schemeClr val="dk1"/>
                          </a:solidFill>
                          <a:latin typeface="Aptos"/>
                        </a:defRPr>
                      </a:lvl9pPr>
                    </a:lstStyle>
                    <a:p>
                      <a:pPr marL="0" algn="l" defTabSz="914400" rtl="0" eaLnBrk="1" latinLnBrk="0" hangingPunct="1"/>
                      <a:r>
                        <a:rPr lang="it-IT" sz="1000" b="1" kern="1200" dirty="0">
                          <a:solidFill>
                            <a:schemeClr val="tx1"/>
                          </a:solidFill>
                          <a:latin typeface="Gill Sans MT" panose="020B0502020104020203" pitchFamily="34" charset="0"/>
                          <a:ea typeface="+mn-ea"/>
                          <a:cs typeface="+mn-cs"/>
                        </a:rPr>
                        <a:t>Popolazione ligure</a:t>
                      </a:r>
                    </a:p>
                    <a:p>
                      <a:pPr marL="0" algn="l" defTabSz="914400" rtl="0" eaLnBrk="1" latinLnBrk="0" hangingPunct="1"/>
                      <a:r>
                        <a:rPr lang="it-IT" sz="900" b="0" i="1" kern="1200" dirty="0">
                          <a:solidFill>
                            <a:schemeClr val="tx1"/>
                          </a:solidFill>
                          <a:latin typeface="Gill Sans MT" panose="020B0502020104020203" pitchFamily="34" charset="0"/>
                          <a:ea typeface="+mn-ea"/>
                          <a:cs typeface="+mn-cs"/>
                        </a:rPr>
                        <a:t>Fonte: ISTAT – Popolazione residente al 01-01-2019</a:t>
                      </a:r>
                      <a:endParaRPr lang="it-IT" sz="900" b="0" kern="1200" dirty="0">
                        <a:solidFill>
                          <a:schemeClr val="tx1"/>
                        </a:solidFill>
                        <a:latin typeface="Gill Sans MT" panose="020B0502020104020203" pitchFamily="34" charset="0"/>
                        <a:ea typeface="+mn-ea"/>
                        <a:cs typeface="+mn-cs"/>
                      </a:endParaRPr>
                    </a:p>
                  </a:txBody>
                  <a:tcPr marL="75570" marR="75570" anchor="ctr">
                    <a:lnL w="12700" cap="flat" cmpd="sng" algn="ctr">
                      <a:solidFill>
                        <a:srgbClr val="E6002D"/>
                      </a:solidFill>
                      <a:prstDash val="solid"/>
                      <a:round/>
                      <a:headEnd type="none" w="med" len="med"/>
                      <a:tailEnd type="none" w="med" len="med"/>
                    </a:lnL>
                    <a:lnR w="9525" cap="flat" cmpd="sng" algn="ctr">
                      <a:noFill/>
                      <a:prstDash val="sysDot"/>
                      <a:round/>
                      <a:headEnd type="none" w="med" len="med"/>
                      <a:tailEnd type="none" w="med" len="med"/>
                    </a:lnR>
                    <a:lnT w="28575" cap="flat" cmpd="sng" algn="ctr">
                      <a:noFill/>
                      <a:prstDash val="solid"/>
                      <a:round/>
                      <a:headEnd type="none" w="med" len="med"/>
                      <a:tailEnd type="none" w="med" len="med"/>
                    </a:lnT>
                    <a:lnB w="12700" cap="flat" cmpd="sng" algn="ctr">
                      <a:solidFill>
                        <a:srgbClr val="E6002D"/>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ptos"/>
                        </a:defRPr>
                      </a:lvl1pPr>
                      <a:lvl2pPr marL="457200" algn="l" defTabSz="914400" rtl="0" eaLnBrk="1" latinLnBrk="0" hangingPunct="1">
                        <a:defRPr sz="1800" kern="1200">
                          <a:solidFill>
                            <a:schemeClr val="dk1"/>
                          </a:solidFill>
                          <a:latin typeface="Aptos"/>
                        </a:defRPr>
                      </a:lvl2pPr>
                      <a:lvl3pPr marL="914400" algn="l" defTabSz="914400" rtl="0" eaLnBrk="1" latinLnBrk="0" hangingPunct="1">
                        <a:defRPr sz="1800" kern="1200">
                          <a:solidFill>
                            <a:schemeClr val="dk1"/>
                          </a:solidFill>
                          <a:latin typeface="Aptos"/>
                        </a:defRPr>
                      </a:lvl3pPr>
                      <a:lvl4pPr marL="1371600" algn="l" defTabSz="914400" rtl="0" eaLnBrk="1" latinLnBrk="0" hangingPunct="1">
                        <a:defRPr sz="1800" kern="1200">
                          <a:solidFill>
                            <a:schemeClr val="dk1"/>
                          </a:solidFill>
                          <a:latin typeface="Aptos"/>
                        </a:defRPr>
                      </a:lvl4pPr>
                      <a:lvl5pPr marL="1828800" algn="l" defTabSz="914400" rtl="0" eaLnBrk="1" latinLnBrk="0" hangingPunct="1">
                        <a:defRPr sz="1800" kern="1200">
                          <a:solidFill>
                            <a:schemeClr val="dk1"/>
                          </a:solidFill>
                          <a:latin typeface="Aptos"/>
                        </a:defRPr>
                      </a:lvl5pPr>
                      <a:lvl6pPr marL="2286000" algn="l" defTabSz="914400" rtl="0" eaLnBrk="1" latinLnBrk="0" hangingPunct="1">
                        <a:defRPr sz="1800" kern="1200">
                          <a:solidFill>
                            <a:schemeClr val="dk1"/>
                          </a:solidFill>
                          <a:latin typeface="Aptos"/>
                        </a:defRPr>
                      </a:lvl6pPr>
                      <a:lvl7pPr marL="2743200" algn="l" defTabSz="914400" rtl="0" eaLnBrk="1" latinLnBrk="0" hangingPunct="1">
                        <a:defRPr sz="1800" kern="1200">
                          <a:solidFill>
                            <a:schemeClr val="dk1"/>
                          </a:solidFill>
                          <a:latin typeface="Aptos"/>
                        </a:defRPr>
                      </a:lvl7pPr>
                      <a:lvl8pPr marL="3200400" algn="l" defTabSz="914400" rtl="0" eaLnBrk="1" latinLnBrk="0" hangingPunct="1">
                        <a:defRPr sz="1800" kern="1200">
                          <a:solidFill>
                            <a:schemeClr val="dk1"/>
                          </a:solidFill>
                          <a:latin typeface="Aptos"/>
                        </a:defRPr>
                      </a:lvl8pPr>
                      <a:lvl9pPr marL="3657600" algn="l" defTabSz="914400" rtl="0" eaLnBrk="1" latinLnBrk="0" hangingPunct="1">
                        <a:defRPr sz="1800" kern="1200">
                          <a:solidFill>
                            <a:schemeClr val="dk1"/>
                          </a:solidFill>
                          <a:latin typeface="Aptos"/>
                        </a:defRPr>
                      </a:lvl9pPr>
                    </a:lstStyle>
                    <a:p>
                      <a:pPr marL="0" algn="ctr" defTabSz="914400" rtl="0" eaLnBrk="1" latinLnBrk="0" hangingPunct="1"/>
                      <a:r>
                        <a:rPr lang="it-IT" sz="1000" kern="1200" dirty="0">
                          <a:solidFill>
                            <a:schemeClr val="tx1"/>
                          </a:solidFill>
                          <a:latin typeface="Gill Sans MT" panose="020B0502020104020203" pitchFamily="34" charset="0"/>
                          <a:ea typeface="+mn-ea"/>
                          <a:cs typeface="+mn-cs"/>
                        </a:rPr>
                        <a:t>1.532.980</a:t>
                      </a:r>
                    </a:p>
                  </a:txBody>
                  <a:tcPr marL="75570" marR="75570" anchor="ctr">
                    <a:lnL w="9525" cap="flat" cmpd="sng" algn="ctr">
                      <a:noFill/>
                      <a:prstDash val="sysDot"/>
                      <a:round/>
                      <a:headEnd type="none" w="med" len="med"/>
                      <a:tailEnd type="none" w="med" len="med"/>
                    </a:lnL>
                    <a:lnR w="12700" cap="flat" cmpd="sng" algn="ctr">
                      <a:solidFill>
                        <a:srgbClr val="E6002D"/>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rgbClr val="E6002D"/>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77086726"/>
                  </a:ext>
                </a:extLst>
              </a:tr>
              <a:tr h="324000">
                <a:tc>
                  <a:txBody>
                    <a:bodyPr/>
                    <a:lstStyle>
                      <a:lvl1pPr marL="0" algn="l" defTabSz="914400" rtl="0" eaLnBrk="1" latinLnBrk="0" hangingPunct="1">
                        <a:defRPr sz="1800" kern="1200">
                          <a:solidFill>
                            <a:schemeClr val="dk1"/>
                          </a:solidFill>
                          <a:latin typeface="Aptos"/>
                        </a:defRPr>
                      </a:lvl1pPr>
                      <a:lvl2pPr marL="457200" algn="l" defTabSz="914400" rtl="0" eaLnBrk="1" latinLnBrk="0" hangingPunct="1">
                        <a:defRPr sz="1800" kern="1200">
                          <a:solidFill>
                            <a:schemeClr val="dk1"/>
                          </a:solidFill>
                          <a:latin typeface="Aptos"/>
                        </a:defRPr>
                      </a:lvl2pPr>
                      <a:lvl3pPr marL="914400" algn="l" defTabSz="914400" rtl="0" eaLnBrk="1" latinLnBrk="0" hangingPunct="1">
                        <a:defRPr sz="1800" kern="1200">
                          <a:solidFill>
                            <a:schemeClr val="dk1"/>
                          </a:solidFill>
                          <a:latin typeface="Aptos"/>
                        </a:defRPr>
                      </a:lvl3pPr>
                      <a:lvl4pPr marL="1371600" algn="l" defTabSz="914400" rtl="0" eaLnBrk="1" latinLnBrk="0" hangingPunct="1">
                        <a:defRPr sz="1800" kern="1200">
                          <a:solidFill>
                            <a:schemeClr val="dk1"/>
                          </a:solidFill>
                          <a:latin typeface="Aptos"/>
                        </a:defRPr>
                      </a:lvl4pPr>
                      <a:lvl5pPr marL="1828800" algn="l" defTabSz="914400" rtl="0" eaLnBrk="1" latinLnBrk="0" hangingPunct="1">
                        <a:defRPr sz="1800" kern="1200">
                          <a:solidFill>
                            <a:schemeClr val="dk1"/>
                          </a:solidFill>
                          <a:latin typeface="Aptos"/>
                        </a:defRPr>
                      </a:lvl5pPr>
                      <a:lvl6pPr marL="2286000" algn="l" defTabSz="914400" rtl="0" eaLnBrk="1" latinLnBrk="0" hangingPunct="1">
                        <a:defRPr sz="1800" kern="1200">
                          <a:solidFill>
                            <a:schemeClr val="dk1"/>
                          </a:solidFill>
                          <a:latin typeface="Aptos"/>
                        </a:defRPr>
                      </a:lvl6pPr>
                      <a:lvl7pPr marL="2743200" algn="l" defTabSz="914400" rtl="0" eaLnBrk="1" latinLnBrk="0" hangingPunct="1">
                        <a:defRPr sz="1800" kern="1200">
                          <a:solidFill>
                            <a:schemeClr val="dk1"/>
                          </a:solidFill>
                          <a:latin typeface="Aptos"/>
                        </a:defRPr>
                      </a:lvl7pPr>
                      <a:lvl8pPr marL="3200400" algn="l" defTabSz="914400" rtl="0" eaLnBrk="1" latinLnBrk="0" hangingPunct="1">
                        <a:defRPr sz="1800" kern="1200">
                          <a:solidFill>
                            <a:schemeClr val="dk1"/>
                          </a:solidFill>
                          <a:latin typeface="Aptos"/>
                        </a:defRPr>
                      </a:lvl8pPr>
                      <a:lvl9pPr marL="3657600" algn="l" defTabSz="914400" rtl="0" eaLnBrk="1" latinLnBrk="0" hangingPunct="1">
                        <a:defRPr sz="1800" kern="1200">
                          <a:solidFill>
                            <a:schemeClr val="dk1"/>
                          </a:solidFill>
                          <a:latin typeface="Aptos"/>
                        </a:defRPr>
                      </a:lvl9pPr>
                    </a:lstStyle>
                    <a:p>
                      <a:pPr marL="0" algn="l" defTabSz="914400" rtl="0" eaLnBrk="1" latinLnBrk="0" hangingPunct="1"/>
                      <a:r>
                        <a:rPr lang="it-IT" sz="1000" b="1" kern="1200" dirty="0">
                          <a:solidFill>
                            <a:schemeClr val="tx1"/>
                          </a:solidFill>
                          <a:latin typeface="Gill Sans MT" panose="020B0502020104020203" pitchFamily="34" charset="0"/>
                          <a:ea typeface="+mn-ea"/>
                          <a:cs typeface="+mn-cs"/>
                        </a:rPr>
                        <a:t>Presenze turistiche - Trasporto su strada</a:t>
                      </a:r>
                    </a:p>
                    <a:p>
                      <a:pPr marL="0" algn="l" defTabSz="914400" rtl="0" eaLnBrk="1" latinLnBrk="0" hangingPunct="1"/>
                      <a:r>
                        <a:rPr lang="it-IT" sz="900" b="0" i="1" kern="1200" dirty="0">
                          <a:solidFill>
                            <a:schemeClr val="tx1"/>
                          </a:solidFill>
                          <a:latin typeface="Gill Sans MT" panose="020B0502020104020203" pitchFamily="34" charset="0"/>
                          <a:ea typeface="+mn-ea"/>
                          <a:cs typeface="+mn-cs"/>
                        </a:rPr>
                        <a:t>Fonte: Conto Satellite del Turismo Ligure – Anno 2019</a:t>
                      </a:r>
                      <a:endParaRPr lang="it-IT" sz="900" b="0" kern="1200" dirty="0">
                        <a:solidFill>
                          <a:schemeClr val="tx1"/>
                        </a:solidFill>
                        <a:latin typeface="Gill Sans MT" panose="020B0502020104020203" pitchFamily="34" charset="0"/>
                        <a:ea typeface="+mn-ea"/>
                        <a:cs typeface="+mn-cs"/>
                      </a:endParaRPr>
                    </a:p>
                  </a:txBody>
                  <a:tcPr marL="75570" marR="75570" anchor="ctr">
                    <a:lnL w="12700" cap="flat" cmpd="sng" algn="ctr">
                      <a:solidFill>
                        <a:srgbClr val="E6002D"/>
                      </a:solidFill>
                      <a:prstDash val="solid"/>
                      <a:round/>
                      <a:headEnd type="none" w="med" len="med"/>
                      <a:tailEnd type="none" w="med" len="med"/>
                    </a:lnL>
                    <a:lnR w="9525" cap="flat" cmpd="sng" algn="ctr">
                      <a:noFill/>
                      <a:prstDash val="sysDot"/>
                      <a:round/>
                      <a:headEnd type="none" w="med" len="med"/>
                      <a:tailEnd type="none" w="med" len="med"/>
                    </a:lnR>
                    <a:lnT w="12700" cap="flat" cmpd="sng" algn="ctr">
                      <a:solidFill>
                        <a:srgbClr val="E6002D"/>
                      </a:solidFill>
                      <a:prstDash val="sysDot"/>
                      <a:round/>
                      <a:headEnd type="none" w="med" len="med"/>
                      <a:tailEnd type="none" w="med" len="med"/>
                    </a:lnT>
                    <a:lnB w="12700" cap="flat" cmpd="sng" algn="ctr">
                      <a:solidFill>
                        <a:srgbClr val="E6002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ptos"/>
                        </a:defRPr>
                      </a:lvl1pPr>
                      <a:lvl2pPr marL="457200" algn="l" defTabSz="914400" rtl="0" eaLnBrk="1" latinLnBrk="0" hangingPunct="1">
                        <a:defRPr sz="1800" kern="1200">
                          <a:solidFill>
                            <a:schemeClr val="dk1"/>
                          </a:solidFill>
                          <a:latin typeface="Aptos"/>
                        </a:defRPr>
                      </a:lvl2pPr>
                      <a:lvl3pPr marL="914400" algn="l" defTabSz="914400" rtl="0" eaLnBrk="1" latinLnBrk="0" hangingPunct="1">
                        <a:defRPr sz="1800" kern="1200">
                          <a:solidFill>
                            <a:schemeClr val="dk1"/>
                          </a:solidFill>
                          <a:latin typeface="Aptos"/>
                        </a:defRPr>
                      </a:lvl3pPr>
                      <a:lvl4pPr marL="1371600" algn="l" defTabSz="914400" rtl="0" eaLnBrk="1" latinLnBrk="0" hangingPunct="1">
                        <a:defRPr sz="1800" kern="1200">
                          <a:solidFill>
                            <a:schemeClr val="dk1"/>
                          </a:solidFill>
                          <a:latin typeface="Aptos"/>
                        </a:defRPr>
                      </a:lvl4pPr>
                      <a:lvl5pPr marL="1828800" algn="l" defTabSz="914400" rtl="0" eaLnBrk="1" latinLnBrk="0" hangingPunct="1">
                        <a:defRPr sz="1800" kern="1200">
                          <a:solidFill>
                            <a:schemeClr val="dk1"/>
                          </a:solidFill>
                          <a:latin typeface="Aptos"/>
                        </a:defRPr>
                      </a:lvl5pPr>
                      <a:lvl6pPr marL="2286000" algn="l" defTabSz="914400" rtl="0" eaLnBrk="1" latinLnBrk="0" hangingPunct="1">
                        <a:defRPr sz="1800" kern="1200">
                          <a:solidFill>
                            <a:schemeClr val="dk1"/>
                          </a:solidFill>
                          <a:latin typeface="Aptos"/>
                        </a:defRPr>
                      </a:lvl6pPr>
                      <a:lvl7pPr marL="2743200" algn="l" defTabSz="914400" rtl="0" eaLnBrk="1" latinLnBrk="0" hangingPunct="1">
                        <a:defRPr sz="1800" kern="1200">
                          <a:solidFill>
                            <a:schemeClr val="dk1"/>
                          </a:solidFill>
                          <a:latin typeface="Aptos"/>
                        </a:defRPr>
                      </a:lvl7pPr>
                      <a:lvl8pPr marL="3200400" algn="l" defTabSz="914400" rtl="0" eaLnBrk="1" latinLnBrk="0" hangingPunct="1">
                        <a:defRPr sz="1800" kern="1200">
                          <a:solidFill>
                            <a:schemeClr val="dk1"/>
                          </a:solidFill>
                          <a:latin typeface="Aptos"/>
                        </a:defRPr>
                      </a:lvl8pPr>
                      <a:lvl9pPr marL="3657600" algn="l" defTabSz="914400" rtl="0" eaLnBrk="1" latinLnBrk="0" hangingPunct="1">
                        <a:defRPr sz="1800" kern="1200">
                          <a:solidFill>
                            <a:schemeClr val="dk1"/>
                          </a:solidFill>
                          <a:latin typeface="Aptos"/>
                        </a:defRPr>
                      </a:lvl9pPr>
                    </a:lstStyle>
                    <a:p>
                      <a:pPr marL="0" algn="ctr" defTabSz="914400" rtl="0" eaLnBrk="1" latinLnBrk="0" hangingPunct="1"/>
                      <a:r>
                        <a:rPr lang="it-IT" sz="1000" b="0" kern="1200" dirty="0">
                          <a:solidFill>
                            <a:schemeClr val="tx1"/>
                          </a:solidFill>
                          <a:latin typeface="Gill Sans MT" panose="020B0502020104020203" pitchFamily="34" charset="0"/>
                          <a:ea typeface="+mn-ea"/>
                          <a:cs typeface="+mn-cs"/>
                        </a:rPr>
                        <a:t>34.600.368 </a:t>
                      </a:r>
                    </a:p>
                  </a:txBody>
                  <a:tcPr marL="75570" marR="75570" anchor="ctr">
                    <a:lnL w="9525" cap="flat" cmpd="sng" algn="ctr">
                      <a:noFill/>
                      <a:prstDash val="sysDot"/>
                      <a:round/>
                      <a:headEnd type="none" w="med" len="med"/>
                      <a:tailEnd type="none" w="med" len="med"/>
                    </a:lnL>
                    <a:lnR w="12700" cap="flat" cmpd="sng" algn="ctr">
                      <a:solidFill>
                        <a:srgbClr val="E6002D"/>
                      </a:solidFill>
                      <a:prstDash val="solid"/>
                      <a:round/>
                      <a:headEnd type="none" w="med" len="med"/>
                      <a:tailEnd type="none" w="med" len="med"/>
                    </a:lnR>
                    <a:lnT w="12700" cap="flat" cmpd="sng" algn="ctr">
                      <a:solidFill>
                        <a:srgbClr val="E6002D"/>
                      </a:solidFill>
                      <a:prstDash val="sysDot"/>
                      <a:round/>
                      <a:headEnd type="none" w="med" len="med"/>
                      <a:tailEnd type="none" w="med" len="med"/>
                    </a:lnT>
                    <a:lnB w="12700" cap="flat" cmpd="sng" algn="ctr">
                      <a:solidFill>
                        <a:srgbClr val="E6002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502302639"/>
                  </a:ext>
                </a:extLst>
              </a:tr>
              <a:tr h="0">
                <a:tc>
                  <a:txBody>
                    <a:bodyPr/>
                    <a:lstStyle>
                      <a:lvl1pPr marL="0" algn="l" defTabSz="914400" rtl="0" eaLnBrk="1" latinLnBrk="0" hangingPunct="1">
                        <a:defRPr sz="1800" b="1" kern="1200">
                          <a:solidFill>
                            <a:schemeClr val="lt1"/>
                          </a:solidFill>
                          <a:latin typeface="Aptos"/>
                        </a:defRPr>
                      </a:lvl1pPr>
                      <a:lvl2pPr marL="457200" algn="l" defTabSz="914400" rtl="0" eaLnBrk="1" latinLnBrk="0" hangingPunct="1">
                        <a:defRPr sz="1800" b="1" kern="1200">
                          <a:solidFill>
                            <a:schemeClr val="lt1"/>
                          </a:solidFill>
                          <a:latin typeface="Aptos"/>
                        </a:defRPr>
                      </a:lvl2pPr>
                      <a:lvl3pPr marL="914400" algn="l" defTabSz="914400" rtl="0" eaLnBrk="1" latinLnBrk="0" hangingPunct="1">
                        <a:defRPr sz="1800" b="1" kern="1200">
                          <a:solidFill>
                            <a:schemeClr val="lt1"/>
                          </a:solidFill>
                          <a:latin typeface="Aptos"/>
                        </a:defRPr>
                      </a:lvl3pPr>
                      <a:lvl4pPr marL="1371600" algn="l" defTabSz="914400" rtl="0" eaLnBrk="1" latinLnBrk="0" hangingPunct="1">
                        <a:defRPr sz="1800" b="1" kern="1200">
                          <a:solidFill>
                            <a:schemeClr val="lt1"/>
                          </a:solidFill>
                          <a:latin typeface="Aptos"/>
                        </a:defRPr>
                      </a:lvl4pPr>
                      <a:lvl5pPr marL="1828800" algn="l" defTabSz="914400" rtl="0" eaLnBrk="1" latinLnBrk="0" hangingPunct="1">
                        <a:defRPr sz="1800" b="1" kern="1200">
                          <a:solidFill>
                            <a:schemeClr val="lt1"/>
                          </a:solidFill>
                          <a:latin typeface="Aptos"/>
                        </a:defRPr>
                      </a:lvl5pPr>
                      <a:lvl6pPr marL="2286000" algn="l" defTabSz="914400" rtl="0" eaLnBrk="1" latinLnBrk="0" hangingPunct="1">
                        <a:defRPr sz="1800" b="1" kern="1200">
                          <a:solidFill>
                            <a:schemeClr val="lt1"/>
                          </a:solidFill>
                          <a:latin typeface="Aptos"/>
                        </a:defRPr>
                      </a:lvl6pPr>
                      <a:lvl7pPr marL="2743200" algn="l" defTabSz="914400" rtl="0" eaLnBrk="1" latinLnBrk="0" hangingPunct="1">
                        <a:defRPr sz="1800" b="1" kern="1200">
                          <a:solidFill>
                            <a:schemeClr val="lt1"/>
                          </a:solidFill>
                          <a:latin typeface="Aptos"/>
                        </a:defRPr>
                      </a:lvl7pPr>
                      <a:lvl8pPr marL="3200400" algn="l" defTabSz="914400" rtl="0" eaLnBrk="1" latinLnBrk="0" hangingPunct="1">
                        <a:defRPr sz="1800" b="1" kern="1200">
                          <a:solidFill>
                            <a:schemeClr val="lt1"/>
                          </a:solidFill>
                          <a:latin typeface="Aptos"/>
                        </a:defRPr>
                      </a:lvl8pPr>
                      <a:lvl9pPr marL="3657600" algn="l" defTabSz="914400" rtl="0" eaLnBrk="1" latinLnBrk="0" hangingPunct="1">
                        <a:defRPr sz="1800" b="1" kern="1200">
                          <a:solidFill>
                            <a:schemeClr val="lt1"/>
                          </a:solidFill>
                          <a:latin typeface="Apto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b="1" kern="1200" dirty="0">
                          <a:solidFill>
                            <a:schemeClr val="tx1"/>
                          </a:solidFill>
                          <a:latin typeface="Gill Sans MT" panose="020B0502020104020203" pitchFamily="34" charset="0"/>
                          <a:ea typeface="+mn-ea"/>
                          <a:cs typeface="+mn-cs"/>
                        </a:rPr>
                        <a:t>Coefficiente</a:t>
                      </a:r>
                    </a:p>
                  </a:txBody>
                  <a:tcPr marL="75570" marR="75570" anchor="ctr">
                    <a:lnL w="12700" cap="flat" cmpd="sng" algn="ctr">
                      <a:solidFill>
                        <a:srgbClr val="E6002D"/>
                      </a:solidFill>
                      <a:prstDash val="solid"/>
                      <a:round/>
                      <a:headEnd type="none" w="med" len="med"/>
                      <a:tailEnd type="none" w="med" len="med"/>
                    </a:lnL>
                    <a:lnR w="9525" cap="flat" cmpd="sng" algn="ctr">
                      <a:noFill/>
                      <a:prstDash val="sysDot"/>
                      <a:round/>
                      <a:headEnd type="none" w="med" len="med"/>
                      <a:tailEnd type="none" w="med" len="med"/>
                    </a:lnR>
                    <a:lnT w="12700" cap="flat" cmpd="sng" algn="ctr">
                      <a:solidFill>
                        <a:srgbClr val="E6002D"/>
                      </a:solidFill>
                      <a:prstDash val="solid"/>
                      <a:round/>
                      <a:headEnd type="none" w="med" len="med"/>
                      <a:tailEnd type="none" w="med" len="med"/>
                    </a:lnT>
                    <a:lnB w="12700" cap="flat" cmpd="sng" algn="ctr">
                      <a:solidFill>
                        <a:srgbClr val="E6002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ptos"/>
                        </a:defRPr>
                      </a:lvl1pPr>
                      <a:lvl2pPr marL="457200" algn="l" defTabSz="914400" rtl="0" eaLnBrk="1" latinLnBrk="0" hangingPunct="1">
                        <a:defRPr sz="1800" b="1" kern="1200">
                          <a:solidFill>
                            <a:schemeClr val="lt1"/>
                          </a:solidFill>
                          <a:latin typeface="Aptos"/>
                        </a:defRPr>
                      </a:lvl2pPr>
                      <a:lvl3pPr marL="914400" algn="l" defTabSz="914400" rtl="0" eaLnBrk="1" latinLnBrk="0" hangingPunct="1">
                        <a:defRPr sz="1800" b="1" kern="1200">
                          <a:solidFill>
                            <a:schemeClr val="lt1"/>
                          </a:solidFill>
                          <a:latin typeface="Aptos"/>
                        </a:defRPr>
                      </a:lvl3pPr>
                      <a:lvl4pPr marL="1371600" algn="l" defTabSz="914400" rtl="0" eaLnBrk="1" latinLnBrk="0" hangingPunct="1">
                        <a:defRPr sz="1800" b="1" kern="1200">
                          <a:solidFill>
                            <a:schemeClr val="lt1"/>
                          </a:solidFill>
                          <a:latin typeface="Aptos"/>
                        </a:defRPr>
                      </a:lvl4pPr>
                      <a:lvl5pPr marL="1828800" algn="l" defTabSz="914400" rtl="0" eaLnBrk="1" latinLnBrk="0" hangingPunct="1">
                        <a:defRPr sz="1800" b="1" kern="1200">
                          <a:solidFill>
                            <a:schemeClr val="lt1"/>
                          </a:solidFill>
                          <a:latin typeface="Aptos"/>
                        </a:defRPr>
                      </a:lvl5pPr>
                      <a:lvl6pPr marL="2286000" algn="l" defTabSz="914400" rtl="0" eaLnBrk="1" latinLnBrk="0" hangingPunct="1">
                        <a:defRPr sz="1800" b="1" kern="1200">
                          <a:solidFill>
                            <a:schemeClr val="lt1"/>
                          </a:solidFill>
                          <a:latin typeface="Aptos"/>
                        </a:defRPr>
                      </a:lvl6pPr>
                      <a:lvl7pPr marL="2743200" algn="l" defTabSz="914400" rtl="0" eaLnBrk="1" latinLnBrk="0" hangingPunct="1">
                        <a:defRPr sz="1800" b="1" kern="1200">
                          <a:solidFill>
                            <a:schemeClr val="lt1"/>
                          </a:solidFill>
                          <a:latin typeface="Aptos"/>
                        </a:defRPr>
                      </a:lvl7pPr>
                      <a:lvl8pPr marL="3200400" algn="l" defTabSz="914400" rtl="0" eaLnBrk="1" latinLnBrk="0" hangingPunct="1">
                        <a:defRPr sz="1800" b="1" kern="1200">
                          <a:solidFill>
                            <a:schemeClr val="lt1"/>
                          </a:solidFill>
                          <a:latin typeface="Aptos"/>
                        </a:defRPr>
                      </a:lvl8pPr>
                      <a:lvl9pPr marL="3657600" algn="l" defTabSz="914400" rtl="0" eaLnBrk="1" latinLnBrk="0" hangingPunct="1">
                        <a:defRPr sz="1800" b="1" kern="1200">
                          <a:solidFill>
                            <a:schemeClr val="lt1"/>
                          </a:solidFill>
                          <a:latin typeface="Aptos"/>
                        </a:defRPr>
                      </a:lvl9pPr>
                    </a:lstStyle>
                    <a:p>
                      <a:pPr marL="0" algn="ctr" defTabSz="914400" rtl="0" eaLnBrk="1" fontAlgn="b" latinLnBrk="0" hangingPunct="1"/>
                      <a:r>
                        <a:rPr lang="it-IT" sz="1000" b="1" kern="1200" dirty="0">
                          <a:solidFill>
                            <a:schemeClr val="bg1"/>
                          </a:solidFill>
                          <a:latin typeface="Gill Sans MT" panose="020B0502020104020203" pitchFamily="34" charset="0"/>
                          <a:ea typeface="+mn-ea"/>
                          <a:cs typeface="+mn-cs"/>
                        </a:rPr>
                        <a:t>6,18%</a:t>
                      </a:r>
                    </a:p>
                  </a:txBody>
                  <a:tcPr marL="7620" marR="7620" marT="7620" marB="0" anchor="ctr">
                    <a:lnL w="9525" cap="flat" cmpd="sng" algn="ctr">
                      <a:noFill/>
                      <a:prstDash val="sysDot"/>
                      <a:round/>
                      <a:headEnd type="none" w="med" len="med"/>
                      <a:tailEnd type="none" w="med" len="med"/>
                    </a:lnL>
                    <a:lnR w="12700" cap="flat" cmpd="sng" algn="ctr">
                      <a:solidFill>
                        <a:srgbClr val="E6002D"/>
                      </a:solidFill>
                      <a:prstDash val="solid"/>
                      <a:round/>
                      <a:headEnd type="none" w="med" len="med"/>
                      <a:tailEnd type="none" w="med" len="med"/>
                    </a:lnR>
                    <a:lnT w="12700" cap="flat" cmpd="sng" algn="ctr">
                      <a:solidFill>
                        <a:srgbClr val="E6002D"/>
                      </a:solidFill>
                      <a:prstDash val="solid"/>
                      <a:round/>
                      <a:headEnd type="none" w="med" len="med"/>
                      <a:tailEnd type="none" w="med" len="med"/>
                    </a:lnT>
                    <a:lnB w="12700" cap="flat" cmpd="sng" algn="ctr">
                      <a:solidFill>
                        <a:srgbClr val="E6002D"/>
                      </a:solidFill>
                      <a:prstDash val="solid"/>
                      <a:round/>
                      <a:headEnd type="none" w="med" len="med"/>
                      <a:tailEnd type="none" w="med" len="med"/>
                    </a:lnB>
                    <a:lnTlToBr w="12700" cmpd="sng">
                      <a:noFill/>
                      <a:prstDash val="solid"/>
                    </a:lnTlToBr>
                    <a:lnBlToTr w="12700" cmpd="sng">
                      <a:noFill/>
                      <a:prstDash val="solid"/>
                    </a:lnBlToTr>
                    <a:solidFill>
                      <a:srgbClr val="E6002D"/>
                    </a:solidFill>
                  </a:tcPr>
                </a:tc>
                <a:extLst>
                  <a:ext uri="{0D108BD9-81ED-4DB2-BD59-A6C34878D82A}">
                    <a16:rowId xmlns:a16="http://schemas.microsoft.com/office/drawing/2014/main" val="267714907"/>
                  </a:ext>
                </a:extLst>
              </a:tr>
            </a:tbl>
          </a:graphicData>
        </a:graphic>
      </p:graphicFrame>
      <p:graphicFrame>
        <p:nvGraphicFramePr>
          <p:cNvPr id="24" name="Tabella 23">
            <a:extLst>
              <a:ext uri="{FF2B5EF4-FFF2-40B4-BE49-F238E27FC236}">
                <a16:creationId xmlns:a16="http://schemas.microsoft.com/office/drawing/2014/main" id="{9951AD98-5EDF-0193-D969-8B8A2885B9E3}"/>
              </a:ext>
            </a:extLst>
          </p:cNvPr>
          <p:cNvGraphicFramePr>
            <a:graphicFrameLocks noGrp="1"/>
          </p:cNvGraphicFramePr>
          <p:nvPr>
            <p:extLst>
              <p:ext uri="{D42A27DB-BD31-4B8C-83A1-F6EECF244321}">
                <p14:modId xmlns:p14="http://schemas.microsoft.com/office/powerpoint/2010/main" val="2364129297"/>
              </p:ext>
            </p:extLst>
          </p:nvPr>
        </p:nvGraphicFramePr>
        <p:xfrm>
          <a:off x="5670079" y="3211736"/>
          <a:ext cx="3240000" cy="624840"/>
        </p:xfrm>
        <a:graphic>
          <a:graphicData uri="http://schemas.openxmlformats.org/drawingml/2006/table">
            <a:tbl>
              <a:tblPr firstRow="1" bandRow="1"/>
              <a:tblGrid>
                <a:gridCol w="2340000">
                  <a:extLst>
                    <a:ext uri="{9D8B030D-6E8A-4147-A177-3AD203B41FA5}">
                      <a16:colId xmlns:a16="http://schemas.microsoft.com/office/drawing/2014/main" val="225430843"/>
                    </a:ext>
                  </a:extLst>
                </a:gridCol>
                <a:gridCol w="900000">
                  <a:extLst>
                    <a:ext uri="{9D8B030D-6E8A-4147-A177-3AD203B41FA5}">
                      <a16:colId xmlns:a16="http://schemas.microsoft.com/office/drawing/2014/main" val="2932164743"/>
                    </a:ext>
                  </a:extLst>
                </a:gridCol>
              </a:tblGrid>
              <a:tr h="216000">
                <a:tc>
                  <a:txBody>
                    <a:bodyPr/>
                    <a:lstStyle>
                      <a:lvl1pPr marL="0" algn="l" defTabSz="914400" rtl="0" eaLnBrk="1" latinLnBrk="0" hangingPunct="1">
                        <a:defRPr sz="1800" kern="1200">
                          <a:solidFill>
                            <a:schemeClr val="dk1"/>
                          </a:solidFill>
                          <a:latin typeface="Aptos"/>
                        </a:defRPr>
                      </a:lvl1pPr>
                      <a:lvl2pPr marL="457200" algn="l" defTabSz="914400" rtl="0" eaLnBrk="1" latinLnBrk="0" hangingPunct="1">
                        <a:defRPr sz="1800" kern="1200">
                          <a:solidFill>
                            <a:schemeClr val="dk1"/>
                          </a:solidFill>
                          <a:latin typeface="Aptos"/>
                        </a:defRPr>
                      </a:lvl2pPr>
                      <a:lvl3pPr marL="914400" algn="l" defTabSz="914400" rtl="0" eaLnBrk="1" latinLnBrk="0" hangingPunct="1">
                        <a:defRPr sz="1800" kern="1200">
                          <a:solidFill>
                            <a:schemeClr val="dk1"/>
                          </a:solidFill>
                          <a:latin typeface="Aptos"/>
                        </a:defRPr>
                      </a:lvl3pPr>
                      <a:lvl4pPr marL="1371600" algn="l" defTabSz="914400" rtl="0" eaLnBrk="1" latinLnBrk="0" hangingPunct="1">
                        <a:defRPr sz="1800" kern="1200">
                          <a:solidFill>
                            <a:schemeClr val="dk1"/>
                          </a:solidFill>
                          <a:latin typeface="Aptos"/>
                        </a:defRPr>
                      </a:lvl4pPr>
                      <a:lvl5pPr marL="1828800" algn="l" defTabSz="914400" rtl="0" eaLnBrk="1" latinLnBrk="0" hangingPunct="1">
                        <a:defRPr sz="1800" kern="1200">
                          <a:solidFill>
                            <a:schemeClr val="dk1"/>
                          </a:solidFill>
                          <a:latin typeface="Aptos"/>
                        </a:defRPr>
                      </a:lvl5pPr>
                      <a:lvl6pPr marL="2286000" algn="l" defTabSz="914400" rtl="0" eaLnBrk="1" latinLnBrk="0" hangingPunct="1">
                        <a:defRPr sz="1800" kern="1200">
                          <a:solidFill>
                            <a:schemeClr val="dk1"/>
                          </a:solidFill>
                          <a:latin typeface="Aptos"/>
                        </a:defRPr>
                      </a:lvl6pPr>
                      <a:lvl7pPr marL="2743200" algn="l" defTabSz="914400" rtl="0" eaLnBrk="1" latinLnBrk="0" hangingPunct="1">
                        <a:defRPr sz="1800" kern="1200">
                          <a:solidFill>
                            <a:schemeClr val="dk1"/>
                          </a:solidFill>
                          <a:latin typeface="Aptos"/>
                        </a:defRPr>
                      </a:lvl7pPr>
                      <a:lvl8pPr marL="3200400" algn="l" defTabSz="914400" rtl="0" eaLnBrk="1" latinLnBrk="0" hangingPunct="1">
                        <a:defRPr sz="1800" kern="1200">
                          <a:solidFill>
                            <a:schemeClr val="dk1"/>
                          </a:solidFill>
                          <a:latin typeface="Aptos"/>
                        </a:defRPr>
                      </a:lvl8pPr>
                      <a:lvl9pPr marL="3657600" algn="l" defTabSz="914400" rtl="0" eaLnBrk="1" latinLnBrk="0" hangingPunct="1">
                        <a:defRPr sz="1800" kern="1200">
                          <a:solidFill>
                            <a:schemeClr val="dk1"/>
                          </a:solidFill>
                          <a:latin typeface="Aptos"/>
                        </a:defRPr>
                      </a:lvl9pPr>
                    </a:lstStyle>
                    <a:p>
                      <a:pPr marL="0" algn="l" defTabSz="914400" rtl="0" eaLnBrk="1" latinLnBrk="0" hangingPunct="1"/>
                      <a:r>
                        <a:rPr lang="it-IT" sz="1000" b="1" kern="1200" dirty="0">
                          <a:solidFill>
                            <a:schemeClr val="tx1"/>
                          </a:solidFill>
                          <a:latin typeface="Gill Sans MT" panose="020B0502020104020203" pitchFamily="34" charset="0"/>
                          <a:ea typeface="+mn-ea"/>
                          <a:cs typeface="+mn-cs"/>
                        </a:rPr>
                        <a:t>Spesa CPT «Cultura»</a:t>
                      </a:r>
                      <a:r>
                        <a:rPr lang="it-IT" sz="1000" b="0" kern="1200" dirty="0">
                          <a:solidFill>
                            <a:schemeClr val="tx1"/>
                          </a:solidFill>
                          <a:latin typeface="Gill Sans MT" panose="020B0502020104020203" pitchFamily="34" charset="0"/>
                          <a:ea typeface="+mn-ea"/>
                          <a:cs typeface="+mn-cs"/>
                        </a:rPr>
                        <a:t> (in migliaia)</a:t>
                      </a:r>
                    </a:p>
                    <a:p>
                      <a:pPr marL="0" algn="l" defTabSz="914400" rtl="0" eaLnBrk="1" latinLnBrk="0" hangingPunct="1"/>
                      <a:r>
                        <a:rPr lang="it-IT" sz="900" b="0" i="1" kern="1200" dirty="0">
                          <a:solidFill>
                            <a:schemeClr val="tx1"/>
                          </a:solidFill>
                          <a:latin typeface="Gill Sans MT" panose="020B0502020104020203" pitchFamily="34" charset="0"/>
                          <a:ea typeface="+mn-ea"/>
                          <a:cs typeface="+mn-cs"/>
                        </a:rPr>
                        <a:t>Anno 2019</a:t>
                      </a:r>
                      <a:endParaRPr lang="it-IT" sz="1000" b="1" i="1" kern="1200" dirty="0">
                        <a:solidFill>
                          <a:schemeClr val="tx1"/>
                        </a:solidFill>
                        <a:latin typeface="Gill Sans MT" panose="020B0502020104020203" pitchFamily="34" charset="0"/>
                        <a:ea typeface="+mn-ea"/>
                        <a:cs typeface="+mn-cs"/>
                      </a:endParaRPr>
                    </a:p>
                  </a:txBody>
                  <a:tcPr anchor="ctr">
                    <a:lnL w="12700" cap="flat" cmpd="sng" algn="ctr">
                      <a:solidFill>
                        <a:srgbClr val="E6002D"/>
                      </a:solidFill>
                      <a:prstDash val="solid"/>
                      <a:round/>
                      <a:headEnd type="none" w="med" len="med"/>
                      <a:tailEnd type="none" w="med" len="med"/>
                    </a:lnL>
                    <a:lnR w="9525" cap="flat" cmpd="sng" algn="ctr">
                      <a:noFill/>
                      <a:prstDash val="sysDot"/>
                      <a:round/>
                      <a:headEnd type="none" w="med" len="med"/>
                      <a:tailEnd type="none" w="med" len="med"/>
                    </a:lnR>
                    <a:lnT w="12700" cap="flat" cmpd="sng" algn="ctr">
                      <a:solidFill>
                        <a:srgbClr val="E6002D"/>
                      </a:solidFill>
                      <a:prstDash val="solid"/>
                      <a:round/>
                      <a:headEnd type="none" w="med" len="med"/>
                      <a:tailEnd type="none" w="med" len="med"/>
                    </a:lnT>
                    <a:lnB w="12700" cap="flat" cmpd="sng" algn="ctr">
                      <a:solidFill>
                        <a:srgbClr val="E6002D"/>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ptos"/>
                        </a:defRPr>
                      </a:lvl1pPr>
                      <a:lvl2pPr marL="457200" algn="l" defTabSz="914400" rtl="0" eaLnBrk="1" latinLnBrk="0" hangingPunct="1">
                        <a:defRPr sz="1800" kern="1200">
                          <a:solidFill>
                            <a:schemeClr val="dk1"/>
                          </a:solidFill>
                          <a:latin typeface="Aptos"/>
                        </a:defRPr>
                      </a:lvl2pPr>
                      <a:lvl3pPr marL="914400" algn="l" defTabSz="914400" rtl="0" eaLnBrk="1" latinLnBrk="0" hangingPunct="1">
                        <a:defRPr sz="1800" kern="1200">
                          <a:solidFill>
                            <a:schemeClr val="dk1"/>
                          </a:solidFill>
                          <a:latin typeface="Aptos"/>
                        </a:defRPr>
                      </a:lvl3pPr>
                      <a:lvl4pPr marL="1371600" algn="l" defTabSz="914400" rtl="0" eaLnBrk="1" latinLnBrk="0" hangingPunct="1">
                        <a:defRPr sz="1800" kern="1200">
                          <a:solidFill>
                            <a:schemeClr val="dk1"/>
                          </a:solidFill>
                          <a:latin typeface="Aptos"/>
                        </a:defRPr>
                      </a:lvl4pPr>
                      <a:lvl5pPr marL="1828800" algn="l" defTabSz="914400" rtl="0" eaLnBrk="1" latinLnBrk="0" hangingPunct="1">
                        <a:defRPr sz="1800" kern="1200">
                          <a:solidFill>
                            <a:schemeClr val="dk1"/>
                          </a:solidFill>
                          <a:latin typeface="Aptos"/>
                        </a:defRPr>
                      </a:lvl5pPr>
                      <a:lvl6pPr marL="2286000" algn="l" defTabSz="914400" rtl="0" eaLnBrk="1" latinLnBrk="0" hangingPunct="1">
                        <a:defRPr sz="1800" kern="1200">
                          <a:solidFill>
                            <a:schemeClr val="dk1"/>
                          </a:solidFill>
                          <a:latin typeface="Aptos"/>
                        </a:defRPr>
                      </a:lvl6pPr>
                      <a:lvl7pPr marL="2743200" algn="l" defTabSz="914400" rtl="0" eaLnBrk="1" latinLnBrk="0" hangingPunct="1">
                        <a:defRPr sz="1800" kern="1200">
                          <a:solidFill>
                            <a:schemeClr val="dk1"/>
                          </a:solidFill>
                          <a:latin typeface="Aptos"/>
                        </a:defRPr>
                      </a:lvl7pPr>
                      <a:lvl8pPr marL="3200400" algn="l" defTabSz="914400" rtl="0" eaLnBrk="1" latinLnBrk="0" hangingPunct="1">
                        <a:defRPr sz="1800" kern="1200">
                          <a:solidFill>
                            <a:schemeClr val="dk1"/>
                          </a:solidFill>
                          <a:latin typeface="Aptos"/>
                        </a:defRPr>
                      </a:lvl8pPr>
                      <a:lvl9pPr marL="3657600" algn="l" defTabSz="914400" rtl="0" eaLnBrk="1" latinLnBrk="0" hangingPunct="1">
                        <a:defRPr sz="1800" kern="1200">
                          <a:solidFill>
                            <a:schemeClr val="dk1"/>
                          </a:solidFill>
                          <a:latin typeface="Aptos"/>
                        </a:defRPr>
                      </a:lvl9pPr>
                    </a:lstStyle>
                    <a:p>
                      <a:pPr algn="ctr" fontAlgn="b"/>
                      <a:r>
                        <a:rPr lang="it-IT" sz="1000" b="0" kern="1200" dirty="0">
                          <a:solidFill>
                            <a:schemeClr val="tx1"/>
                          </a:solidFill>
                          <a:latin typeface="Gill Sans MT" panose="020B0502020104020203" pitchFamily="34" charset="0"/>
                          <a:ea typeface="+mn-ea"/>
                          <a:cs typeface="+mn-cs"/>
                        </a:rPr>
                        <a:t>181.544,47</a:t>
                      </a:r>
                    </a:p>
                  </a:txBody>
                  <a:tcPr marL="7620" marR="7620" marT="7620" marB="0" anchor="ctr">
                    <a:lnL w="9525" cap="flat" cmpd="sng" algn="ctr">
                      <a:noFill/>
                      <a:prstDash val="sysDot"/>
                      <a:round/>
                      <a:headEnd type="none" w="med" len="med"/>
                      <a:tailEnd type="none" w="med" len="med"/>
                    </a:lnL>
                    <a:lnR w="12700" cap="flat" cmpd="sng" algn="ctr">
                      <a:solidFill>
                        <a:srgbClr val="E6002D"/>
                      </a:solidFill>
                      <a:prstDash val="solid"/>
                      <a:round/>
                      <a:headEnd type="none" w="med" len="med"/>
                      <a:tailEnd type="none" w="med" len="med"/>
                    </a:lnR>
                    <a:lnT w="12700" cap="flat" cmpd="sng" algn="ctr">
                      <a:solidFill>
                        <a:srgbClr val="E6002D"/>
                      </a:solidFill>
                      <a:prstDash val="solid"/>
                      <a:round/>
                      <a:headEnd type="none" w="med" len="med"/>
                      <a:tailEnd type="none" w="med" len="med"/>
                    </a:lnT>
                    <a:lnB w="12700" cap="flat" cmpd="sng" algn="ctr">
                      <a:solidFill>
                        <a:srgbClr val="E6002D"/>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77086726"/>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b="1" kern="1200" dirty="0">
                          <a:solidFill>
                            <a:schemeClr val="tx1"/>
                          </a:solidFill>
                          <a:latin typeface="Gill Sans MT" panose="020B0502020104020203" pitchFamily="34" charset="0"/>
                          <a:ea typeface="+mn-ea"/>
                          <a:cs typeface="+mn-cs"/>
                        </a:rPr>
                        <a:t>Quota turistica</a:t>
                      </a:r>
                    </a:p>
                  </a:txBody>
                  <a:tcPr anchor="ctr">
                    <a:lnL w="12700" cap="flat" cmpd="sng" algn="ctr">
                      <a:solidFill>
                        <a:srgbClr val="E6002D"/>
                      </a:solidFill>
                      <a:prstDash val="solid"/>
                      <a:round/>
                      <a:headEnd type="none" w="med" len="med"/>
                      <a:tailEnd type="none" w="med" len="med"/>
                    </a:lnL>
                    <a:lnR w="9525" cap="flat" cmpd="sng" algn="ctr">
                      <a:noFill/>
                      <a:prstDash val="sysDot"/>
                      <a:round/>
                      <a:headEnd type="none" w="med" len="med"/>
                      <a:tailEnd type="none" w="med" len="med"/>
                    </a:lnR>
                    <a:lnT w="12700" cap="flat" cmpd="sng" algn="ctr">
                      <a:solidFill>
                        <a:srgbClr val="E6002D"/>
                      </a:solidFill>
                      <a:prstDash val="sysDot"/>
                      <a:round/>
                      <a:headEnd type="none" w="med" len="med"/>
                      <a:tailEnd type="none" w="med" len="med"/>
                    </a:lnT>
                    <a:lnB w="12700" cap="flat" cmpd="sng" algn="ctr">
                      <a:solidFill>
                        <a:srgbClr val="E6002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it-IT" sz="1000" b="1" dirty="0">
                          <a:solidFill>
                            <a:schemeClr val="bg1"/>
                          </a:solidFill>
                          <a:latin typeface="Gill Sans MT" panose="020B0502020104020203" pitchFamily="34" charset="0"/>
                        </a:rPr>
                        <a:t>16.492,59</a:t>
                      </a:r>
                      <a:endParaRPr lang="it-IT" sz="1000" b="0" kern="1200" dirty="0">
                        <a:solidFill>
                          <a:schemeClr val="tx1"/>
                        </a:solidFill>
                        <a:latin typeface="Gill Sans MT" panose="020B0502020104020203" pitchFamily="34" charset="0"/>
                        <a:ea typeface="+mn-ea"/>
                        <a:cs typeface="+mn-cs"/>
                      </a:endParaRPr>
                    </a:p>
                  </a:txBody>
                  <a:tcPr marL="7620" marR="7620" marT="7620" marB="0" anchor="ctr">
                    <a:lnL w="9525" cap="flat" cmpd="sng" algn="ctr">
                      <a:noFill/>
                      <a:prstDash val="sysDot"/>
                      <a:round/>
                      <a:headEnd type="none" w="med" len="med"/>
                      <a:tailEnd type="none" w="med" len="med"/>
                    </a:lnL>
                    <a:lnR w="12700" cap="flat" cmpd="sng" algn="ctr">
                      <a:solidFill>
                        <a:srgbClr val="E6002D"/>
                      </a:solidFill>
                      <a:prstDash val="solid"/>
                      <a:round/>
                      <a:headEnd type="none" w="med" len="med"/>
                      <a:tailEnd type="none" w="med" len="med"/>
                    </a:lnR>
                    <a:lnT w="12700" cap="flat" cmpd="sng" algn="ctr">
                      <a:solidFill>
                        <a:srgbClr val="E6002D"/>
                      </a:solidFill>
                      <a:prstDash val="sysDot"/>
                      <a:round/>
                      <a:headEnd type="none" w="med" len="med"/>
                      <a:tailEnd type="none" w="med" len="med"/>
                    </a:lnT>
                    <a:lnB w="12700" cap="flat" cmpd="sng" algn="ctr">
                      <a:solidFill>
                        <a:srgbClr val="E6002D"/>
                      </a:solidFill>
                      <a:prstDash val="solid"/>
                      <a:round/>
                      <a:headEnd type="none" w="med" len="med"/>
                      <a:tailEnd type="none" w="med" len="med"/>
                    </a:lnB>
                    <a:lnTlToBr w="12700" cmpd="sng">
                      <a:noFill/>
                      <a:prstDash val="solid"/>
                    </a:lnTlToBr>
                    <a:lnBlToTr w="12700" cmpd="sng">
                      <a:noFill/>
                      <a:prstDash val="solid"/>
                    </a:lnBlToTr>
                    <a:solidFill>
                      <a:srgbClr val="E6002D"/>
                    </a:solidFill>
                  </a:tcPr>
                </a:tc>
                <a:extLst>
                  <a:ext uri="{0D108BD9-81ED-4DB2-BD59-A6C34878D82A}">
                    <a16:rowId xmlns:a16="http://schemas.microsoft.com/office/drawing/2014/main" val="3435176370"/>
                  </a:ext>
                </a:extLst>
              </a:tr>
            </a:tbl>
          </a:graphicData>
        </a:graphic>
      </p:graphicFrame>
      <p:sp>
        <p:nvSpPr>
          <p:cNvPr id="43" name="Triangolo isoscele 42">
            <a:extLst>
              <a:ext uri="{FF2B5EF4-FFF2-40B4-BE49-F238E27FC236}">
                <a16:creationId xmlns:a16="http://schemas.microsoft.com/office/drawing/2014/main" id="{E18A59EC-58ED-381C-4B91-D542DE743C4F}"/>
              </a:ext>
            </a:extLst>
          </p:cNvPr>
          <p:cNvSpPr/>
          <p:nvPr/>
        </p:nvSpPr>
        <p:spPr>
          <a:xfrm rot="5400000">
            <a:off x="4667160" y="3069153"/>
            <a:ext cx="1249681" cy="189041"/>
          </a:xfrm>
          <a:prstGeom prst="triangle">
            <a:avLst/>
          </a:prstGeom>
          <a:solidFill>
            <a:srgbClr val="E600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Triangolo isoscele 49">
            <a:extLst>
              <a:ext uri="{FF2B5EF4-FFF2-40B4-BE49-F238E27FC236}">
                <a16:creationId xmlns:a16="http://schemas.microsoft.com/office/drawing/2014/main" id="{AA5CEF35-F667-341D-90B6-851FC4C372E5}"/>
              </a:ext>
            </a:extLst>
          </p:cNvPr>
          <p:cNvSpPr/>
          <p:nvPr/>
        </p:nvSpPr>
        <p:spPr>
          <a:xfrm rot="5400000">
            <a:off x="4667160" y="5548088"/>
            <a:ext cx="1249681" cy="189041"/>
          </a:xfrm>
          <a:prstGeom prst="triangle">
            <a:avLst/>
          </a:prstGeom>
          <a:solidFill>
            <a:srgbClr val="E600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51" name="Tabella 50">
            <a:extLst>
              <a:ext uri="{FF2B5EF4-FFF2-40B4-BE49-F238E27FC236}">
                <a16:creationId xmlns:a16="http://schemas.microsoft.com/office/drawing/2014/main" id="{93DB039D-9947-93B1-97BC-ED4FBE7170F5}"/>
              </a:ext>
            </a:extLst>
          </p:cNvPr>
          <p:cNvGraphicFramePr>
            <a:graphicFrameLocks noGrp="1"/>
          </p:cNvGraphicFramePr>
          <p:nvPr>
            <p:extLst>
              <p:ext uri="{D42A27DB-BD31-4B8C-83A1-F6EECF244321}">
                <p14:modId xmlns:p14="http://schemas.microsoft.com/office/powerpoint/2010/main" val="1113217950"/>
              </p:ext>
            </p:extLst>
          </p:nvPr>
        </p:nvGraphicFramePr>
        <p:xfrm>
          <a:off x="5670079" y="5324159"/>
          <a:ext cx="3240000" cy="624840"/>
        </p:xfrm>
        <a:graphic>
          <a:graphicData uri="http://schemas.openxmlformats.org/drawingml/2006/table">
            <a:tbl>
              <a:tblPr firstRow="1" bandRow="1"/>
              <a:tblGrid>
                <a:gridCol w="2340000">
                  <a:extLst>
                    <a:ext uri="{9D8B030D-6E8A-4147-A177-3AD203B41FA5}">
                      <a16:colId xmlns:a16="http://schemas.microsoft.com/office/drawing/2014/main" val="225430843"/>
                    </a:ext>
                  </a:extLst>
                </a:gridCol>
                <a:gridCol w="900000">
                  <a:extLst>
                    <a:ext uri="{9D8B030D-6E8A-4147-A177-3AD203B41FA5}">
                      <a16:colId xmlns:a16="http://schemas.microsoft.com/office/drawing/2014/main" val="2932164743"/>
                    </a:ext>
                  </a:extLst>
                </a:gridCol>
              </a:tblGrid>
              <a:tr h="216000">
                <a:tc>
                  <a:txBody>
                    <a:bodyPr/>
                    <a:lstStyle>
                      <a:lvl1pPr marL="0" algn="l" defTabSz="914400" rtl="0" eaLnBrk="1" latinLnBrk="0" hangingPunct="1">
                        <a:defRPr sz="1800" kern="1200">
                          <a:solidFill>
                            <a:schemeClr val="dk1"/>
                          </a:solidFill>
                          <a:latin typeface="Aptos"/>
                        </a:defRPr>
                      </a:lvl1pPr>
                      <a:lvl2pPr marL="457200" algn="l" defTabSz="914400" rtl="0" eaLnBrk="1" latinLnBrk="0" hangingPunct="1">
                        <a:defRPr sz="1800" kern="1200">
                          <a:solidFill>
                            <a:schemeClr val="dk1"/>
                          </a:solidFill>
                          <a:latin typeface="Aptos"/>
                        </a:defRPr>
                      </a:lvl2pPr>
                      <a:lvl3pPr marL="914400" algn="l" defTabSz="914400" rtl="0" eaLnBrk="1" latinLnBrk="0" hangingPunct="1">
                        <a:defRPr sz="1800" kern="1200">
                          <a:solidFill>
                            <a:schemeClr val="dk1"/>
                          </a:solidFill>
                          <a:latin typeface="Aptos"/>
                        </a:defRPr>
                      </a:lvl3pPr>
                      <a:lvl4pPr marL="1371600" algn="l" defTabSz="914400" rtl="0" eaLnBrk="1" latinLnBrk="0" hangingPunct="1">
                        <a:defRPr sz="1800" kern="1200">
                          <a:solidFill>
                            <a:schemeClr val="dk1"/>
                          </a:solidFill>
                          <a:latin typeface="Aptos"/>
                        </a:defRPr>
                      </a:lvl4pPr>
                      <a:lvl5pPr marL="1828800" algn="l" defTabSz="914400" rtl="0" eaLnBrk="1" latinLnBrk="0" hangingPunct="1">
                        <a:defRPr sz="1800" kern="1200">
                          <a:solidFill>
                            <a:schemeClr val="dk1"/>
                          </a:solidFill>
                          <a:latin typeface="Aptos"/>
                        </a:defRPr>
                      </a:lvl5pPr>
                      <a:lvl6pPr marL="2286000" algn="l" defTabSz="914400" rtl="0" eaLnBrk="1" latinLnBrk="0" hangingPunct="1">
                        <a:defRPr sz="1800" kern="1200">
                          <a:solidFill>
                            <a:schemeClr val="dk1"/>
                          </a:solidFill>
                          <a:latin typeface="Aptos"/>
                        </a:defRPr>
                      </a:lvl6pPr>
                      <a:lvl7pPr marL="2743200" algn="l" defTabSz="914400" rtl="0" eaLnBrk="1" latinLnBrk="0" hangingPunct="1">
                        <a:defRPr sz="1800" kern="1200">
                          <a:solidFill>
                            <a:schemeClr val="dk1"/>
                          </a:solidFill>
                          <a:latin typeface="Aptos"/>
                        </a:defRPr>
                      </a:lvl7pPr>
                      <a:lvl8pPr marL="3200400" algn="l" defTabSz="914400" rtl="0" eaLnBrk="1" latinLnBrk="0" hangingPunct="1">
                        <a:defRPr sz="1800" kern="1200">
                          <a:solidFill>
                            <a:schemeClr val="dk1"/>
                          </a:solidFill>
                          <a:latin typeface="Aptos"/>
                        </a:defRPr>
                      </a:lvl8pPr>
                      <a:lvl9pPr marL="3657600" algn="l" defTabSz="914400" rtl="0" eaLnBrk="1" latinLnBrk="0" hangingPunct="1">
                        <a:defRPr sz="1800" kern="1200">
                          <a:solidFill>
                            <a:schemeClr val="dk1"/>
                          </a:solidFill>
                          <a:latin typeface="Aptos"/>
                        </a:defRPr>
                      </a:lvl9pPr>
                    </a:lstStyle>
                    <a:p>
                      <a:pPr marL="0" algn="l" defTabSz="914400" rtl="0" eaLnBrk="1" latinLnBrk="0" hangingPunct="1"/>
                      <a:r>
                        <a:rPr lang="it-IT" sz="1000" b="1" kern="1200" dirty="0">
                          <a:solidFill>
                            <a:schemeClr val="tx1"/>
                          </a:solidFill>
                          <a:latin typeface="Gill Sans MT" panose="020B0502020104020203" pitchFamily="34" charset="0"/>
                          <a:ea typeface="+mn-ea"/>
                          <a:cs typeface="+mn-cs"/>
                        </a:rPr>
                        <a:t>Spesa CPT «Viabilità» </a:t>
                      </a:r>
                      <a:r>
                        <a:rPr lang="it-IT" sz="1000" b="0" kern="1200" dirty="0">
                          <a:solidFill>
                            <a:schemeClr val="tx1"/>
                          </a:solidFill>
                          <a:latin typeface="Gill Sans MT" panose="020B0502020104020203" pitchFamily="34" charset="0"/>
                          <a:ea typeface="+mn-ea"/>
                          <a:cs typeface="+mn-cs"/>
                        </a:rPr>
                        <a:t>(in migliaia)</a:t>
                      </a:r>
                    </a:p>
                    <a:p>
                      <a:pPr marL="0" algn="l" defTabSz="914400" rtl="0" eaLnBrk="1" latinLnBrk="0" hangingPunct="1"/>
                      <a:r>
                        <a:rPr lang="it-IT" sz="900" b="0" i="1" kern="1200" dirty="0">
                          <a:solidFill>
                            <a:schemeClr val="tx1"/>
                          </a:solidFill>
                          <a:latin typeface="Gill Sans MT" panose="020B0502020104020203" pitchFamily="34" charset="0"/>
                          <a:ea typeface="+mn-ea"/>
                          <a:cs typeface="+mn-cs"/>
                        </a:rPr>
                        <a:t>Anno 2019</a:t>
                      </a:r>
                      <a:endParaRPr lang="it-IT" sz="1000" b="1" i="1" kern="1200" dirty="0">
                        <a:solidFill>
                          <a:schemeClr val="tx1"/>
                        </a:solidFill>
                        <a:latin typeface="Gill Sans MT" panose="020B0502020104020203" pitchFamily="34" charset="0"/>
                        <a:ea typeface="+mn-ea"/>
                        <a:cs typeface="+mn-cs"/>
                      </a:endParaRPr>
                    </a:p>
                  </a:txBody>
                  <a:tcPr anchor="ctr">
                    <a:lnL w="12700" cap="flat" cmpd="sng" algn="ctr">
                      <a:solidFill>
                        <a:srgbClr val="E6002D"/>
                      </a:solidFill>
                      <a:prstDash val="solid"/>
                      <a:round/>
                      <a:headEnd type="none" w="med" len="med"/>
                      <a:tailEnd type="none" w="med" len="med"/>
                    </a:lnL>
                    <a:lnR w="9525" cap="flat" cmpd="sng" algn="ctr">
                      <a:noFill/>
                      <a:prstDash val="sysDot"/>
                      <a:round/>
                      <a:headEnd type="none" w="med" len="med"/>
                      <a:tailEnd type="none" w="med" len="med"/>
                    </a:lnR>
                    <a:lnT w="12700" cap="flat" cmpd="sng" algn="ctr">
                      <a:solidFill>
                        <a:srgbClr val="E6002D"/>
                      </a:solidFill>
                      <a:prstDash val="solid"/>
                      <a:round/>
                      <a:headEnd type="none" w="med" len="med"/>
                      <a:tailEnd type="none" w="med" len="med"/>
                    </a:lnT>
                    <a:lnB w="12700" cap="flat" cmpd="sng" algn="ctr">
                      <a:solidFill>
                        <a:srgbClr val="E6002D"/>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ptos"/>
                        </a:defRPr>
                      </a:lvl1pPr>
                      <a:lvl2pPr marL="457200" algn="l" defTabSz="914400" rtl="0" eaLnBrk="1" latinLnBrk="0" hangingPunct="1">
                        <a:defRPr sz="1800" kern="1200">
                          <a:solidFill>
                            <a:schemeClr val="dk1"/>
                          </a:solidFill>
                          <a:latin typeface="Aptos"/>
                        </a:defRPr>
                      </a:lvl2pPr>
                      <a:lvl3pPr marL="914400" algn="l" defTabSz="914400" rtl="0" eaLnBrk="1" latinLnBrk="0" hangingPunct="1">
                        <a:defRPr sz="1800" kern="1200">
                          <a:solidFill>
                            <a:schemeClr val="dk1"/>
                          </a:solidFill>
                          <a:latin typeface="Aptos"/>
                        </a:defRPr>
                      </a:lvl3pPr>
                      <a:lvl4pPr marL="1371600" algn="l" defTabSz="914400" rtl="0" eaLnBrk="1" latinLnBrk="0" hangingPunct="1">
                        <a:defRPr sz="1800" kern="1200">
                          <a:solidFill>
                            <a:schemeClr val="dk1"/>
                          </a:solidFill>
                          <a:latin typeface="Aptos"/>
                        </a:defRPr>
                      </a:lvl4pPr>
                      <a:lvl5pPr marL="1828800" algn="l" defTabSz="914400" rtl="0" eaLnBrk="1" latinLnBrk="0" hangingPunct="1">
                        <a:defRPr sz="1800" kern="1200">
                          <a:solidFill>
                            <a:schemeClr val="dk1"/>
                          </a:solidFill>
                          <a:latin typeface="Aptos"/>
                        </a:defRPr>
                      </a:lvl5pPr>
                      <a:lvl6pPr marL="2286000" algn="l" defTabSz="914400" rtl="0" eaLnBrk="1" latinLnBrk="0" hangingPunct="1">
                        <a:defRPr sz="1800" kern="1200">
                          <a:solidFill>
                            <a:schemeClr val="dk1"/>
                          </a:solidFill>
                          <a:latin typeface="Aptos"/>
                        </a:defRPr>
                      </a:lvl6pPr>
                      <a:lvl7pPr marL="2743200" algn="l" defTabSz="914400" rtl="0" eaLnBrk="1" latinLnBrk="0" hangingPunct="1">
                        <a:defRPr sz="1800" kern="1200">
                          <a:solidFill>
                            <a:schemeClr val="dk1"/>
                          </a:solidFill>
                          <a:latin typeface="Aptos"/>
                        </a:defRPr>
                      </a:lvl7pPr>
                      <a:lvl8pPr marL="3200400" algn="l" defTabSz="914400" rtl="0" eaLnBrk="1" latinLnBrk="0" hangingPunct="1">
                        <a:defRPr sz="1800" kern="1200">
                          <a:solidFill>
                            <a:schemeClr val="dk1"/>
                          </a:solidFill>
                          <a:latin typeface="Aptos"/>
                        </a:defRPr>
                      </a:lvl8pPr>
                      <a:lvl9pPr marL="3657600" algn="l" defTabSz="914400" rtl="0" eaLnBrk="1" latinLnBrk="0" hangingPunct="1">
                        <a:defRPr sz="1800" kern="1200">
                          <a:solidFill>
                            <a:schemeClr val="dk1"/>
                          </a:solidFill>
                          <a:latin typeface="Aptos"/>
                        </a:defRPr>
                      </a:lvl9pPr>
                    </a:lstStyle>
                    <a:p>
                      <a:pPr algn="ctr" fontAlgn="b"/>
                      <a:r>
                        <a:rPr lang="it-IT" sz="1000" b="0" kern="1200" dirty="0">
                          <a:solidFill>
                            <a:schemeClr val="tx1"/>
                          </a:solidFill>
                          <a:latin typeface="Gill Sans MT" panose="020B0502020104020203" pitchFamily="34" charset="0"/>
                          <a:ea typeface="+mn-ea"/>
                          <a:cs typeface="+mn-cs"/>
                        </a:rPr>
                        <a:t>525.268,18</a:t>
                      </a:r>
                    </a:p>
                  </a:txBody>
                  <a:tcPr marL="7620" marR="7620" marT="7620" marB="0" anchor="ctr">
                    <a:lnL w="9525" cap="flat" cmpd="sng" algn="ctr">
                      <a:noFill/>
                      <a:prstDash val="sysDot"/>
                      <a:round/>
                      <a:headEnd type="none" w="med" len="med"/>
                      <a:tailEnd type="none" w="med" len="med"/>
                    </a:lnL>
                    <a:lnR w="12700" cap="flat" cmpd="sng" algn="ctr">
                      <a:solidFill>
                        <a:srgbClr val="E6002D"/>
                      </a:solidFill>
                      <a:prstDash val="solid"/>
                      <a:round/>
                      <a:headEnd type="none" w="med" len="med"/>
                      <a:tailEnd type="none" w="med" len="med"/>
                    </a:lnR>
                    <a:lnT w="12700" cap="flat" cmpd="sng" algn="ctr">
                      <a:solidFill>
                        <a:srgbClr val="E6002D"/>
                      </a:solidFill>
                      <a:prstDash val="solid"/>
                      <a:round/>
                      <a:headEnd type="none" w="med" len="med"/>
                      <a:tailEnd type="none" w="med" len="med"/>
                    </a:lnT>
                    <a:lnB w="12700" cap="flat" cmpd="sng" algn="ctr">
                      <a:solidFill>
                        <a:srgbClr val="E6002D"/>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77086726"/>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b="1" kern="1200" dirty="0">
                          <a:solidFill>
                            <a:schemeClr val="tx1"/>
                          </a:solidFill>
                          <a:latin typeface="Gill Sans MT" panose="020B0502020104020203" pitchFamily="34" charset="0"/>
                          <a:ea typeface="+mn-ea"/>
                          <a:cs typeface="+mn-cs"/>
                        </a:rPr>
                        <a:t>Quota turistica</a:t>
                      </a:r>
                    </a:p>
                  </a:txBody>
                  <a:tcPr anchor="ctr">
                    <a:lnL w="12700" cap="flat" cmpd="sng" algn="ctr">
                      <a:solidFill>
                        <a:srgbClr val="E6002D"/>
                      </a:solidFill>
                      <a:prstDash val="solid"/>
                      <a:round/>
                      <a:headEnd type="none" w="med" len="med"/>
                      <a:tailEnd type="none" w="med" len="med"/>
                    </a:lnL>
                    <a:lnR w="9525" cap="flat" cmpd="sng" algn="ctr">
                      <a:noFill/>
                      <a:prstDash val="sysDot"/>
                      <a:round/>
                      <a:headEnd type="none" w="med" len="med"/>
                      <a:tailEnd type="none" w="med" len="med"/>
                    </a:lnR>
                    <a:lnT w="12700" cap="flat" cmpd="sng" algn="ctr">
                      <a:solidFill>
                        <a:srgbClr val="E6002D"/>
                      </a:solidFill>
                      <a:prstDash val="sysDot"/>
                      <a:round/>
                      <a:headEnd type="none" w="med" len="med"/>
                      <a:tailEnd type="none" w="med" len="med"/>
                    </a:lnT>
                    <a:lnB w="12700" cap="flat" cmpd="sng" algn="ctr">
                      <a:solidFill>
                        <a:srgbClr val="E6002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000" b="1" kern="1200" dirty="0">
                          <a:solidFill>
                            <a:schemeClr val="bg1"/>
                          </a:solidFill>
                          <a:latin typeface="Gill Sans MT" panose="020B0502020104020203" pitchFamily="34" charset="0"/>
                          <a:ea typeface="+mn-ea"/>
                          <a:cs typeface="+mn-cs"/>
                        </a:rPr>
                        <a:t>32.481,23</a:t>
                      </a:r>
                    </a:p>
                  </a:txBody>
                  <a:tcPr marL="7620" marR="7620" marT="7620" marB="0" anchor="ctr">
                    <a:lnL w="9525" cap="flat" cmpd="sng" algn="ctr">
                      <a:noFill/>
                      <a:prstDash val="sysDot"/>
                      <a:round/>
                      <a:headEnd type="none" w="med" len="med"/>
                      <a:tailEnd type="none" w="med" len="med"/>
                    </a:lnL>
                    <a:lnR w="12700" cap="flat" cmpd="sng" algn="ctr">
                      <a:solidFill>
                        <a:srgbClr val="E6002D"/>
                      </a:solidFill>
                      <a:prstDash val="solid"/>
                      <a:round/>
                      <a:headEnd type="none" w="med" len="med"/>
                      <a:tailEnd type="none" w="med" len="med"/>
                    </a:lnR>
                    <a:lnT w="12700" cap="flat" cmpd="sng" algn="ctr">
                      <a:solidFill>
                        <a:srgbClr val="E6002D"/>
                      </a:solidFill>
                      <a:prstDash val="sysDot"/>
                      <a:round/>
                      <a:headEnd type="none" w="med" len="med"/>
                      <a:tailEnd type="none" w="med" len="med"/>
                    </a:lnT>
                    <a:lnB w="12700" cap="flat" cmpd="sng" algn="ctr">
                      <a:solidFill>
                        <a:srgbClr val="E6002D"/>
                      </a:solidFill>
                      <a:prstDash val="solid"/>
                      <a:round/>
                      <a:headEnd type="none" w="med" len="med"/>
                      <a:tailEnd type="none" w="med" len="med"/>
                    </a:lnB>
                    <a:lnTlToBr w="12700" cmpd="sng">
                      <a:noFill/>
                      <a:prstDash val="solid"/>
                    </a:lnTlToBr>
                    <a:lnBlToTr w="12700" cmpd="sng">
                      <a:noFill/>
                      <a:prstDash val="solid"/>
                    </a:lnBlToTr>
                    <a:solidFill>
                      <a:srgbClr val="E6002D"/>
                    </a:solidFill>
                  </a:tcPr>
                </a:tc>
                <a:extLst>
                  <a:ext uri="{0D108BD9-81ED-4DB2-BD59-A6C34878D82A}">
                    <a16:rowId xmlns:a16="http://schemas.microsoft.com/office/drawing/2014/main" val="3435176370"/>
                  </a:ext>
                </a:extLst>
              </a:tr>
            </a:tbl>
          </a:graphicData>
        </a:graphic>
      </p:graphicFrame>
      <p:grpSp>
        <p:nvGrpSpPr>
          <p:cNvPr id="63" name="Gruppo 62">
            <a:extLst>
              <a:ext uri="{FF2B5EF4-FFF2-40B4-BE49-F238E27FC236}">
                <a16:creationId xmlns:a16="http://schemas.microsoft.com/office/drawing/2014/main" id="{6E6E0000-CCEC-D59E-4C50-9A6981534D02}"/>
              </a:ext>
            </a:extLst>
          </p:cNvPr>
          <p:cNvGrpSpPr/>
          <p:nvPr/>
        </p:nvGrpSpPr>
        <p:grpSpPr>
          <a:xfrm>
            <a:off x="2378157" y="1351789"/>
            <a:ext cx="4387686" cy="369332"/>
            <a:chOff x="2456829" y="1351789"/>
            <a:chExt cx="4387686" cy="369332"/>
          </a:xfrm>
        </p:grpSpPr>
        <p:cxnSp>
          <p:nvCxnSpPr>
            <p:cNvPr id="53" name="Connettore diritto 52">
              <a:extLst>
                <a:ext uri="{FF2B5EF4-FFF2-40B4-BE49-F238E27FC236}">
                  <a16:creationId xmlns:a16="http://schemas.microsoft.com/office/drawing/2014/main" id="{51DDABCA-EB3E-ECA2-21EA-51B7F57D27AD}"/>
                </a:ext>
              </a:extLst>
            </p:cNvPr>
            <p:cNvCxnSpPr>
              <a:cxnSpLocks/>
            </p:cNvCxnSpPr>
            <p:nvPr/>
          </p:nvCxnSpPr>
          <p:spPr>
            <a:xfrm>
              <a:off x="2456829" y="1533203"/>
              <a:ext cx="4387686" cy="0"/>
            </a:xfrm>
            <a:prstGeom prst="line">
              <a:avLst/>
            </a:prstGeom>
            <a:ln w="19050">
              <a:solidFill>
                <a:srgbClr val="E6002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5" name="CasellaDiTesto 54">
              <a:extLst>
                <a:ext uri="{FF2B5EF4-FFF2-40B4-BE49-F238E27FC236}">
                  <a16:creationId xmlns:a16="http://schemas.microsoft.com/office/drawing/2014/main" id="{403E58CA-BF65-0DB3-9B78-A9A61C160240}"/>
                </a:ext>
              </a:extLst>
            </p:cNvPr>
            <p:cNvSpPr txBox="1"/>
            <p:nvPr/>
          </p:nvSpPr>
          <p:spPr>
            <a:xfrm>
              <a:off x="2958323" y="1351789"/>
              <a:ext cx="1460657" cy="369332"/>
            </a:xfrm>
            <a:prstGeom prst="rect">
              <a:avLst/>
            </a:prstGeom>
            <a:solidFill>
              <a:schemeClr val="bg1"/>
            </a:solidFill>
          </p:spPr>
          <p:txBody>
            <a:bodyPr wrap="none" rtlCol="0">
              <a:spAutoFit/>
            </a:bodyPr>
            <a:lstStyle/>
            <a:p>
              <a:pPr algn="ctr"/>
              <a:r>
                <a:rPr lang="it-IT" b="1" dirty="0">
                  <a:latin typeface="Gill Sans MT" panose="020B0502020104020203" pitchFamily="34" charset="0"/>
                </a:rPr>
                <a:t>AMBIENTE</a:t>
              </a:r>
            </a:p>
          </p:txBody>
        </p:sp>
        <p:sp>
          <p:nvSpPr>
            <p:cNvPr id="57" name="CasellaDiTesto 56">
              <a:extLst>
                <a:ext uri="{FF2B5EF4-FFF2-40B4-BE49-F238E27FC236}">
                  <a16:creationId xmlns:a16="http://schemas.microsoft.com/office/drawing/2014/main" id="{983D6EF3-DB18-E868-35FD-071C138F1B71}"/>
                </a:ext>
              </a:extLst>
            </p:cNvPr>
            <p:cNvSpPr txBox="1"/>
            <p:nvPr/>
          </p:nvSpPr>
          <p:spPr>
            <a:xfrm>
              <a:off x="4914054" y="1351789"/>
              <a:ext cx="1359668" cy="369332"/>
            </a:xfrm>
            <a:prstGeom prst="rect">
              <a:avLst/>
            </a:prstGeom>
            <a:solidFill>
              <a:schemeClr val="bg1"/>
            </a:solidFill>
          </p:spPr>
          <p:txBody>
            <a:bodyPr wrap="none" rtlCol="0">
              <a:spAutoFit/>
            </a:bodyPr>
            <a:lstStyle/>
            <a:p>
              <a:pPr algn="ctr"/>
              <a:r>
                <a:rPr lang="it-IT" b="1" dirty="0">
                  <a:latin typeface="Gill Sans MT" panose="020B0502020104020203" pitchFamily="34" charset="0"/>
                </a:rPr>
                <a:t>CULTURA</a:t>
              </a:r>
            </a:p>
          </p:txBody>
        </p:sp>
        <p:sp>
          <p:nvSpPr>
            <p:cNvPr id="59" name="CasellaDiTesto 58">
              <a:extLst>
                <a:ext uri="{FF2B5EF4-FFF2-40B4-BE49-F238E27FC236}">
                  <a16:creationId xmlns:a16="http://schemas.microsoft.com/office/drawing/2014/main" id="{4935C0E5-CF98-AAF3-E9E4-206E61B2C058}"/>
                </a:ext>
              </a:extLst>
            </p:cNvPr>
            <p:cNvSpPr txBox="1"/>
            <p:nvPr/>
          </p:nvSpPr>
          <p:spPr>
            <a:xfrm>
              <a:off x="4534759" y="1351789"/>
              <a:ext cx="263517" cy="369332"/>
            </a:xfrm>
            <a:prstGeom prst="rect">
              <a:avLst/>
            </a:prstGeom>
            <a:solidFill>
              <a:schemeClr val="bg1"/>
            </a:solidFill>
          </p:spPr>
          <p:txBody>
            <a:bodyPr wrap="none" rtlCol="0">
              <a:spAutoFit/>
            </a:bodyPr>
            <a:lstStyle/>
            <a:p>
              <a:pPr algn="ctr"/>
              <a:r>
                <a:rPr lang="it-IT" b="1" dirty="0">
                  <a:latin typeface="Gill Sans MT" panose="020B0502020104020203" pitchFamily="34" charset="0"/>
                </a:rPr>
                <a:t>&amp;</a:t>
              </a:r>
            </a:p>
          </p:txBody>
        </p:sp>
      </p:grpSp>
      <p:grpSp>
        <p:nvGrpSpPr>
          <p:cNvPr id="64" name="Gruppo 63">
            <a:extLst>
              <a:ext uri="{FF2B5EF4-FFF2-40B4-BE49-F238E27FC236}">
                <a16:creationId xmlns:a16="http://schemas.microsoft.com/office/drawing/2014/main" id="{C5CD2A8D-C81D-9842-B10C-B5908D241102}"/>
              </a:ext>
            </a:extLst>
          </p:cNvPr>
          <p:cNvGrpSpPr/>
          <p:nvPr/>
        </p:nvGrpSpPr>
        <p:grpSpPr>
          <a:xfrm>
            <a:off x="3333633" y="4045495"/>
            <a:ext cx="2476734" cy="369332"/>
            <a:chOff x="3412305" y="4045495"/>
            <a:chExt cx="2476734" cy="369332"/>
          </a:xfrm>
        </p:grpSpPr>
        <p:cxnSp>
          <p:nvCxnSpPr>
            <p:cNvPr id="60" name="Connettore diritto 59">
              <a:extLst>
                <a:ext uri="{FF2B5EF4-FFF2-40B4-BE49-F238E27FC236}">
                  <a16:creationId xmlns:a16="http://schemas.microsoft.com/office/drawing/2014/main" id="{595AEF5B-BB62-DD24-9D96-395A7D06C1E5}"/>
                </a:ext>
              </a:extLst>
            </p:cNvPr>
            <p:cNvCxnSpPr>
              <a:cxnSpLocks/>
            </p:cNvCxnSpPr>
            <p:nvPr/>
          </p:nvCxnSpPr>
          <p:spPr>
            <a:xfrm>
              <a:off x="3412305" y="4230161"/>
              <a:ext cx="2476734" cy="0"/>
            </a:xfrm>
            <a:prstGeom prst="line">
              <a:avLst/>
            </a:prstGeom>
            <a:ln w="19050">
              <a:solidFill>
                <a:srgbClr val="E6002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6" name="CasellaDiTesto 55">
              <a:extLst>
                <a:ext uri="{FF2B5EF4-FFF2-40B4-BE49-F238E27FC236}">
                  <a16:creationId xmlns:a16="http://schemas.microsoft.com/office/drawing/2014/main" id="{AC7B9DE2-70E2-0128-333F-7B9652E4C8EA}"/>
                </a:ext>
              </a:extLst>
            </p:cNvPr>
            <p:cNvSpPr txBox="1"/>
            <p:nvPr/>
          </p:nvSpPr>
          <p:spPr>
            <a:xfrm>
              <a:off x="3944389" y="4045495"/>
              <a:ext cx="1412567" cy="369332"/>
            </a:xfrm>
            <a:prstGeom prst="rect">
              <a:avLst/>
            </a:prstGeom>
            <a:solidFill>
              <a:schemeClr val="bg1"/>
            </a:solidFill>
          </p:spPr>
          <p:txBody>
            <a:bodyPr wrap="none" rtlCol="0">
              <a:spAutoFit/>
            </a:bodyPr>
            <a:lstStyle>
              <a:defPPr>
                <a:defRPr lang="en-US"/>
              </a:defPPr>
              <a:lvl1pPr algn="ctr">
                <a:defRPr b="1">
                  <a:latin typeface="Gill Sans MT" panose="020B0502020104020203" pitchFamily="34" charset="0"/>
                </a:defRPr>
              </a:lvl1pPr>
            </a:lstStyle>
            <a:p>
              <a:r>
                <a:rPr lang="it-IT" dirty="0"/>
                <a:t>VIABILITÀ</a:t>
              </a:r>
            </a:p>
          </p:txBody>
        </p:sp>
      </p:grpSp>
      <mc:AlternateContent xmlns:mc="http://schemas.openxmlformats.org/markup-compatibility/2006" xmlns:a14="http://schemas.microsoft.com/office/drawing/2010/main">
        <mc:Choice Requires="a14">
          <p:sp>
            <p:nvSpPr>
              <p:cNvPr id="61" name="CasellaDiTesto 60">
                <a:extLst>
                  <a:ext uri="{FF2B5EF4-FFF2-40B4-BE49-F238E27FC236}">
                    <a16:creationId xmlns:a16="http://schemas.microsoft.com/office/drawing/2014/main" id="{6E5FCC06-6813-6B01-3CAE-E9982D03536B}"/>
                  </a:ext>
                </a:extLst>
              </p:cNvPr>
              <p:cNvSpPr txBox="1"/>
              <p:nvPr/>
            </p:nvSpPr>
            <p:spPr>
              <a:xfrm>
                <a:off x="1576872" y="4452334"/>
                <a:ext cx="2792730" cy="439223"/>
              </a:xfrm>
              <a:prstGeom prst="rect">
                <a:avLst/>
              </a:prstGeom>
              <a:noFill/>
            </p:spPr>
            <p:txBody>
              <a:bodyPr wrap="square">
                <a:spAutoFit/>
              </a:bodyPr>
              <a:lstStyle/>
              <a:p>
                <a:pPr defTabSz="914400"/>
                <a14:m>
                  <m:oMathPara xmlns:m="http://schemas.openxmlformats.org/officeDocument/2006/math">
                    <m:oMathParaPr>
                      <m:jc m:val="centerGroup"/>
                    </m:oMathParaPr>
                    <m:oMath xmlns:m="http://schemas.openxmlformats.org/officeDocument/2006/math">
                      <m:f>
                        <m:fPr>
                          <m:ctrlPr>
                            <a:rPr lang="it-IT" sz="1200" b="1" i="1" smtClean="0">
                              <a:solidFill>
                                <a:schemeClr val="tx1"/>
                              </a:solidFill>
                              <a:latin typeface="Cambria Math" panose="02040503050406030204" pitchFamily="18" charset="0"/>
                            </a:rPr>
                          </m:ctrlPr>
                        </m:fPr>
                        <m:num>
                          <m:r>
                            <a:rPr lang="it-IT" sz="1200" b="1" i="1" smtClean="0">
                              <a:solidFill>
                                <a:schemeClr val="tx1"/>
                              </a:solidFill>
                              <a:latin typeface="Cambria Math" panose="02040503050406030204" pitchFamily="18" charset="0"/>
                            </a:rPr>
                            <m:t>𝑷𝑹𝑬𝑺𝑬𝑵𝒁𝑬</m:t>
                          </m:r>
                          <m:r>
                            <a:rPr lang="it-IT" sz="1200" b="1" i="1" smtClean="0">
                              <a:solidFill>
                                <a:schemeClr val="tx1"/>
                              </a:solidFill>
                              <a:latin typeface="Cambria Math" panose="02040503050406030204" pitchFamily="18" charset="0"/>
                            </a:rPr>
                            <m:t> </m:t>
                          </m:r>
                          <m:r>
                            <a:rPr lang="it-IT" sz="1200" b="1" i="1" smtClean="0">
                              <a:solidFill>
                                <a:schemeClr val="tx1"/>
                              </a:solidFill>
                              <a:latin typeface="Cambria Math" panose="02040503050406030204" pitchFamily="18" charset="0"/>
                            </a:rPr>
                            <m:t>𝑻𝑼𝑹𝑰𝑺𝑻𝑰𝑪𝑯</m:t>
                          </m:r>
                          <m:sSub>
                            <m:sSubPr>
                              <m:ctrlPr>
                                <a:rPr lang="it-IT" sz="1200" b="1" i="1" smtClean="0">
                                  <a:solidFill>
                                    <a:schemeClr val="tx1"/>
                                  </a:solidFill>
                                  <a:latin typeface="Cambria Math" panose="02040503050406030204" pitchFamily="18" charset="0"/>
                                </a:rPr>
                              </m:ctrlPr>
                            </m:sSubPr>
                            <m:e>
                              <m:r>
                                <a:rPr lang="it-IT" sz="1200" b="1" i="1" smtClean="0">
                                  <a:solidFill>
                                    <a:schemeClr val="tx1"/>
                                  </a:solidFill>
                                  <a:latin typeface="Cambria Math" panose="02040503050406030204" pitchFamily="18" charset="0"/>
                                </a:rPr>
                                <m:t>𝑬</m:t>
                              </m:r>
                            </m:e>
                            <m:sub>
                              <m:r>
                                <a:rPr lang="it-IT" sz="1200" b="0" i="1" smtClean="0">
                                  <a:solidFill>
                                    <a:schemeClr val="tx1"/>
                                  </a:solidFill>
                                  <a:latin typeface="Cambria Math" panose="02040503050406030204" pitchFamily="18" charset="0"/>
                                </a:rPr>
                                <m:t>𝑠𝑢</m:t>
                              </m:r>
                              <m:r>
                                <a:rPr lang="it-IT" sz="1200" b="0" i="1" smtClean="0">
                                  <a:solidFill>
                                    <a:schemeClr val="tx1"/>
                                  </a:solidFill>
                                  <a:latin typeface="Cambria Math" panose="02040503050406030204" pitchFamily="18" charset="0"/>
                                </a:rPr>
                                <m:t> </m:t>
                              </m:r>
                              <m:r>
                                <a:rPr lang="it-IT" sz="1200" b="0" i="1" smtClean="0">
                                  <a:solidFill>
                                    <a:schemeClr val="tx1"/>
                                  </a:solidFill>
                                  <a:latin typeface="Cambria Math" panose="02040503050406030204" pitchFamily="18" charset="0"/>
                                </a:rPr>
                                <m:t>𝑠𝑡𝑟𝑎𝑑𝑎</m:t>
                              </m:r>
                            </m:sub>
                          </m:sSub>
                        </m:num>
                        <m:den>
                          <m:r>
                            <a:rPr lang="it-IT" sz="1200" b="1" i="1">
                              <a:solidFill>
                                <a:schemeClr val="tx1"/>
                              </a:solidFill>
                              <a:latin typeface="Cambria Math" panose="02040503050406030204" pitchFamily="18" charset="0"/>
                            </a:rPr>
                            <m:t>𝑷𝑶</m:t>
                          </m:r>
                          <m:r>
                            <a:rPr lang="it-IT" sz="1200" b="1" i="1" smtClean="0">
                              <a:solidFill>
                                <a:schemeClr val="tx1"/>
                              </a:solidFill>
                              <a:latin typeface="Cambria Math" panose="02040503050406030204" pitchFamily="18" charset="0"/>
                            </a:rPr>
                            <m:t>𝑷𝑶𝑳𝑨𝒁𝑰𝑶𝑵𝑬</m:t>
                          </m:r>
                          <m:r>
                            <a:rPr lang="it-IT" sz="1200" b="1" i="1" smtClean="0">
                              <a:solidFill>
                                <a:schemeClr val="tx1"/>
                              </a:solidFill>
                              <a:latin typeface="Cambria Math" panose="02040503050406030204" pitchFamily="18" charset="0"/>
                            </a:rPr>
                            <m:t> </m:t>
                          </m:r>
                          <m:r>
                            <a:rPr lang="it-IT" sz="1200" b="1" i="1" smtClean="0">
                              <a:solidFill>
                                <a:schemeClr val="tx1"/>
                              </a:solidFill>
                              <a:latin typeface="Cambria Math" panose="02040503050406030204" pitchFamily="18" charset="0"/>
                            </a:rPr>
                            <m:t>𝑳𝑰𝑮𝑼𝑹𝑬</m:t>
                          </m:r>
                          <m:r>
                            <a:rPr lang="it-IT" sz="1200" b="1" i="1">
                              <a:solidFill>
                                <a:schemeClr val="tx1"/>
                              </a:solidFill>
                              <a:latin typeface="Cambria Math" panose="02040503050406030204" pitchFamily="18" charset="0"/>
                              <a:ea typeface="Cambria Math" panose="02040503050406030204" pitchFamily="18" charset="0"/>
                            </a:rPr>
                            <m:t>×</m:t>
                          </m:r>
                          <m:r>
                            <a:rPr lang="it-IT" sz="1200" b="1" i="1">
                              <a:solidFill>
                                <a:schemeClr val="tx1"/>
                              </a:solidFill>
                              <a:latin typeface="Cambria Math" panose="02040503050406030204" pitchFamily="18" charset="0"/>
                              <a:ea typeface="Cambria Math" panose="02040503050406030204" pitchFamily="18" charset="0"/>
                            </a:rPr>
                            <m:t>𝟑𝟔𝟓</m:t>
                          </m:r>
                        </m:den>
                      </m:f>
                    </m:oMath>
                  </m:oMathPara>
                </a14:m>
                <a:endParaRPr lang="it-IT" sz="1200" b="1" dirty="0">
                  <a:solidFill>
                    <a:schemeClr val="tx1"/>
                  </a:solidFill>
                  <a:latin typeface="Gill Sans MT" panose="020B0502020104020203" pitchFamily="34" charset="0"/>
                </a:endParaRPr>
              </a:p>
            </p:txBody>
          </p:sp>
        </mc:Choice>
        <mc:Fallback xmlns="">
          <p:sp>
            <p:nvSpPr>
              <p:cNvPr id="61" name="CasellaDiTesto 60">
                <a:extLst>
                  <a:ext uri="{FF2B5EF4-FFF2-40B4-BE49-F238E27FC236}">
                    <a16:creationId xmlns:a16="http://schemas.microsoft.com/office/drawing/2014/main" id="{6E5FCC06-6813-6B01-3CAE-E9982D03536B}"/>
                  </a:ext>
                </a:extLst>
              </p:cNvPr>
              <p:cNvSpPr txBox="1">
                <a:spLocks noRot="1" noChangeAspect="1" noMove="1" noResize="1" noEditPoints="1" noAdjustHandles="1" noChangeArrowheads="1" noChangeShapeType="1" noTextEdit="1"/>
              </p:cNvSpPr>
              <p:nvPr/>
            </p:nvSpPr>
            <p:spPr>
              <a:xfrm>
                <a:off x="1576872" y="4452334"/>
                <a:ext cx="2792730" cy="439223"/>
              </a:xfrm>
              <a:prstGeom prst="rect">
                <a:avLst/>
              </a:prstGeom>
              <a:blipFill>
                <a:blip r:embed="rId3"/>
                <a:stretch>
                  <a:fillRect b="-1389"/>
                </a:stretch>
              </a:blipFill>
            </p:spPr>
            <p:txBody>
              <a:bodyPr/>
              <a:lstStyle/>
              <a:p>
                <a:r>
                  <a:rPr lang="it-IT">
                    <a:noFill/>
                  </a:rPr>
                  <a:t> </a:t>
                </a:r>
              </a:p>
            </p:txBody>
          </p:sp>
        </mc:Fallback>
      </mc:AlternateContent>
      <p:sp>
        <p:nvSpPr>
          <p:cNvPr id="62" name="CasellaDiTesto 61">
            <a:extLst>
              <a:ext uri="{FF2B5EF4-FFF2-40B4-BE49-F238E27FC236}">
                <a16:creationId xmlns:a16="http://schemas.microsoft.com/office/drawing/2014/main" id="{F1A43DB4-BBE9-C5F7-8F42-037CB4AB8FA6}"/>
              </a:ext>
            </a:extLst>
          </p:cNvPr>
          <p:cNvSpPr txBox="1"/>
          <p:nvPr/>
        </p:nvSpPr>
        <p:spPr>
          <a:xfrm>
            <a:off x="233921" y="4498282"/>
            <a:ext cx="1342951" cy="400110"/>
          </a:xfrm>
          <a:prstGeom prst="homePlate">
            <a:avLst/>
          </a:prstGeom>
          <a:solidFill>
            <a:srgbClr val="E6002D"/>
          </a:solidFill>
        </p:spPr>
        <p:txBody>
          <a:bodyPr wrap="square" rtlCol="0">
            <a:spAutoFit/>
          </a:bodyPr>
          <a:lstStyle/>
          <a:p>
            <a:r>
              <a:rPr lang="it-IT" sz="1000" b="1" dirty="0">
                <a:solidFill>
                  <a:schemeClr val="bg1"/>
                </a:solidFill>
                <a:latin typeface="Gill Sans MT" panose="020B0502020104020203" pitchFamily="34" charset="0"/>
              </a:rPr>
              <a:t>COEFFICIENTE</a:t>
            </a:r>
          </a:p>
          <a:p>
            <a:r>
              <a:rPr lang="it-IT" sz="1000" b="1" dirty="0">
                <a:solidFill>
                  <a:schemeClr val="bg1"/>
                </a:solidFill>
                <a:latin typeface="Gill Sans MT" panose="020B0502020104020203" pitchFamily="34" charset="0"/>
              </a:rPr>
              <a:t>TURISTICO</a:t>
            </a:r>
          </a:p>
        </p:txBody>
      </p:sp>
    </p:spTree>
    <p:extLst>
      <p:ext uri="{BB962C8B-B14F-4D97-AF65-F5344CB8AC3E}">
        <p14:creationId xmlns:p14="http://schemas.microsoft.com/office/powerpoint/2010/main" val="4237953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EC9BC-7253-B758-A03D-D4937977A00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49EAD69-80E0-E3AD-5000-2BBDD4B6A14F}"/>
              </a:ext>
            </a:extLst>
          </p:cNvPr>
          <p:cNvSpPr>
            <a:spLocks noGrp="1"/>
          </p:cNvSpPr>
          <p:nvPr>
            <p:ph type="title"/>
          </p:nvPr>
        </p:nvSpPr>
        <p:spPr/>
        <p:txBody>
          <a:bodyPr>
            <a:normAutofit fontScale="90000"/>
          </a:bodyPr>
          <a:lstStyle/>
          <a:p>
            <a:r>
              <a:rPr lang="it-IT" dirty="0"/>
              <a:t>Il calcolo dei coefficienti di </a:t>
            </a:r>
            <a:r>
              <a:rPr lang="it-IT" dirty="0" err="1"/>
              <a:t>turisticità</a:t>
            </a:r>
            <a:r>
              <a:rPr lang="it-IT" dirty="0"/>
              <a:t> e della quota turistica nei settori di spesa CPT</a:t>
            </a:r>
          </a:p>
        </p:txBody>
      </p:sp>
      <p:graphicFrame>
        <p:nvGraphicFramePr>
          <p:cNvPr id="24" name="Tabella 23">
            <a:extLst>
              <a:ext uri="{FF2B5EF4-FFF2-40B4-BE49-F238E27FC236}">
                <a16:creationId xmlns:a16="http://schemas.microsoft.com/office/drawing/2014/main" id="{FCAEF603-E822-2CC9-BA39-79E1EB9513CA}"/>
              </a:ext>
            </a:extLst>
          </p:cNvPr>
          <p:cNvGraphicFramePr>
            <a:graphicFrameLocks noGrp="1"/>
          </p:cNvGraphicFramePr>
          <p:nvPr>
            <p:extLst>
              <p:ext uri="{D42A27DB-BD31-4B8C-83A1-F6EECF244321}">
                <p14:modId xmlns:p14="http://schemas.microsoft.com/office/powerpoint/2010/main" val="522839640"/>
              </p:ext>
            </p:extLst>
          </p:nvPr>
        </p:nvGraphicFramePr>
        <p:xfrm>
          <a:off x="5634079" y="2713685"/>
          <a:ext cx="3276000" cy="624840"/>
        </p:xfrm>
        <a:graphic>
          <a:graphicData uri="http://schemas.openxmlformats.org/drawingml/2006/table">
            <a:tbl>
              <a:tblPr firstRow="1" bandRow="1"/>
              <a:tblGrid>
                <a:gridCol w="2376000">
                  <a:extLst>
                    <a:ext uri="{9D8B030D-6E8A-4147-A177-3AD203B41FA5}">
                      <a16:colId xmlns:a16="http://schemas.microsoft.com/office/drawing/2014/main" val="225430843"/>
                    </a:ext>
                  </a:extLst>
                </a:gridCol>
                <a:gridCol w="900000">
                  <a:extLst>
                    <a:ext uri="{9D8B030D-6E8A-4147-A177-3AD203B41FA5}">
                      <a16:colId xmlns:a16="http://schemas.microsoft.com/office/drawing/2014/main" val="2932164743"/>
                    </a:ext>
                  </a:extLst>
                </a:gridCol>
              </a:tblGrid>
              <a:tr h="216000">
                <a:tc>
                  <a:txBody>
                    <a:bodyPr/>
                    <a:lstStyle>
                      <a:lvl1pPr marL="0" algn="l" defTabSz="914400" rtl="0" eaLnBrk="1" latinLnBrk="0" hangingPunct="1">
                        <a:defRPr sz="1800" kern="1200">
                          <a:solidFill>
                            <a:schemeClr val="dk1"/>
                          </a:solidFill>
                          <a:latin typeface="Aptos"/>
                        </a:defRPr>
                      </a:lvl1pPr>
                      <a:lvl2pPr marL="457200" algn="l" defTabSz="914400" rtl="0" eaLnBrk="1" latinLnBrk="0" hangingPunct="1">
                        <a:defRPr sz="1800" kern="1200">
                          <a:solidFill>
                            <a:schemeClr val="dk1"/>
                          </a:solidFill>
                          <a:latin typeface="Aptos"/>
                        </a:defRPr>
                      </a:lvl2pPr>
                      <a:lvl3pPr marL="914400" algn="l" defTabSz="914400" rtl="0" eaLnBrk="1" latinLnBrk="0" hangingPunct="1">
                        <a:defRPr sz="1800" kern="1200">
                          <a:solidFill>
                            <a:schemeClr val="dk1"/>
                          </a:solidFill>
                          <a:latin typeface="Aptos"/>
                        </a:defRPr>
                      </a:lvl3pPr>
                      <a:lvl4pPr marL="1371600" algn="l" defTabSz="914400" rtl="0" eaLnBrk="1" latinLnBrk="0" hangingPunct="1">
                        <a:defRPr sz="1800" kern="1200">
                          <a:solidFill>
                            <a:schemeClr val="dk1"/>
                          </a:solidFill>
                          <a:latin typeface="Aptos"/>
                        </a:defRPr>
                      </a:lvl4pPr>
                      <a:lvl5pPr marL="1828800" algn="l" defTabSz="914400" rtl="0" eaLnBrk="1" latinLnBrk="0" hangingPunct="1">
                        <a:defRPr sz="1800" kern="1200">
                          <a:solidFill>
                            <a:schemeClr val="dk1"/>
                          </a:solidFill>
                          <a:latin typeface="Aptos"/>
                        </a:defRPr>
                      </a:lvl5pPr>
                      <a:lvl6pPr marL="2286000" algn="l" defTabSz="914400" rtl="0" eaLnBrk="1" latinLnBrk="0" hangingPunct="1">
                        <a:defRPr sz="1800" kern="1200">
                          <a:solidFill>
                            <a:schemeClr val="dk1"/>
                          </a:solidFill>
                          <a:latin typeface="Aptos"/>
                        </a:defRPr>
                      </a:lvl6pPr>
                      <a:lvl7pPr marL="2743200" algn="l" defTabSz="914400" rtl="0" eaLnBrk="1" latinLnBrk="0" hangingPunct="1">
                        <a:defRPr sz="1800" kern="1200">
                          <a:solidFill>
                            <a:schemeClr val="dk1"/>
                          </a:solidFill>
                          <a:latin typeface="Aptos"/>
                        </a:defRPr>
                      </a:lvl7pPr>
                      <a:lvl8pPr marL="3200400" algn="l" defTabSz="914400" rtl="0" eaLnBrk="1" latinLnBrk="0" hangingPunct="1">
                        <a:defRPr sz="1800" kern="1200">
                          <a:solidFill>
                            <a:schemeClr val="dk1"/>
                          </a:solidFill>
                          <a:latin typeface="Aptos"/>
                        </a:defRPr>
                      </a:lvl8pPr>
                      <a:lvl9pPr marL="3657600" algn="l" defTabSz="914400" rtl="0" eaLnBrk="1" latinLnBrk="0" hangingPunct="1">
                        <a:defRPr sz="1800" kern="1200">
                          <a:solidFill>
                            <a:schemeClr val="dk1"/>
                          </a:solidFill>
                          <a:latin typeface="Aptos"/>
                        </a:defRPr>
                      </a:lvl9pPr>
                    </a:lstStyle>
                    <a:p>
                      <a:pPr marL="0" algn="l" defTabSz="914400" rtl="0" eaLnBrk="1" latinLnBrk="0" hangingPunct="1"/>
                      <a:r>
                        <a:rPr lang="it-IT" sz="1000" b="1" kern="1200" dirty="0">
                          <a:solidFill>
                            <a:schemeClr val="tx1"/>
                          </a:solidFill>
                          <a:latin typeface="Gill Sans MT" panose="020B0502020104020203" pitchFamily="34" charset="0"/>
                          <a:ea typeface="+mn-ea"/>
                          <a:cs typeface="+mn-cs"/>
                        </a:rPr>
                        <a:t>Spesa CPT «Commercio» </a:t>
                      </a:r>
                      <a:r>
                        <a:rPr lang="it-IT" sz="1000" b="0" kern="1200" dirty="0">
                          <a:solidFill>
                            <a:schemeClr val="tx1"/>
                          </a:solidFill>
                          <a:latin typeface="Gill Sans MT" panose="020B0502020104020203" pitchFamily="34" charset="0"/>
                          <a:ea typeface="+mn-ea"/>
                          <a:cs typeface="+mn-cs"/>
                        </a:rPr>
                        <a:t>(in migliaia)</a:t>
                      </a:r>
                      <a:endParaRPr lang="it-IT" sz="1000" b="1" kern="1200" dirty="0">
                        <a:solidFill>
                          <a:schemeClr val="tx1"/>
                        </a:solidFill>
                        <a:latin typeface="Gill Sans MT" panose="020B0502020104020203" pitchFamily="34" charset="0"/>
                        <a:ea typeface="+mn-ea"/>
                        <a:cs typeface="+mn-cs"/>
                      </a:endParaRPr>
                    </a:p>
                    <a:p>
                      <a:pPr marL="0" algn="l" defTabSz="914400" rtl="0" eaLnBrk="1" latinLnBrk="0" hangingPunct="1"/>
                      <a:r>
                        <a:rPr lang="it-IT" sz="900" b="0" i="1" kern="1200" dirty="0">
                          <a:solidFill>
                            <a:schemeClr val="tx1"/>
                          </a:solidFill>
                          <a:latin typeface="Gill Sans MT" panose="020B0502020104020203" pitchFamily="34" charset="0"/>
                          <a:ea typeface="+mn-ea"/>
                          <a:cs typeface="+mn-cs"/>
                        </a:rPr>
                        <a:t>Anno 2019</a:t>
                      </a:r>
                      <a:endParaRPr lang="it-IT" sz="1000" b="1" i="1" kern="1200" dirty="0">
                        <a:solidFill>
                          <a:schemeClr val="tx1"/>
                        </a:solidFill>
                        <a:latin typeface="Gill Sans MT" panose="020B0502020104020203" pitchFamily="34" charset="0"/>
                        <a:ea typeface="+mn-ea"/>
                        <a:cs typeface="+mn-cs"/>
                      </a:endParaRPr>
                    </a:p>
                  </a:txBody>
                  <a:tcPr anchor="ctr">
                    <a:lnL w="12700" cap="flat" cmpd="sng" algn="ctr">
                      <a:solidFill>
                        <a:srgbClr val="E6002D"/>
                      </a:solidFill>
                      <a:prstDash val="solid"/>
                      <a:round/>
                      <a:headEnd type="none" w="med" len="med"/>
                      <a:tailEnd type="none" w="med" len="med"/>
                    </a:lnL>
                    <a:lnR w="9525" cap="flat" cmpd="sng" algn="ctr">
                      <a:noFill/>
                      <a:prstDash val="sysDot"/>
                      <a:round/>
                      <a:headEnd type="none" w="med" len="med"/>
                      <a:tailEnd type="none" w="med" len="med"/>
                    </a:lnR>
                    <a:lnT w="12700" cap="flat" cmpd="sng" algn="ctr">
                      <a:solidFill>
                        <a:srgbClr val="E6002D"/>
                      </a:solidFill>
                      <a:prstDash val="solid"/>
                      <a:round/>
                      <a:headEnd type="none" w="med" len="med"/>
                      <a:tailEnd type="none" w="med" len="med"/>
                    </a:lnT>
                    <a:lnB w="12700" cap="flat" cmpd="sng" algn="ctr">
                      <a:solidFill>
                        <a:srgbClr val="E6002D"/>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ptos"/>
                        </a:defRPr>
                      </a:lvl1pPr>
                      <a:lvl2pPr marL="457200" algn="l" defTabSz="914400" rtl="0" eaLnBrk="1" latinLnBrk="0" hangingPunct="1">
                        <a:defRPr sz="1800" kern="1200">
                          <a:solidFill>
                            <a:schemeClr val="dk1"/>
                          </a:solidFill>
                          <a:latin typeface="Aptos"/>
                        </a:defRPr>
                      </a:lvl2pPr>
                      <a:lvl3pPr marL="914400" algn="l" defTabSz="914400" rtl="0" eaLnBrk="1" latinLnBrk="0" hangingPunct="1">
                        <a:defRPr sz="1800" kern="1200">
                          <a:solidFill>
                            <a:schemeClr val="dk1"/>
                          </a:solidFill>
                          <a:latin typeface="Aptos"/>
                        </a:defRPr>
                      </a:lvl3pPr>
                      <a:lvl4pPr marL="1371600" algn="l" defTabSz="914400" rtl="0" eaLnBrk="1" latinLnBrk="0" hangingPunct="1">
                        <a:defRPr sz="1800" kern="1200">
                          <a:solidFill>
                            <a:schemeClr val="dk1"/>
                          </a:solidFill>
                          <a:latin typeface="Aptos"/>
                        </a:defRPr>
                      </a:lvl4pPr>
                      <a:lvl5pPr marL="1828800" algn="l" defTabSz="914400" rtl="0" eaLnBrk="1" latinLnBrk="0" hangingPunct="1">
                        <a:defRPr sz="1800" kern="1200">
                          <a:solidFill>
                            <a:schemeClr val="dk1"/>
                          </a:solidFill>
                          <a:latin typeface="Aptos"/>
                        </a:defRPr>
                      </a:lvl5pPr>
                      <a:lvl6pPr marL="2286000" algn="l" defTabSz="914400" rtl="0" eaLnBrk="1" latinLnBrk="0" hangingPunct="1">
                        <a:defRPr sz="1800" kern="1200">
                          <a:solidFill>
                            <a:schemeClr val="dk1"/>
                          </a:solidFill>
                          <a:latin typeface="Aptos"/>
                        </a:defRPr>
                      </a:lvl6pPr>
                      <a:lvl7pPr marL="2743200" algn="l" defTabSz="914400" rtl="0" eaLnBrk="1" latinLnBrk="0" hangingPunct="1">
                        <a:defRPr sz="1800" kern="1200">
                          <a:solidFill>
                            <a:schemeClr val="dk1"/>
                          </a:solidFill>
                          <a:latin typeface="Aptos"/>
                        </a:defRPr>
                      </a:lvl7pPr>
                      <a:lvl8pPr marL="3200400" algn="l" defTabSz="914400" rtl="0" eaLnBrk="1" latinLnBrk="0" hangingPunct="1">
                        <a:defRPr sz="1800" kern="1200">
                          <a:solidFill>
                            <a:schemeClr val="dk1"/>
                          </a:solidFill>
                          <a:latin typeface="Aptos"/>
                        </a:defRPr>
                      </a:lvl8pPr>
                      <a:lvl9pPr marL="3657600" algn="l" defTabSz="914400" rtl="0" eaLnBrk="1" latinLnBrk="0" hangingPunct="1">
                        <a:defRPr sz="1800" kern="1200">
                          <a:solidFill>
                            <a:schemeClr val="dk1"/>
                          </a:solidFill>
                          <a:latin typeface="Aptos"/>
                        </a:defRPr>
                      </a:lvl9pPr>
                    </a:lstStyle>
                    <a:p>
                      <a:pPr algn="ctr" fontAlgn="b"/>
                      <a:r>
                        <a:rPr lang="it-IT" sz="1000" b="0" kern="1200" dirty="0">
                          <a:solidFill>
                            <a:schemeClr val="tx1"/>
                          </a:solidFill>
                          <a:latin typeface="Gill Sans MT" panose="020B0502020104020203" pitchFamily="34" charset="0"/>
                          <a:ea typeface="+mn-ea"/>
                          <a:cs typeface="+mn-cs"/>
                        </a:rPr>
                        <a:t>52.885,48</a:t>
                      </a:r>
                    </a:p>
                  </a:txBody>
                  <a:tcPr marL="7620" marR="7620" marT="7620" marB="0" anchor="ctr">
                    <a:lnL w="9525" cap="flat" cmpd="sng" algn="ctr">
                      <a:noFill/>
                      <a:prstDash val="sysDot"/>
                      <a:round/>
                      <a:headEnd type="none" w="med" len="med"/>
                      <a:tailEnd type="none" w="med" len="med"/>
                    </a:lnL>
                    <a:lnR w="12700" cap="flat" cmpd="sng" algn="ctr">
                      <a:solidFill>
                        <a:srgbClr val="E6002D"/>
                      </a:solidFill>
                      <a:prstDash val="solid"/>
                      <a:round/>
                      <a:headEnd type="none" w="med" len="med"/>
                      <a:tailEnd type="none" w="med" len="med"/>
                    </a:lnR>
                    <a:lnT w="12700" cap="flat" cmpd="sng" algn="ctr">
                      <a:solidFill>
                        <a:srgbClr val="E6002D"/>
                      </a:solidFill>
                      <a:prstDash val="solid"/>
                      <a:round/>
                      <a:headEnd type="none" w="med" len="med"/>
                      <a:tailEnd type="none" w="med" len="med"/>
                    </a:lnT>
                    <a:lnB w="12700" cap="flat" cmpd="sng" algn="ctr">
                      <a:solidFill>
                        <a:srgbClr val="E6002D"/>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77086726"/>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b="1" kern="1200" dirty="0">
                          <a:solidFill>
                            <a:schemeClr val="tx1"/>
                          </a:solidFill>
                          <a:latin typeface="Gill Sans MT" panose="020B0502020104020203" pitchFamily="34" charset="0"/>
                          <a:ea typeface="+mn-ea"/>
                          <a:cs typeface="+mn-cs"/>
                        </a:rPr>
                        <a:t>Quota turistica</a:t>
                      </a:r>
                    </a:p>
                  </a:txBody>
                  <a:tcPr anchor="ctr">
                    <a:lnL w="12700" cap="flat" cmpd="sng" algn="ctr">
                      <a:solidFill>
                        <a:srgbClr val="E6002D"/>
                      </a:solidFill>
                      <a:prstDash val="solid"/>
                      <a:round/>
                      <a:headEnd type="none" w="med" len="med"/>
                      <a:tailEnd type="none" w="med" len="med"/>
                    </a:lnL>
                    <a:lnR w="9525" cap="flat" cmpd="sng" algn="ctr">
                      <a:noFill/>
                      <a:prstDash val="sysDot"/>
                      <a:round/>
                      <a:headEnd type="none" w="med" len="med"/>
                      <a:tailEnd type="none" w="med" len="med"/>
                    </a:lnR>
                    <a:lnT w="12700" cap="flat" cmpd="sng" algn="ctr">
                      <a:solidFill>
                        <a:srgbClr val="E6002D"/>
                      </a:solidFill>
                      <a:prstDash val="sysDot"/>
                      <a:round/>
                      <a:headEnd type="none" w="med" len="med"/>
                      <a:tailEnd type="none" w="med" len="med"/>
                    </a:lnT>
                    <a:lnB w="12700" cap="flat" cmpd="sng" algn="ctr">
                      <a:solidFill>
                        <a:srgbClr val="E6002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000" b="1" kern="1200" dirty="0">
                          <a:solidFill>
                            <a:schemeClr val="bg1"/>
                          </a:solidFill>
                          <a:latin typeface="Gill Sans MT" panose="020B0502020104020203" pitchFamily="34" charset="0"/>
                          <a:ea typeface="+mn-ea"/>
                          <a:cs typeface="+mn-cs"/>
                        </a:rPr>
                        <a:t>9.991,55</a:t>
                      </a:r>
                    </a:p>
                  </a:txBody>
                  <a:tcPr marL="7620" marR="7620" marT="7620" marB="0" anchor="ctr">
                    <a:lnL w="9525" cap="flat" cmpd="sng" algn="ctr">
                      <a:noFill/>
                      <a:prstDash val="sysDot"/>
                      <a:round/>
                      <a:headEnd type="none" w="med" len="med"/>
                      <a:tailEnd type="none" w="med" len="med"/>
                    </a:lnL>
                    <a:lnR w="12700" cap="flat" cmpd="sng" algn="ctr">
                      <a:solidFill>
                        <a:srgbClr val="E6002D"/>
                      </a:solidFill>
                      <a:prstDash val="solid"/>
                      <a:round/>
                      <a:headEnd type="none" w="med" len="med"/>
                      <a:tailEnd type="none" w="med" len="med"/>
                    </a:lnR>
                    <a:lnT w="12700" cap="flat" cmpd="sng" algn="ctr">
                      <a:solidFill>
                        <a:srgbClr val="E6002D"/>
                      </a:solidFill>
                      <a:prstDash val="sysDot"/>
                      <a:round/>
                      <a:headEnd type="none" w="med" len="med"/>
                      <a:tailEnd type="none" w="med" len="med"/>
                    </a:lnT>
                    <a:lnB w="12700" cap="flat" cmpd="sng" algn="ctr">
                      <a:solidFill>
                        <a:srgbClr val="E6002D"/>
                      </a:solidFill>
                      <a:prstDash val="solid"/>
                      <a:round/>
                      <a:headEnd type="none" w="med" len="med"/>
                      <a:tailEnd type="none" w="med" len="med"/>
                    </a:lnB>
                    <a:lnTlToBr w="12700" cmpd="sng">
                      <a:noFill/>
                      <a:prstDash val="solid"/>
                    </a:lnTlToBr>
                    <a:lnBlToTr w="12700" cmpd="sng">
                      <a:noFill/>
                      <a:prstDash val="solid"/>
                    </a:lnBlToTr>
                    <a:solidFill>
                      <a:srgbClr val="E6002D"/>
                    </a:solidFill>
                  </a:tcPr>
                </a:tc>
                <a:extLst>
                  <a:ext uri="{0D108BD9-81ED-4DB2-BD59-A6C34878D82A}">
                    <a16:rowId xmlns:a16="http://schemas.microsoft.com/office/drawing/2014/main" val="3435176370"/>
                  </a:ext>
                </a:extLst>
              </a:tr>
            </a:tbl>
          </a:graphicData>
        </a:graphic>
      </p:graphicFrame>
      <p:sp>
        <p:nvSpPr>
          <p:cNvPr id="43" name="Triangolo isoscele 42">
            <a:extLst>
              <a:ext uri="{FF2B5EF4-FFF2-40B4-BE49-F238E27FC236}">
                <a16:creationId xmlns:a16="http://schemas.microsoft.com/office/drawing/2014/main" id="{FCA90161-D40B-160F-7AF4-7F81130659C7}"/>
              </a:ext>
            </a:extLst>
          </p:cNvPr>
          <p:cNvSpPr/>
          <p:nvPr/>
        </p:nvSpPr>
        <p:spPr>
          <a:xfrm rot="5400000">
            <a:off x="4667160" y="2931585"/>
            <a:ext cx="1249681" cy="189041"/>
          </a:xfrm>
          <a:prstGeom prst="triangle">
            <a:avLst/>
          </a:prstGeom>
          <a:solidFill>
            <a:srgbClr val="E600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64" name="Gruppo 63">
            <a:extLst>
              <a:ext uri="{FF2B5EF4-FFF2-40B4-BE49-F238E27FC236}">
                <a16:creationId xmlns:a16="http://schemas.microsoft.com/office/drawing/2014/main" id="{F7618F38-7D1C-2A17-8C8A-E04A31CD8A08}"/>
              </a:ext>
            </a:extLst>
          </p:cNvPr>
          <p:cNvGrpSpPr/>
          <p:nvPr/>
        </p:nvGrpSpPr>
        <p:grpSpPr>
          <a:xfrm>
            <a:off x="2923734" y="4045495"/>
            <a:ext cx="3296533" cy="369332"/>
            <a:chOff x="3002406" y="4045495"/>
            <a:chExt cx="3296533" cy="369332"/>
          </a:xfrm>
        </p:grpSpPr>
        <p:cxnSp>
          <p:nvCxnSpPr>
            <p:cNvPr id="60" name="Connettore diritto 59">
              <a:extLst>
                <a:ext uri="{FF2B5EF4-FFF2-40B4-BE49-F238E27FC236}">
                  <a16:creationId xmlns:a16="http://schemas.microsoft.com/office/drawing/2014/main" id="{740580E7-5BBE-C6AA-377A-727E8A637D93}"/>
                </a:ext>
              </a:extLst>
            </p:cNvPr>
            <p:cNvCxnSpPr>
              <a:cxnSpLocks/>
            </p:cNvCxnSpPr>
            <p:nvPr/>
          </p:nvCxnSpPr>
          <p:spPr>
            <a:xfrm>
              <a:off x="3002406" y="4230161"/>
              <a:ext cx="3296533" cy="0"/>
            </a:xfrm>
            <a:prstGeom prst="line">
              <a:avLst/>
            </a:prstGeom>
            <a:ln w="19050">
              <a:solidFill>
                <a:srgbClr val="E6002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6" name="CasellaDiTesto 55">
              <a:extLst>
                <a:ext uri="{FF2B5EF4-FFF2-40B4-BE49-F238E27FC236}">
                  <a16:creationId xmlns:a16="http://schemas.microsoft.com/office/drawing/2014/main" id="{CD833649-2488-3879-2878-C4786D2D6854}"/>
                </a:ext>
              </a:extLst>
            </p:cNvPr>
            <p:cNvSpPr txBox="1"/>
            <p:nvPr/>
          </p:nvSpPr>
          <p:spPr>
            <a:xfrm>
              <a:off x="3507766" y="4045495"/>
              <a:ext cx="2285819" cy="369332"/>
            </a:xfrm>
            <a:prstGeom prst="rect">
              <a:avLst/>
            </a:prstGeom>
            <a:solidFill>
              <a:schemeClr val="bg1"/>
            </a:solidFill>
          </p:spPr>
          <p:txBody>
            <a:bodyPr wrap="none" rtlCol="0">
              <a:spAutoFit/>
            </a:bodyPr>
            <a:lstStyle>
              <a:defPPr>
                <a:defRPr lang="en-US"/>
              </a:defPPr>
              <a:lvl1pPr algn="ctr">
                <a:defRPr b="1">
                  <a:latin typeface="Gill Sans MT" panose="020B0502020104020203" pitchFamily="34" charset="0"/>
                </a:defRPr>
              </a:lvl1pPr>
            </a:lstStyle>
            <a:p>
              <a:r>
                <a:rPr lang="it-IT" dirty="0"/>
                <a:t>ALTRI TRASPORTI</a:t>
              </a:r>
            </a:p>
          </p:txBody>
        </p:sp>
      </p:grpSp>
      <p:grpSp>
        <p:nvGrpSpPr>
          <p:cNvPr id="65" name="Gruppo 64">
            <a:extLst>
              <a:ext uri="{FF2B5EF4-FFF2-40B4-BE49-F238E27FC236}">
                <a16:creationId xmlns:a16="http://schemas.microsoft.com/office/drawing/2014/main" id="{717E8945-D7A3-BAA9-9628-FA876345D6DA}"/>
              </a:ext>
            </a:extLst>
          </p:cNvPr>
          <p:cNvGrpSpPr/>
          <p:nvPr/>
        </p:nvGrpSpPr>
        <p:grpSpPr>
          <a:xfrm>
            <a:off x="3209797" y="1351789"/>
            <a:ext cx="2724407" cy="369332"/>
            <a:chOff x="3288469" y="4045495"/>
            <a:chExt cx="2724407" cy="369332"/>
          </a:xfrm>
        </p:grpSpPr>
        <p:cxnSp>
          <p:nvCxnSpPr>
            <p:cNvPr id="66" name="Connettore diritto 65">
              <a:extLst>
                <a:ext uri="{FF2B5EF4-FFF2-40B4-BE49-F238E27FC236}">
                  <a16:creationId xmlns:a16="http://schemas.microsoft.com/office/drawing/2014/main" id="{612918BF-62BD-0163-5089-3526ED190DA2}"/>
                </a:ext>
              </a:extLst>
            </p:cNvPr>
            <p:cNvCxnSpPr>
              <a:cxnSpLocks/>
            </p:cNvCxnSpPr>
            <p:nvPr/>
          </p:nvCxnSpPr>
          <p:spPr>
            <a:xfrm>
              <a:off x="3288469" y="4230161"/>
              <a:ext cx="2724407" cy="0"/>
            </a:xfrm>
            <a:prstGeom prst="line">
              <a:avLst/>
            </a:prstGeom>
            <a:ln w="19050">
              <a:solidFill>
                <a:srgbClr val="E6002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7" name="CasellaDiTesto 66">
              <a:extLst>
                <a:ext uri="{FF2B5EF4-FFF2-40B4-BE49-F238E27FC236}">
                  <a16:creationId xmlns:a16="http://schemas.microsoft.com/office/drawing/2014/main" id="{2807E442-8B10-5E6A-7CA4-198D08C68AAB}"/>
                </a:ext>
              </a:extLst>
            </p:cNvPr>
            <p:cNvSpPr txBox="1"/>
            <p:nvPr/>
          </p:nvSpPr>
          <p:spPr>
            <a:xfrm>
              <a:off x="3785694" y="4045495"/>
              <a:ext cx="1729961" cy="369332"/>
            </a:xfrm>
            <a:prstGeom prst="rect">
              <a:avLst/>
            </a:prstGeom>
            <a:solidFill>
              <a:schemeClr val="bg1"/>
            </a:solidFill>
          </p:spPr>
          <p:txBody>
            <a:bodyPr wrap="none" rtlCol="0">
              <a:spAutoFit/>
            </a:bodyPr>
            <a:lstStyle>
              <a:defPPr>
                <a:defRPr lang="en-US"/>
              </a:defPPr>
              <a:lvl1pPr algn="ctr">
                <a:defRPr b="1">
                  <a:latin typeface="Gill Sans MT" panose="020B0502020104020203" pitchFamily="34" charset="0"/>
                </a:defRPr>
              </a:lvl1pPr>
            </a:lstStyle>
            <a:p>
              <a:r>
                <a:rPr lang="it-IT" dirty="0"/>
                <a:t>COMMERCIO</a:t>
              </a:r>
            </a:p>
          </p:txBody>
        </p:sp>
      </p:grpSp>
      <mc:AlternateContent xmlns:mc="http://schemas.openxmlformats.org/markup-compatibility/2006" xmlns:a14="http://schemas.microsoft.com/office/drawing/2010/main">
        <mc:Choice Requires="a14">
          <p:sp>
            <p:nvSpPr>
              <p:cNvPr id="68" name="CasellaDiTesto 67">
                <a:extLst>
                  <a:ext uri="{FF2B5EF4-FFF2-40B4-BE49-F238E27FC236}">
                    <a16:creationId xmlns:a16="http://schemas.microsoft.com/office/drawing/2014/main" id="{9F466FC0-BAA3-FA2D-939C-F50273BE1F52}"/>
                  </a:ext>
                </a:extLst>
              </p:cNvPr>
              <p:cNvSpPr txBox="1"/>
              <p:nvPr/>
            </p:nvSpPr>
            <p:spPr>
              <a:xfrm>
                <a:off x="1579974" y="1726965"/>
                <a:ext cx="3857009" cy="5137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it-IT" sz="1200" b="1" i="1" kern="0">
                              <a:solidFill>
                                <a:schemeClr val="tx1"/>
                              </a:solidFill>
                              <a:latin typeface="Cambria Math" panose="02040503050406030204" pitchFamily="18" charset="0"/>
                              <a:cs typeface="Times New Roman" panose="02020603050405020304" pitchFamily="18" charset="0"/>
                            </a:rPr>
                          </m:ctrlPr>
                        </m:fPr>
                        <m:num>
                          <m:r>
                            <a:rPr lang="it-IT" sz="1200" b="1" i="1" kern="0">
                              <a:solidFill>
                                <a:schemeClr val="tx1"/>
                              </a:solidFill>
                              <a:latin typeface="Cambria Math" panose="02040503050406030204" pitchFamily="18" charset="0"/>
                              <a:ea typeface="Aptos" panose="020B0004020202020204" pitchFamily="34" charset="0"/>
                              <a:cs typeface="Times New Roman" panose="02020603050405020304" pitchFamily="18" charset="0"/>
                            </a:rPr>
                            <m:t>𝑰𝑴𝑷𝑹𝑬𝑺</m:t>
                          </m:r>
                          <m:sSub>
                            <m:sSubPr>
                              <m:ctrlPr>
                                <a:rPr lang="it-IT" sz="1200" b="1" i="1" kern="0">
                                  <a:solidFill>
                                    <a:schemeClr val="tx1"/>
                                  </a:solidFill>
                                  <a:latin typeface="Cambria Math" panose="02040503050406030204" pitchFamily="18" charset="0"/>
                                  <a:cs typeface="Times New Roman" panose="02020603050405020304" pitchFamily="18" charset="0"/>
                                </a:rPr>
                              </m:ctrlPr>
                            </m:sSubPr>
                            <m:e>
                              <m:r>
                                <a:rPr lang="it-IT" sz="1200" b="1" i="1" kern="0">
                                  <a:solidFill>
                                    <a:schemeClr val="tx1"/>
                                  </a:solidFill>
                                  <a:latin typeface="Cambria Math" panose="02040503050406030204" pitchFamily="18" charset="0"/>
                                  <a:ea typeface="Aptos" panose="020B0004020202020204" pitchFamily="34" charset="0"/>
                                  <a:cs typeface="Times New Roman" panose="02020603050405020304" pitchFamily="18" charset="0"/>
                                </a:rPr>
                                <m:t>𝑬</m:t>
                              </m:r>
                            </m:e>
                            <m:sub>
                              <m:r>
                                <a:rPr lang="it-IT" sz="1200" b="0" i="1" kern="0">
                                  <a:solidFill>
                                    <a:schemeClr val="tx1"/>
                                  </a:solidFill>
                                  <a:latin typeface="Cambria Math" panose="02040503050406030204" pitchFamily="18" charset="0"/>
                                  <a:ea typeface="Aptos" panose="020B0004020202020204" pitchFamily="34" charset="0"/>
                                  <a:cs typeface="Times New Roman" panose="02020603050405020304" pitchFamily="18" charset="0"/>
                                </a:rPr>
                                <m:t>𝑐𝑜𝑚𝑚𝑒𝑟𝑐𝑖𝑜</m:t>
                              </m:r>
                              <m:r>
                                <a:rPr lang="it-IT" sz="1200" b="0" i="1" kern="0">
                                  <a:solidFill>
                                    <a:schemeClr val="tx1"/>
                                  </a:solidFill>
                                  <a:latin typeface="Cambria Math" panose="02040503050406030204" pitchFamily="18" charset="0"/>
                                  <a:ea typeface="Aptos" panose="020B0004020202020204" pitchFamily="34" charset="0"/>
                                  <a:cs typeface="Times New Roman" panose="02020603050405020304" pitchFamily="18" charset="0"/>
                                </a:rPr>
                                <m:t> </m:t>
                              </m:r>
                              <m:r>
                                <a:rPr lang="it-IT" sz="1200" b="0" i="1" kern="0">
                                  <a:solidFill>
                                    <a:schemeClr val="tx1"/>
                                  </a:solidFill>
                                  <a:latin typeface="Cambria Math" panose="02040503050406030204" pitchFamily="18" charset="0"/>
                                  <a:ea typeface="Aptos" panose="020B0004020202020204" pitchFamily="34" charset="0"/>
                                  <a:cs typeface="Times New Roman" panose="02020603050405020304" pitchFamily="18" charset="0"/>
                                </a:rPr>
                                <m:t>𝑎𝑙</m:t>
                              </m:r>
                              <m:r>
                                <a:rPr lang="it-IT" sz="1200" b="0" i="1" kern="0">
                                  <a:solidFill>
                                    <a:schemeClr val="tx1"/>
                                  </a:solidFill>
                                  <a:latin typeface="Cambria Math" panose="02040503050406030204" pitchFamily="18" charset="0"/>
                                  <a:ea typeface="Aptos" panose="020B0004020202020204" pitchFamily="34" charset="0"/>
                                  <a:cs typeface="Times New Roman" panose="02020603050405020304" pitchFamily="18" charset="0"/>
                                </a:rPr>
                                <m:t> </m:t>
                              </m:r>
                              <m:r>
                                <a:rPr lang="it-IT" sz="1200" b="0" i="1" kern="0">
                                  <a:solidFill>
                                    <a:schemeClr val="tx1"/>
                                  </a:solidFill>
                                  <a:latin typeface="Cambria Math" panose="02040503050406030204" pitchFamily="18" charset="0"/>
                                  <a:ea typeface="Aptos" panose="020B0004020202020204" pitchFamily="34" charset="0"/>
                                  <a:cs typeface="Times New Roman" panose="02020603050405020304" pitchFamily="18" charset="0"/>
                                </a:rPr>
                                <m:t>𝑑𝑒𝑡𝑡𝑎𝑔𝑙𝑖𝑜</m:t>
                              </m:r>
                              <m:r>
                                <a:rPr lang="it-IT" sz="1200" b="0" i="1" kern="0">
                                  <a:solidFill>
                                    <a:schemeClr val="tx1"/>
                                  </a:solidFill>
                                  <a:latin typeface="Cambria Math" panose="02040503050406030204" pitchFamily="18" charset="0"/>
                                  <a:ea typeface="Aptos" panose="020B0004020202020204" pitchFamily="34" charset="0"/>
                                  <a:cs typeface="Times New Roman" panose="02020603050405020304" pitchFamily="18" charset="0"/>
                                </a:rPr>
                                <m:t> </m:t>
                              </m:r>
                              <m:r>
                                <a:rPr lang="it-IT" sz="1200" b="0" i="1" kern="0">
                                  <a:solidFill>
                                    <a:schemeClr val="tx1"/>
                                  </a:solidFill>
                                  <a:latin typeface="Cambria Math" panose="02040503050406030204" pitchFamily="18" charset="0"/>
                                  <a:ea typeface="Aptos" panose="020B0004020202020204" pitchFamily="34" charset="0"/>
                                  <a:cs typeface="Times New Roman" panose="02020603050405020304" pitchFamily="18" charset="0"/>
                                </a:rPr>
                                <m:t>𝑑𝑖</m:t>
                              </m:r>
                              <m:r>
                                <a:rPr lang="it-IT" sz="1200" b="0" i="1" kern="0">
                                  <a:solidFill>
                                    <a:schemeClr val="tx1"/>
                                  </a:solidFill>
                                  <a:latin typeface="Cambria Math" panose="02040503050406030204" pitchFamily="18" charset="0"/>
                                  <a:ea typeface="Aptos" panose="020B0004020202020204" pitchFamily="34" charset="0"/>
                                  <a:cs typeface="Times New Roman" panose="02020603050405020304" pitchFamily="18" charset="0"/>
                                </a:rPr>
                                <m:t> </m:t>
                              </m:r>
                              <m:r>
                                <a:rPr lang="it-IT" sz="1200" b="0" i="1" kern="0">
                                  <a:solidFill>
                                    <a:schemeClr val="tx1"/>
                                  </a:solidFill>
                                  <a:latin typeface="Cambria Math" panose="02040503050406030204" pitchFamily="18" charset="0"/>
                                  <a:ea typeface="Aptos" panose="020B0004020202020204" pitchFamily="34" charset="0"/>
                                  <a:cs typeface="Times New Roman" panose="02020603050405020304" pitchFamily="18" charset="0"/>
                                </a:rPr>
                                <m:t>𝑏𝑒𝑛𝑖</m:t>
                              </m:r>
                              <m:r>
                                <a:rPr lang="it-IT" sz="1200" b="0" i="1" kern="0">
                                  <a:solidFill>
                                    <a:schemeClr val="tx1"/>
                                  </a:solidFill>
                                  <a:latin typeface="Cambria Math" panose="02040503050406030204" pitchFamily="18" charset="0"/>
                                  <a:ea typeface="Aptos" panose="020B0004020202020204" pitchFamily="34" charset="0"/>
                                  <a:cs typeface="Times New Roman" panose="02020603050405020304" pitchFamily="18" charset="0"/>
                                </a:rPr>
                                <m:t> </m:t>
                              </m:r>
                              <m:r>
                                <a:rPr lang="it-IT" sz="1200" b="0" i="1" kern="0">
                                  <a:solidFill>
                                    <a:schemeClr val="tx1"/>
                                  </a:solidFill>
                                  <a:latin typeface="Cambria Math" panose="02040503050406030204" pitchFamily="18" charset="0"/>
                                  <a:ea typeface="Aptos" panose="020B0004020202020204" pitchFamily="34" charset="0"/>
                                  <a:cs typeface="Times New Roman" panose="02020603050405020304" pitchFamily="18" charset="0"/>
                                </a:rPr>
                                <m:t>𝑐𝑎𝑟𝑎𝑡𝑡𝑒𝑟𝑖𝑠𝑡𝑖𝑐𝑖</m:t>
                              </m:r>
                              <m:r>
                                <a:rPr lang="it-IT" sz="1200" b="0" i="1" kern="0">
                                  <a:solidFill>
                                    <a:schemeClr val="tx1"/>
                                  </a:solidFill>
                                  <a:latin typeface="Cambria Math" panose="02040503050406030204" pitchFamily="18" charset="0"/>
                                  <a:ea typeface="Aptos" panose="020B0004020202020204" pitchFamily="34" charset="0"/>
                                  <a:cs typeface="Times New Roman" panose="02020603050405020304" pitchFamily="18" charset="0"/>
                                </a:rPr>
                                <m:t> </m:t>
                              </m:r>
                              <m:r>
                                <a:rPr lang="it-IT" sz="1200" b="0" i="1" kern="0">
                                  <a:solidFill>
                                    <a:schemeClr val="tx1"/>
                                  </a:solidFill>
                                  <a:latin typeface="Cambria Math" panose="02040503050406030204" pitchFamily="18" charset="0"/>
                                  <a:ea typeface="Aptos" panose="020B0004020202020204" pitchFamily="34" charset="0"/>
                                  <a:cs typeface="Times New Roman" panose="02020603050405020304" pitchFamily="18" charset="0"/>
                                </a:rPr>
                                <m:t>𝑑𝑒𝑙</m:t>
                              </m:r>
                              <m:r>
                                <a:rPr lang="it-IT" sz="1200" b="0" i="1" kern="0">
                                  <a:solidFill>
                                    <a:schemeClr val="tx1"/>
                                  </a:solidFill>
                                  <a:latin typeface="Cambria Math" panose="02040503050406030204" pitchFamily="18" charset="0"/>
                                  <a:ea typeface="Aptos" panose="020B0004020202020204" pitchFamily="34" charset="0"/>
                                  <a:cs typeface="Times New Roman" panose="02020603050405020304" pitchFamily="18" charset="0"/>
                                </a:rPr>
                                <m:t> </m:t>
                              </m:r>
                              <m:r>
                                <a:rPr lang="it-IT" sz="1200" b="0" i="1" kern="0">
                                  <a:solidFill>
                                    <a:schemeClr val="tx1"/>
                                  </a:solidFill>
                                  <a:latin typeface="Cambria Math" panose="02040503050406030204" pitchFamily="18" charset="0"/>
                                  <a:ea typeface="Aptos" panose="020B0004020202020204" pitchFamily="34" charset="0"/>
                                  <a:cs typeface="Times New Roman" panose="02020603050405020304" pitchFamily="18" charset="0"/>
                                </a:rPr>
                                <m:t>𝑡𝑢𝑟𝑖𝑠𝑚𝑜</m:t>
                              </m:r>
                            </m:sub>
                          </m:sSub>
                        </m:num>
                        <m:den>
                          <m:r>
                            <a:rPr lang="it-IT" sz="1200" b="1" i="1" kern="0">
                              <a:solidFill>
                                <a:schemeClr val="tx1"/>
                              </a:solidFill>
                              <a:latin typeface="Cambria Math" panose="02040503050406030204" pitchFamily="18" charset="0"/>
                              <a:ea typeface="Aptos" panose="020B0004020202020204" pitchFamily="34" charset="0"/>
                              <a:cs typeface="Times New Roman" panose="02020603050405020304" pitchFamily="18" charset="0"/>
                            </a:rPr>
                            <m:t>𝑰𝑴𝑷𝑹𝑬𝑺</m:t>
                          </m:r>
                          <m:sSub>
                            <m:sSubPr>
                              <m:ctrlPr>
                                <a:rPr lang="it-IT" sz="1200" b="1" i="1" kern="0">
                                  <a:solidFill>
                                    <a:schemeClr val="tx1"/>
                                  </a:solidFill>
                                  <a:latin typeface="Cambria Math" panose="02040503050406030204" pitchFamily="18" charset="0"/>
                                  <a:cs typeface="Times New Roman" panose="02020603050405020304" pitchFamily="18" charset="0"/>
                                </a:rPr>
                              </m:ctrlPr>
                            </m:sSubPr>
                            <m:e>
                              <m:r>
                                <a:rPr lang="it-IT" sz="1200" b="1" i="1" kern="0">
                                  <a:solidFill>
                                    <a:schemeClr val="tx1"/>
                                  </a:solidFill>
                                  <a:latin typeface="Cambria Math" panose="02040503050406030204" pitchFamily="18" charset="0"/>
                                  <a:ea typeface="Aptos" panose="020B0004020202020204" pitchFamily="34" charset="0"/>
                                  <a:cs typeface="Times New Roman" panose="02020603050405020304" pitchFamily="18" charset="0"/>
                                </a:rPr>
                                <m:t>𝑬</m:t>
                              </m:r>
                            </m:e>
                            <m:sub>
                              <m:r>
                                <a:rPr lang="it-IT" sz="1200" b="0" i="1" kern="0">
                                  <a:solidFill>
                                    <a:schemeClr val="tx1"/>
                                  </a:solidFill>
                                  <a:latin typeface="Cambria Math" panose="02040503050406030204" pitchFamily="18" charset="0"/>
                                  <a:ea typeface="Aptos" panose="020B0004020202020204" pitchFamily="34" charset="0"/>
                                  <a:cs typeface="Times New Roman" panose="02020603050405020304" pitchFamily="18" charset="0"/>
                                </a:rPr>
                                <m:t>𝑠𝑒𝑧𝑖𝑜𝑛𝑒</m:t>
                              </m:r>
                              <m:r>
                                <a:rPr lang="it-IT" sz="1200" b="0" i="1" kern="0" smtClean="0">
                                  <a:solidFill>
                                    <a:schemeClr val="tx1"/>
                                  </a:solidFill>
                                  <a:latin typeface="Cambria Math" panose="02040503050406030204" pitchFamily="18" charset="0"/>
                                  <a:ea typeface="Aptos" panose="020B0004020202020204" pitchFamily="34" charset="0"/>
                                  <a:cs typeface="Times New Roman" panose="02020603050405020304" pitchFamily="18" charset="0"/>
                                </a:rPr>
                                <m:t> </m:t>
                              </m:r>
                              <m:r>
                                <a:rPr lang="it-IT" sz="1200" b="0" i="1" kern="0" smtClean="0">
                                  <a:solidFill>
                                    <a:schemeClr val="tx1"/>
                                  </a:solidFill>
                                  <a:latin typeface="Cambria Math" panose="02040503050406030204" pitchFamily="18" charset="0"/>
                                  <a:ea typeface="Aptos" panose="020B0004020202020204" pitchFamily="34" charset="0"/>
                                  <a:cs typeface="Times New Roman" panose="02020603050405020304" pitchFamily="18" charset="0"/>
                                </a:rPr>
                                <m:t>𝐴𝑇𝐸𝐶𝑂</m:t>
                              </m:r>
                              <m:r>
                                <a:rPr lang="it-IT" sz="1200" b="0" i="1" kern="0" smtClean="0">
                                  <a:solidFill>
                                    <a:schemeClr val="tx1"/>
                                  </a:solidFill>
                                  <a:latin typeface="Cambria Math" panose="02040503050406030204" pitchFamily="18" charset="0"/>
                                  <a:ea typeface="Aptos" panose="020B0004020202020204" pitchFamily="34" charset="0"/>
                                  <a:cs typeface="Times New Roman" panose="02020603050405020304" pitchFamily="18" charset="0"/>
                                </a:rPr>
                                <m:t> </m:t>
                              </m:r>
                              <m:r>
                                <m:rPr>
                                  <m:nor/>
                                </m:rPr>
                                <a:rPr lang="it-IT" sz="1200" i="0" kern="0">
                                  <a:solidFill>
                                    <a:schemeClr val="tx1"/>
                                  </a:solidFill>
                                  <a:latin typeface="Cambria Math" panose="02040503050406030204" pitchFamily="18" charset="0"/>
                                  <a:ea typeface="Aptos" panose="020B0004020202020204" pitchFamily="34" charset="0"/>
                                  <a:cs typeface="Times New Roman" panose="02020603050405020304" pitchFamily="18" charset="0"/>
                                </a:rPr>
                                <m:t>G</m:t>
                              </m:r>
                              <m:r>
                                <m:rPr>
                                  <m:nor/>
                                </m:rPr>
                                <a:rPr lang="it-IT" sz="1200" i="0" kern="0" smtClean="0">
                                  <a:solidFill>
                                    <a:schemeClr val="tx1"/>
                                  </a:solidFill>
                                  <a:latin typeface="Cambria Math" panose="02040503050406030204" pitchFamily="18" charset="0"/>
                                  <a:ea typeface="Aptos" panose="020B0004020202020204" pitchFamily="34" charset="0"/>
                                  <a:cs typeface="Times New Roman" panose="02020603050405020304" pitchFamily="18" charset="0"/>
                                </a:rPr>
                                <m:t> </m:t>
                              </m:r>
                              <m:d>
                                <m:dPr>
                                  <m:ctrlPr>
                                    <a:rPr lang="it-IT" sz="1200" i="1" kern="0">
                                      <a:solidFill>
                                        <a:schemeClr val="tx1"/>
                                      </a:solidFill>
                                      <a:latin typeface="Cambria Math" panose="02040503050406030204" pitchFamily="18" charset="0"/>
                                      <a:cs typeface="Times New Roman" panose="02020603050405020304" pitchFamily="18" charset="0"/>
                                    </a:rPr>
                                  </m:ctrlPr>
                                </m:dPr>
                                <m:e>
                                  <m:r>
                                    <a:rPr lang="it-IT" sz="1200" b="0" i="1" kern="0">
                                      <a:solidFill>
                                        <a:schemeClr val="tx1"/>
                                      </a:solidFill>
                                      <a:latin typeface="Cambria Math" panose="02040503050406030204" pitchFamily="18" charset="0"/>
                                      <a:ea typeface="Aptos" panose="020B0004020202020204" pitchFamily="34" charset="0"/>
                                      <a:cs typeface="Times New Roman" panose="02020603050405020304" pitchFamily="18" charset="0"/>
                                    </a:rPr>
                                    <m:t>𝐶𝑂𝑀𝑀𝐸𝑅𝐶𝐼𝑂</m:t>
                                  </m:r>
                                </m:e>
                              </m:d>
                            </m:sub>
                          </m:sSub>
                        </m:den>
                      </m:f>
                    </m:oMath>
                  </m:oMathPara>
                </a14:m>
                <a:endParaRPr lang="it-IT" sz="1200" b="1" i="1" dirty="0">
                  <a:solidFill>
                    <a:schemeClr val="tx1"/>
                  </a:solidFill>
                  <a:latin typeface="Gill Sans MT" panose="020B0502020104020203" pitchFamily="34" charset="0"/>
                </a:endParaRPr>
              </a:p>
            </p:txBody>
          </p:sp>
        </mc:Choice>
        <mc:Fallback xmlns="">
          <p:sp>
            <p:nvSpPr>
              <p:cNvPr id="68" name="CasellaDiTesto 67">
                <a:extLst>
                  <a:ext uri="{FF2B5EF4-FFF2-40B4-BE49-F238E27FC236}">
                    <a16:creationId xmlns:a16="http://schemas.microsoft.com/office/drawing/2014/main" id="{9F466FC0-BAA3-FA2D-939C-F50273BE1F52}"/>
                  </a:ext>
                </a:extLst>
              </p:cNvPr>
              <p:cNvSpPr txBox="1">
                <a:spLocks noRot="1" noChangeAspect="1" noMove="1" noResize="1" noEditPoints="1" noAdjustHandles="1" noChangeArrowheads="1" noChangeShapeType="1" noTextEdit="1"/>
              </p:cNvSpPr>
              <p:nvPr/>
            </p:nvSpPr>
            <p:spPr>
              <a:xfrm>
                <a:off x="1579974" y="1726965"/>
                <a:ext cx="3857009" cy="513730"/>
              </a:xfrm>
              <a:prstGeom prst="rect">
                <a:avLst/>
              </a:prstGeom>
              <a:blipFill>
                <a:blip r:embed="rId2"/>
                <a:stretch>
                  <a:fillRect r="-3160"/>
                </a:stretch>
              </a:blipFill>
            </p:spPr>
            <p:txBody>
              <a:bodyPr/>
              <a:lstStyle/>
              <a:p>
                <a:r>
                  <a:rPr lang="it-IT">
                    <a:noFill/>
                  </a:rPr>
                  <a:t> </a:t>
                </a:r>
              </a:p>
            </p:txBody>
          </p:sp>
        </mc:Fallback>
      </mc:AlternateContent>
      <p:graphicFrame>
        <p:nvGraphicFramePr>
          <p:cNvPr id="69" name="Tabella 68">
            <a:extLst>
              <a:ext uri="{FF2B5EF4-FFF2-40B4-BE49-F238E27FC236}">
                <a16:creationId xmlns:a16="http://schemas.microsoft.com/office/drawing/2014/main" id="{E82FDC33-C0C3-22C4-1283-2DA3218BE97C}"/>
              </a:ext>
            </a:extLst>
          </p:cNvPr>
          <p:cNvGraphicFramePr>
            <a:graphicFrameLocks noGrp="1"/>
          </p:cNvGraphicFramePr>
          <p:nvPr>
            <p:extLst>
              <p:ext uri="{D42A27DB-BD31-4B8C-83A1-F6EECF244321}">
                <p14:modId xmlns:p14="http://schemas.microsoft.com/office/powerpoint/2010/main" val="3577284769"/>
              </p:ext>
            </p:extLst>
          </p:nvPr>
        </p:nvGraphicFramePr>
        <p:xfrm>
          <a:off x="233921" y="2323594"/>
          <a:ext cx="4680000" cy="1402080"/>
        </p:xfrm>
        <a:graphic>
          <a:graphicData uri="http://schemas.openxmlformats.org/drawingml/2006/table">
            <a:tbl>
              <a:tblPr firstRow="1" bandRow="1"/>
              <a:tblGrid>
                <a:gridCol w="3600000">
                  <a:extLst>
                    <a:ext uri="{9D8B030D-6E8A-4147-A177-3AD203B41FA5}">
                      <a16:colId xmlns:a16="http://schemas.microsoft.com/office/drawing/2014/main" val="225430843"/>
                    </a:ext>
                  </a:extLst>
                </a:gridCol>
                <a:gridCol w="1080000">
                  <a:extLst>
                    <a:ext uri="{9D8B030D-6E8A-4147-A177-3AD203B41FA5}">
                      <a16:colId xmlns:a16="http://schemas.microsoft.com/office/drawing/2014/main" val="2932164743"/>
                    </a:ext>
                  </a:extLst>
                </a:gridCol>
              </a:tblGrid>
              <a:tr h="0">
                <a:tc>
                  <a:txBody>
                    <a:bodyPr/>
                    <a:lstStyle>
                      <a:lvl1pPr marL="0" algn="l" defTabSz="914400" rtl="0" eaLnBrk="1" latinLnBrk="0" hangingPunct="1">
                        <a:defRPr sz="1800" b="1" kern="1200">
                          <a:solidFill>
                            <a:schemeClr val="lt1"/>
                          </a:solidFill>
                          <a:latin typeface="Aptos"/>
                        </a:defRPr>
                      </a:lvl1pPr>
                      <a:lvl2pPr marL="457200" algn="l" defTabSz="914400" rtl="0" eaLnBrk="1" latinLnBrk="0" hangingPunct="1">
                        <a:defRPr sz="1800" b="1" kern="1200">
                          <a:solidFill>
                            <a:schemeClr val="lt1"/>
                          </a:solidFill>
                          <a:latin typeface="Aptos"/>
                        </a:defRPr>
                      </a:lvl2pPr>
                      <a:lvl3pPr marL="914400" algn="l" defTabSz="914400" rtl="0" eaLnBrk="1" latinLnBrk="0" hangingPunct="1">
                        <a:defRPr sz="1800" b="1" kern="1200">
                          <a:solidFill>
                            <a:schemeClr val="lt1"/>
                          </a:solidFill>
                          <a:latin typeface="Aptos"/>
                        </a:defRPr>
                      </a:lvl3pPr>
                      <a:lvl4pPr marL="1371600" algn="l" defTabSz="914400" rtl="0" eaLnBrk="1" latinLnBrk="0" hangingPunct="1">
                        <a:defRPr sz="1800" b="1" kern="1200">
                          <a:solidFill>
                            <a:schemeClr val="lt1"/>
                          </a:solidFill>
                          <a:latin typeface="Aptos"/>
                        </a:defRPr>
                      </a:lvl4pPr>
                      <a:lvl5pPr marL="1828800" algn="l" defTabSz="914400" rtl="0" eaLnBrk="1" latinLnBrk="0" hangingPunct="1">
                        <a:defRPr sz="1800" b="1" kern="1200">
                          <a:solidFill>
                            <a:schemeClr val="lt1"/>
                          </a:solidFill>
                          <a:latin typeface="Aptos"/>
                        </a:defRPr>
                      </a:lvl5pPr>
                      <a:lvl6pPr marL="2286000" algn="l" defTabSz="914400" rtl="0" eaLnBrk="1" latinLnBrk="0" hangingPunct="1">
                        <a:defRPr sz="1800" b="1" kern="1200">
                          <a:solidFill>
                            <a:schemeClr val="lt1"/>
                          </a:solidFill>
                          <a:latin typeface="Aptos"/>
                        </a:defRPr>
                      </a:lvl6pPr>
                      <a:lvl7pPr marL="2743200" algn="l" defTabSz="914400" rtl="0" eaLnBrk="1" latinLnBrk="0" hangingPunct="1">
                        <a:defRPr sz="1800" b="1" kern="1200">
                          <a:solidFill>
                            <a:schemeClr val="lt1"/>
                          </a:solidFill>
                          <a:latin typeface="Aptos"/>
                        </a:defRPr>
                      </a:lvl7pPr>
                      <a:lvl8pPr marL="3200400" algn="l" defTabSz="914400" rtl="0" eaLnBrk="1" latinLnBrk="0" hangingPunct="1">
                        <a:defRPr sz="1800" b="1" kern="1200">
                          <a:solidFill>
                            <a:schemeClr val="lt1"/>
                          </a:solidFill>
                          <a:latin typeface="Aptos"/>
                        </a:defRPr>
                      </a:lvl8pPr>
                      <a:lvl9pPr marL="3657600" algn="l" defTabSz="914400" rtl="0" eaLnBrk="1" latinLnBrk="0" hangingPunct="1">
                        <a:defRPr sz="1800" b="1" kern="1200">
                          <a:solidFill>
                            <a:schemeClr val="lt1"/>
                          </a:solidFill>
                          <a:latin typeface="Aptos"/>
                        </a:defRPr>
                      </a:lvl9pPr>
                    </a:lstStyle>
                    <a:p>
                      <a:pPr algn="ctr"/>
                      <a:r>
                        <a:rPr lang="it-IT" sz="1000" dirty="0">
                          <a:solidFill>
                            <a:schemeClr val="bg1"/>
                          </a:solidFill>
                          <a:latin typeface="Gill Sans MT" panose="020B0502020104020203" pitchFamily="34" charset="0"/>
                        </a:rPr>
                        <a:t>SETTORE «COMMERCIO"</a:t>
                      </a:r>
                    </a:p>
                  </a:txBody>
                  <a:tcPr marL="75570" marR="75570" anchor="ctr">
                    <a:lnL w="12700" cap="flat" cmpd="sng" algn="ctr">
                      <a:solidFill>
                        <a:srgbClr val="E6002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002D"/>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6002D"/>
                    </a:solidFill>
                  </a:tcPr>
                </a:tc>
                <a:tc>
                  <a:txBody>
                    <a:bodyPr/>
                    <a:lstStyle>
                      <a:lvl1pPr marL="0" algn="l" defTabSz="914400" rtl="0" eaLnBrk="1" latinLnBrk="0" hangingPunct="1">
                        <a:defRPr sz="1800" b="1" kern="1200">
                          <a:solidFill>
                            <a:schemeClr val="lt1"/>
                          </a:solidFill>
                          <a:latin typeface="Aptos"/>
                        </a:defRPr>
                      </a:lvl1pPr>
                      <a:lvl2pPr marL="457200" algn="l" defTabSz="914400" rtl="0" eaLnBrk="1" latinLnBrk="0" hangingPunct="1">
                        <a:defRPr sz="1800" b="1" kern="1200">
                          <a:solidFill>
                            <a:schemeClr val="lt1"/>
                          </a:solidFill>
                          <a:latin typeface="Aptos"/>
                        </a:defRPr>
                      </a:lvl2pPr>
                      <a:lvl3pPr marL="914400" algn="l" defTabSz="914400" rtl="0" eaLnBrk="1" latinLnBrk="0" hangingPunct="1">
                        <a:defRPr sz="1800" b="1" kern="1200">
                          <a:solidFill>
                            <a:schemeClr val="lt1"/>
                          </a:solidFill>
                          <a:latin typeface="Aptos"/>
                        </a:defRPr>
                      </a:lvl3pPr>
                      <a:lvl4pPr marL="1371600" algn="l" defTabSz="914400" rtl="0" eaLnBrk="1" latinLnBrk="0" hangingPunct="1">
                        <a:defRPr sz="1800" b="1" kern="1200">
                          <a:solidFill>
                            <a:schemeClr val="lt1"/>
                          </a:solidFill>
                          <a:latin typeface="Aptos"/>
                        </a:defRPr>
                      </a:lvl4pPr>
                      <a:lvl5pPr marL="1828800" algn="l" defTabSz="914400" rtl="0" eaLnBrk="1" latinLnBrk="0" hangingPunct="1">
                        <a:defRPr sz="1800" b="1" kern="1200">
                          <a:solidFill>
                            <a:schemeClr val="lt1"/>
                          </a:solidFill>
                          <a:latin typeface="Aptos"/>
                        </a:defRPr>
                      </a:lvl5pPr>
                      <a:lvl6pPr marL="2286000" algn="l" defTabSz="914400" rtl="0" eaLnBrk="1" latinLnBrk="0" hangingPunct="1">
                        <a:defRPr sz="1800" b="1" kern="1200">
                          <a:solidFill>
                            <a:schemeClr val="lt1"/>
                          </a:solidFill>
                          <a:latin typeface="Aptos"/>
                        </a:defRPr>
                      </a:lvl6pPr>
                      <a:lvl7pPr marL="2743200" algn="l" defTabSz="914400" rtl="0" eaLnBrk="1" latinLnBrk="0" hangingPunct="1">
                        <a:defRPr sz="1800" b="1" kern="1200">
                          <a:solidFill>
                            <a:schemeClr val="lt1"/>
                          </a:solidFill>
                          <a:latin typeface="Aptos"/>
                        </a:defRPr>
                      </a:lvl7pPr>
                      <a:lvl8pPr marL="3200400" algn="l" defTabSz="914400" rtl="0" eaLnBrk="1" latinLnBrk="0" hangingPunct="1">
                        <a:defRPr sz="1800" b="1" kern="1200">
                          <a:solidFill>
                            <a:schemeClr val="lt1"/>
                          </a:solidFill>
                          <a:latin typeface="Aptos"/>
                        </a:defRPr>
                      </a:lvl8pPr>
                      <a:lvl9pPr marL="3657600" algn="l" defTabSz="914400" rtl="0" eaLnBrk="1" latinLnBrk="0" hangingPunct="1">
                        <a:defRPr sz="1800" b="1" kern="1200">
                          <a:solidFill>
                            <a:schemeClr val="lt1"/>
                          </a:solidFill>
                          <a:latin typeface="Apto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b="1" kern="1200" dirty="0">
                          <a:solidFill>
                            <a:schemeClr val="bg1"/>
                          </a:solidFill>
                          <a:latin typeface="Gill Sans MT" panose="020B0502020104020203" pitchFamily="34" charset="0"/>
                          <a:ea typeface="+mn-ea"/>
                          <a:cs typeface="+mn-cs"/>
                        </a:rPr>
                        <a:t>Anno 2019</a:t>
                      </a:r>
                    </a:p>
                  </a:txBody>
                  <a:tcPr marL="75570" marR="75570" anchor="ctr">
                    <a:lnL w="12700" cap="flat" cmpd="sng" algn="ctr">
                      <a:noFill/>
                      <a:prstDash val="solid"/>
                      <a:round/>
                      <a:headEnd type="none" w="med" len="med"/>
                      <a:tailEnd type="none" w="med" len="med"/>
                    </a:lnL>
                    <a:lnR w="12700" cap="flat" cmpd="sng" algn="ctr">
                      <a:solidFill>
                        <a:srgbClr val="E6002D"/>
                      </a:solidFill>
                      <a:prstDash val="solid"/>
                      <a:round/>
                      <a:headEnd type="none" w="med" len="med"/>
                      <a:tailEnd type="none" w="med" len="med"/>
                    </a:lnR>
                    <a:lnT w="12700" cap="flat" cmpd="sng" algn="ctr">
                      <a:solidFill>
                        <a:srgbClr val="E6002D"/>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6002D"/>
                    </a:solidFill>
                  </a:tcPr>
                </a:tc>
                <a:extLst>
                  <a:ext uri="{0D108BD9-81ED-4DB2-BD59-A6C34878D82A}">
                    <a16:rowId xmlns:a16="http://schemas.microsoft.com/office/drawing/2014/main" val="3638599230"/>
                  </a:ext>
                </a:extLst>
              </a:tr>
              <a:tr h="324000">
                <a:tc>
                  <a:txBody>
                    <a:bodyPr/>
                    <a:lstStyle>
                      <a:lvl1pPr marL="0" algn="l" defTabSz="914400" rtl="0" eaLnBrk="1" latinLnBrk="0" hangingPunct="1">
                        <a:defRPr sz="1800" kern="1200">
                          <a:solidFill>
                            <a:schemeClr val="dk1"/>
                          </a:solidFill>
                          <a:latin typeface="Aptos"/>
                        </a:defRPr>
                      </a:lvl1pPr>
                      <a:lvl2pPr marL="457200" algn="l" defTabSz="914400" rtl="0" eaLnBrk="1" latinLnBrk="0" hangingPunct="1">
                        <a:defRPr sz="1800" kern="1200">
                          <a:solidFill>
                            <a:schemeClr val="dk1"/>
                          </a:solidFill>
                          <a:latin typeface="Aptos"/>
                        </a:defRPr>
                      </a:lvl2pPr>
                      <a:lvl3pPr marL="914400" algn="l" defTabSz="914400" rtl="0" eaLnBrk="1" latinLnBrk="0" hangingPunct="1">
                        <a:defRPr sz="1800" kern="1200">
                          <a:solidFill>
                            <a:schemeClr val="dk1"/>
                          </a:solidFill>
                          <a:latin typeface="Aptos"/>
                        </a:defRPr>
                      </a:lvl3pPr>
                      <a:lvl4pPr marL="1371600" algn="l" defTabSz="914400" rtl="0" eaLnBrk="1" latinLnBrk="0" hangingPunct="1">
                        <a:defRPr sz="1800" kern="1200">
                          <a:solidFill>
                            <a:schemeClr val="dk1"/>
                          </a:solidFill>
                          <a:latin typeface="Aptos"/>
                        </a:defRPr>
                      </a:lvl4pPr>
                      <a:lvl5pPr marL="1828800" algn="l" defTabSz="914400" rtl="0" eaLnBrk="1" latinLnBrk="0" hangingPunct="1">
                        <a:defRPr sz="1800" kern="1200">
                          <a:solidFill>
                            <a:schemeClr val="dk1"/>
                          </a:solidFill>
                          <a:latin typeface="Aptos"/>
                        </a:defRPr>
                      </a:lvl5pPr>
                      <a:lvl6pPr marL="2286000" algn="l" defTabSz="914400" rtl="0" eaLnBrk="1" latinLnBrk="0" hangingPunct="1">
                        <a:defRPr sz="1800" kern="1200">
                          <a:solidFill>
                            <a:schemeClr val="dk1"/>
                          </a:solidFill>
                          <a:latin typeface="Aptos"/>
                        </a:defRPr>
                      </a:lvl6pPr>
                      <a:lvl7pPr marL="2743200" algn="l" defTabSz="914400" rtl="0" eaLnBrk="1" latinLnBrk="0" hangingPunct="1">
                        <a:defRPr sz="1800" kern="1200">
                          <a:solidFill>
                            <a:schemeClr val="dk1"/>
                          </a:solidFill>
                          <a:latin typeface="Aptos"/>
                        </a:defRPr>
                      </a:lvl7pPr>
                      <a:lvl8pPr marL="3200400" algn="l" defTabSz="914400" rtl="0" eaLnBrk="1" latinLnBrk="0" hangingPunct="1">
                        <a:defRPr sz="1800" kern="1200">
                          <a:solidFill>
                            <a:schemeClr val="dk1"/>
                          </a:solidFill>
                          <a:latin typeface="Aptos"/>
                        </a:defRPr>
                      </a:lvl8pPr>
                      <a:lvl9pPr marL="3657600" algn="l" defTabSz="914400" rtl="0" eaLnBrk="1" latinLnBrk="0" hangingPunct="1">
                        <a:defRPr sz="1800" kern="1200">
                          <a:solidFill>
                            <a:schemeClr val="dk1"/>
                          </a:solidFill>
                          <a:latin typeface="Aptos"/>
                        </a:defRPr>
                      </a:lvl9pPr>
                    </a:lstStyle>
                    <a:p>
                      <a:pPr marL="0" algn="l" defTabSz="914400" rtl="0" eaLnBrk="1" latinLnBrk="0" hangingPunct="1"/>
                      <a:r>
                        <a:rPr lang="it-IT" sz="1000" b="1" kern="1200" dirty="0">
                          <a:solidFill>
                            <a:schemeClr val="tx1"/>
                          </a:solidFill>
                          <a:latin typeface="Gill Sans MT" panose="020B0502020104020203" pitchFamily="34" charset="0"/>
                          <a:ea typeface="+mn-ea"/>
                          <a:cs typeface="+mn-cs"/>
                        </a:rPr>
                        <a:t>Numero Strutture - Commercio al dettaglio di beni caratteristici del turismo presenti in Liguria</a:t>
                      </a:r>
                    </a:p>
                    <a:p>
                      <a:pPr marL="0" algn="l" defTabSz="914400" rtl="0" eaLnBrk="1" latinLnBrk="0" hangingPunct="1"/>
                      <a:r>
                        <a:rPr lang="it-IT" sz="900" b="0" i="1" kern="1200" dirty="0">
                          <a:solidFill>
                            <a:schemeClr val="tx1"/>
                          </a:solidFill>
                          <a:latin typeface="Gill Sans MT" panose="020B0502020104020203" pitchFamily="34" charset="0"/>
                          <a:ea typeface="+mn-ea"/>
                          <a:cs typeface="+mn-cs"/>
                        </a:rPr>
                        <a:t>Fonte: Conto Satellite del Turismo Ligure – Anno 2019</a:t>
                      </a:r>
                      <a:endParaRPr lang="it-IT" sz="900" b="0" kern="1200" dirty="0">
                        <a:solidFill>
                          <a:schemeClr val="tx1"/>
                        </a:solidFill>
                        <a:latin typeface="Gill Sans MT" panose="020B0502020104020203" pitchFamily="34" charset="0"/>
                        <a:ea typeface="+mn-ea"/>
                        <a:cs typeface="+mn-cs"/>
                      </a:endParaRPr>
                    </a:p>
                  </a:txBody>
                  <a:tcPr marL="75570" marR="75570" anchor="ctr">
                    <a:lnL w="12700" cap="flat" cmpd="sng" algn="ctr">
                      <a:solidFill>
                        <a:srgbClr val="E6002D"/>
                      </a:solidFill>
                      <a:prstDash val="solid"/>
                      <a:round/>
                      <a:headEnd type="none" w="med" len="med"/>
                      <a:tailEnd type="none" w="med" len="med"/>
                    </a:lnL>
                    <a:lnR w="9525" cap="flat" cmpd="sng" algn="ctr">
                      <a:noFill/>
                      <a:prstDash val="sysDot"/>
                      <a:round/>
                      <a:headEnd type="none" w="med" len="med"/>
                      <a:tailEnd type="none" w="med" len="med"/>
                    </a:lnR>
                    <a:lnT w="28575" cap="flat" cmpd="sng" algn="ctr">
                      <a:noFill/>
                      <a:prstDash val="solid"/>
                      <a:round/>
                      <a:headEnd type="none" w="med" len="med"/>
                      <a:tailEnd type="none" w="med" len="med"/>
                    </a:lnT>
                    <a:lnB w="12700" cap="flat" cmpd="sng" algn="ctr">
                      <a:solidFill>
                        <a:srgbClr val="E6002D"/>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it-IT" sz="1000" b="0" kern="1200" dirty="0">
                          <a:solidFill>
                            <a:schemeClr val="tx1"/>
                          </a:solidFill>
                          <a:latin typeface="Gill Sans MT" panose="020B0502020104020203" pitchFamily="34" charset="0"/>
                          <a:ea typeface="+mn-ea"/>
                          <a:cs typeface="+mn-cs"/>
                        </a:rPr>
                        <a:t>6.003,00 </a:t>
                      </a:r>
                    </a:p>
                  </a:txBody>
                  <a:tcPr marL="7620" marR="7620" marT="7620" marB="0" anchor="ctr">
                    <a:lnL w="9525" cap="flat" cmpd="sng" algn="ctr">
                      <a:noFill/>
                      <a:prstDash val="sysDot"/>
                      <a:round/>
                      <a:headEnd type="none" w="med" len="med"/>
                      <a:tailEnd type="none" w="med" len="med"/>
                    </a:lnL>
                    <a:lnR w="12700" cap="flat" cmpd="sng" algn="ctr">
                      <a:solidFill>
                        <a:srgbClr val="E6002D"/>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rgbClr val="E6002D"/>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77086726"/>
                  </a:ext>
                </a:extLst>
              </a:tr>
              <a:tr h="324000">
                <a:tc>
                  <a:txBody>
                    <a:bodyPr/>
                    <a:lstStyle>
                      <a:lvl1pPr marL="0" algn="l" defTabSz="914400" rtl="0" eaLnBrk="1" latinLnBrk="0" hangingPunct="1">
                        <a:defRPr sz="1800" kern="1200">
                          <a:solidFill>
                            <a:schemeClr val="dk1"/>
                          </a:solidFill>
                          <a:latin typeface="Aptos"/>
                        </a:defRPr>
                      </a:lvl1pPr>
                      <a:lvl2pPr marL="457200" algn="l" defTabSz="914400" rtl="0" eaLnBrk="1" latinLnBrk="0" hangingPunct="1">
                        <a:defRPr sz="1800" kern="1200">
                          <a:solidFill>
                            <a:schemeClr val="dk1"/>
                          </a:solidFill>
                          <a:latin typeface="Aptos"/>
                        </a:defRPr>
                      </a:lvl2pPr>
                      <a:lvl3pPr marL="914400" algn="l" defTabSz="914400" rtl="0" eaLnBrk="1" latinLnBrk="0" hangingPunct="1">
                        <a:defRPr sz="1800" kern="1200">
                          <a:solidFill>
                            <a:schemeClr val="dk1"/>
                          </a:solidFill>
                          <a:latin typeface="Aptos"/>
                        </a:defRPr>
                      </a:lvl3pPr>
                      <a:lvl4pPr marL="1371600" algn="l" defTabSz="914400" rtl="0" eaLnBrk="1" latinLnBrk="0" hangingPunct="1">
                        <a:defRPr sz="1800" kern="1200">
                          <a:solidFill>
                            <a:schemeClr val="dk1"/>
                          </a:solidFill>
                          <a:latin typeface="Aptos"/>
                        </a:defRPr>
                      </a:lvl4pPr>
                      <a:lvl5pPr marL="1828800" algn="l" defTabSz="914400" rtl="0" eaLnBrk="1" latinLnBrk="0" hangingPunct="1">
                        <a:defRPr sz="1800" kern="1200">
                          <a:solidFill>
                            <a:schemeClr val="dk1"/>
                          </a:solidFill>
                          <a:latin typeface="Aptos"/>
                        </a:defRPr>
                      </a:lvl5pPr>
                      <a:lvl6pPr marL="2286000" algn="l" defTabSz="914400" rtl="0" eaLnBrk="1" latinLnBrk="0" hangingPunct="1">
                        <a:defRPr sz="1800" kern="1200">
                          <a:solidFill>
                            <a:schemeClr val="dk1"/>
                          </a:solidFill>
                          <a:latin typeface="Aptos"/>
                        </a:defRPr>
                      </a:lvl6pPr>
                      <a:lvl7pPr marL="2743200" algn="l" defTabSz="914400" rtl="0" eaLnBrk="1" latinLnBrk="0" hangingPunct="1">
                        <a:defRPr sz="1800" kern="1200">
                          <a:solidFill>
                            <a:schemeClr val="dk1"/>
                          </a:solidFill>
                          <a:latin typeface="Aptos"/>
                        </a:defRPr>
                      </a:lvl7pPr>
                      <a:lvl8pPr marL="3200400" algn="l" defTabSz="914400" rtl="0" eaLnBrk="1" latinLnBrk="0" hangingPunct="1">
                        <a:defRPr sz="1800" kern="1200">
                          <a:solidFill>
                            <a:schemeClr val="dk1"/>
                          </a:solidFill>
                          <a:latin typeface="Aptos"/>
                        </a:defRPr>
                      </a:lvl8pPr>
                      <a:lvl9pPr marL="3657600" algn="l" defTabSz="914400" rtl="0" eaLnBrk="1" latinLnBrk="0" hangingPunct="1">
                        <a:defRPr sz="1800" kern="1200">
                          <a:solidFill>
                            <a:schemeClr val="dk1"/>
                          </a:solidFill>
                          <a:latin typeface="Aptos"/>
                        </a:defRPr>
                      </a:lvl9pPr>
                    </a:lstStyle>
                    <a:p>
                      <a:pPr marL="0" algn="l" defTabSz="914400" rtl="0" eaLnBrk="1" latinLnBrk="0" hangingPunct="1"/>
                      <a:r>
                        <a:rPr lang="it-IT" sz="1000" b="1" kern="1200" dirty="0">
                          <a:solidFill>
                            <a:schemeClr val="tx1"/>
                          </a:solidFill>
                          <a:latin typeface="Gill Sans MT" panose="020B0502020104020203" pitchFamily="34" charset="0"/>
                          <a:ea typeface="+mn-ea"/>
                          <a:cs typeface="+mn-cs"/>
                        </a:rPr>
                        <a:t>Numero Strutture - Sezione Commercio in Liguria</a:t>
                      </a:r>
                    </a:p>
                    <a:p>
                      <a:pPr marL="0" algn="l" defTabSz="914400" rtl="0" eaLnBrk="1" latinLnBrk="0" hangingPunct="1"/>
                      <a:r>
                        <a:rPr lang="it-IT" sz="900" b="0" i="1" kern="1200" dirty="0">
                          <a:solidFill>
                            <a:schemeClr val="tx1"/>
                          </a:solidFill>
                          <a:latin typeface="Gill Sans MT" panose="020B0502020104020203" pitchFamily="34" charset="0"/>
                          <a:ea typeface="+mn-ea"/>
                          <a:cs typeface="+mn-cs"/>
                        </a:rPr>
                        <a:t>Fonte: ISTAT – Frame Territoriale SBS – 2019</a:t>
                      </a:r>
                      <a:endParaRPr lang="it-IT" sz="900" b="0" kern="1200" dirty="0">
                        <a:solidFill>
                          <a:schemeClr val="tx1"/>
                        </a:solidFill>
                        <a:latin typeface="Gill Sans MT" panose="020B0502020104020203" pitchFamily="34" charset="0"/>
                        <a:ea typeface="+mn-ea"/>
                        <a:cs typeface="+mn-cs"/>
                      </a:endParaRPr>
                    </a:p>
                  </a:txBody>
                  <a:tcPr marL="75570" marR="75570" anchor="ctr">
                    <a:lnL w="12700" cap="flat" cmpd="sng" algn="ctr">
                      <a:solidFill>
                        <a:srgbClr val="E6002D"/>
                      </a:solidFill>
                      <a:prstDash val="solid"/>
                      <a:round/>
                      <a:headEnd type="none" w="med" len="med"/>
                      <a:tailEnd type="none" w="med" len="med"/>
                    </a:lnL>
                    <a:lnR w="9525" cap="flat" cmpd="sng" algn="ctr">
                      <a:noFill/>
                      <a:prstDash val="sysDot"/>
                      <a:round/>
                      <a:headEnd type="none" w="med" len="med"/>
                      <a:tailEnd type="none" w="med" len="med"/>
                    </a:lnR>
                    <a:lnT w="12700" cap="flat" cmpd="sng" algn="ctr">
                      <a:solidFill>
                        <a:srgbClr val="E6002D"/>
                      </a:solidFill>
                      <a:prstDash val="sysDot"/>
                      <a:round/>
                      <a:headEnd type="none" w="med" len="med"/>
                      <a:tailEnd type="none" w="med" len="med"/>
                    </a:lnT>
                    <a:lnB w="12700" cap="flat" cmpd="sng" algn="ctr">
                      <a:solidFill>
                        <a:srgbClr val="E6002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it-IT" sz="1000" b="0" kern="1200" dirty="0">
                          <a:solidFill>
                            <a:schemeClr val="tx1"/>
                          </a:solidFill>
                          <a:latin typeface="Gill Sans MT" panose="020B0502020104020203" pitchFamily="34" charset="0"/>
                          <a:ea typeface="+mn-ea"/>
                          <a:cs typeface="+mn-cs"/>
                        </a:rPr>
                        <a:t>31.774,00 </a:t>
                      </a:r>
                    </a:p>
                  </a:txBody>
                  <a:tcPr marL="7620" marR="7620" marT="7620" marB="0" anchor="ctr">
                    <a:lnL w="9525" cap="flat" cmpd="sng" algn="ctr">
                      <a:noFill/>
                      <a:prstDash val="sysDot"/>
                      <a:round/>
                      <a:headEnd type="none" w="med" len="med"/>
                      <a:tailEnd type="none" w="med" len="med"/>
                    </a:lnL>
                    <a:lnR w="12700" cap="flat" cmpd="sng" algn="ctr">
                      <a:solidFill>
                        <a:srgbClr val="E6002D"/>
                      </a:solidFill>
                      <a:prstDash val="solid"/>
                      <a:round/>
                      <a:headEnd type="none" w="med" len="med"/>
                      <a:tailEnd type="none" w="med" len="med"/>
                    </a:lnR>
                    <a:lnT w="12700" cap="flat" cmpd="sng" algn="ctr">
                      <a:solidFill>
                        <a:srgbClr val="E6002D"/>
                      </a:solidFill>
                      <a:prstDash val="sysDot"/>
                      <a:round/>
                      <a:headEnd type="none" w="med" len="med"/>
                      <a:tailEnd type="none" w="med" len="med"/>
                    </a:lnT>
                    <a:lnB w="12700" cap="flat" cmpd="sng" algn="ctr">
                      <a:solidFill>
                        <a:srgbClr val="E6002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502302639"/>
                  </a:ext>
                </a:extLst>
              </a:tr>
              <a:tr h="0">
                <a:tc>
                  <a:txBody>
                    <a:bodyPr/>
                    <a:lstStyle>
                      <a:lvl1pPr marL="0" algn="l" defTabSz="914400" rtl="0" eaLnBrk="1" latinLnBrk="0" hangingPunct="1">
                        <a:defRPr sz="1800" b="1" kern="1200">
                          <a:solidFill>
                            <a:schemeClr val="lt1"/>
                          </a:solidFill>
                          <a:latin typeface="Aptos"/>
                        </a:defRPr>
                      </a:lvl1pPr>
                      <a:lvl2pPr marL="457200" algn="l" defTabSz="914400" rtl="0" eaLnBrk="1" latinLnBrk="0" hangingPunct="1">
                        <a:defRPr sz="1800" b="1" kern="1200">
                          <a:solidFill>
                            <a:schemeClr val="lt1"/>
                          </a:solidFill>
                          <a:latin typeface="Aptos"/>
                        </a:defRPr>
                      </a:lvl2pPr>
                      <a:lvl3pPr marL="914400" algn="l" defTabSz="914400" rtl="0" eaLnBrk="1" latinLnBrk="0" hangingPunct="1">
                        <a:defRPr sz="1800" b="1" kern="1200">
                          <a:solidFill>
                            <a:schemeClr val="lt1"/>
                          </a:solidFill>
                          <a:latin typeface="Aptos"/>
                        </a:defRPr>
                      </a:lvl3pPr>
                      <a:lvl4pPr marL="1371600" algn="l" defTabSz="914400" rtl="0" eaLnBrk="1" latinLnBrk="0" hangingPunct="1">
                        <a:defRPr sz="1800" b="1" kern="1200">
                          <a:solidFill>
                            <a:schemeClr val="lt1"/>
                          </a:solidFill>
                          <a:latin typeface="Aptos"/>
                        </a:defRPr>
                      </a:lvl4pPr>
                      <a:lvl5pPr marL="1828800" algn="l" defTabSz="914400" rtl="0" eaLnBrk="1" latinLnBrk="0" hangingPunct="1">
                        <a:defRPr sz="1800" b="1" kern="1200">
                          <a:solidFill>
                            <a:schemeClr val="lt1"/>
                          </a:solidFill>
                          <a:latin typeface="Aptos"/>
                        </a:defRPr>
                      </a:lvl5pPr>
                      <a:lvl6pPr marL="2286000" algn="l" defTabSz="914400" rtl="0" eaLnBrk="1" latinLnBrk="0" hangingPunct="1">
                        <a:defRPr sz="1800" b="1" kern="1200">
                          <a:solidFill>
                            <a:schemeClr val="lt1"/>
                          </a:solidFill>
                          <a:latin typeface="Aptos"/>
                        </a:defRPr>
                      </a:lvl6pPr>
                      <a:lvl7pPr marL="2743200" algn="l" defTabSz="914400" rtl="0" eaLnBrk="1" latinLnBrk="0" hangingPunct="1">
                        <a:defRPr sz="1800" b="1" kern="1200">
                          <a:solidFill>
                            <a:schemeClr val="lt1"/>
                          </a:solidFill>
                          <a:latin typeface="Aptos"/>
                        </a:defRPr>
                      </a:lvl7pPr>
                      <a:lvl8pPr marL="3200400" algn="l" defTabSz="914400" rtl="0" eaLnBrk="1" latinLnBrk="0" hangingPunct="1">
                        <a:defRPr sz="1800" b="1" kern="1200">
                          <a:solidFill>
                            <a:schemeClr val="lt1"/>
                          </a:solidFill>
                          <a:latin typeface="Aptos"/>
                        </a:defRPr>
                      </a:lvl8pPr>
                      <a:lvl9pPr marL="3657600" algn="l" defTabSz="914400" rtl="0" eaLnBrk="1" latinLnBrk="0" hangingPunct="1">
                        <a:defRPr sz="1800" b="1" kern="1200">
                          <a:solidFill>
                            <a:schemeClr val="lt1"/>
                          </a:solidFill>
                          <a:latin typeface="Apto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b="1" kern="1200" dirty="0">
                          <a:solidFill>
                            <a:schemeClr val="tx1"/>
                          </a:solidFill>
                          <a:latin typeface="Gill Sans MT" panose="020B0502020104020203" pitchFamily="34" charset="0"/>
                          <a:ea typeface="+mn-ea"/>
                          <a:cs typeface="+mn-cs"/>
                        </a:rPr>
                        <a:t>Coefficiente</a:t>
                      </a:r>
                    </a:p>
                  </a:txBody>
                  <a:tcPr marL="75570" marR="75570" anchor="ctr">
                    <a:lnL w="12700" cap="flat" cmpd="sng" algn="ctr">
                      <a:solidFill>
                        <a:srgbClr val="E6002D"/>
                      </a:solidFill>
                      <a:prstDash val="solid"/>
                      <a:round/>
                      <a:headEnd type="none" w="med" len="med"/>
                      <a:tailEnd type="none" w="med" len="med"/>
                    </a:lnL>
                    <a:lnR w="9525" cap="flat" cmpd="sng" algn="ctr">
                      <a:noFill/>
                      <a:prstDash val="sysDot"/>
                      <a:round/>
                      <a:headEnd type="none" w="med" len="med"/>
                      <a:tailEnd type="none" w="med" len="med"/>
                    </a:lnR>
                    <a:lnT w="12700" cap="flat" cmpd="sng" algn="ctr">
                      <a:solidFill>
                        <a:srgbClr val="E6002D"/>
                      </a:solidFill>
                      <a:prstDash val="solid"/>
                      <a:round/>
                      <a:headEnd type="none" w="med" len="med"/>
                      <a:tailEnd type="none" w="med" len="med"/>
                    </a:lnT>
                    <a:lnB w="12700" cap="flat" cmpd="sng" algn="ctr">
                      <a:solidFill>
                        <a:srgbClr val="E6002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ptos"/>
                        </a:defRPr>
                      </a:lvl1pPr>
                      <a:lvl2pPr marL="457200" algn="l" defTabSz="914400" rtl="0" eaLnBrk="1" latinLnBrk="0" hangingPunct="1">
                        <a:defRPr sz="1800" b="1" kern="1200">
                          <a:solidFill>
                            <a:schemeClr val="lt1"/>
                          </a:solidFill>
                          <a:latin typeface="Aptos"/>
                        </a:defRPr>
                      </a:lvl2pPr>
                      <a:lvl3pPr marL="914400" algn="l" defTabSz="914400" rtl="0" eaLnBrk="1" latinLnBrk="0" hangingPunct="1">
                        <a:defRPr sz="1800" b="1" kern="1200">
                          <a:solidFill>
                            <a:schemeClr val="lt1"/>
                          </a:solidFill>
                          <a:latin typeface="Aptos"/>
                        </a:defRPr>
                      </a:lvl3pPr>
                      <a:lvl4pPr marL="1371600" algn="l" defTabSz="914400" rtl="0" eaLnBrk="1" latinLnBrk="0" hangingPunct="1">
                        <a:defRPr sz="1800" b="1" kern="1200">
                          <a:solidFill>
                            <a:schemeClr val="lt1"/>
                          </a:solidFill>
                          <a:latin typeface="Aptos"/>
                        </a:defRPr>
                      </a:lvl4pPr>
                      <a:lvl5pPr marL="1828800" algn="l" defTabSz="914400" rtl="0" eaLnBrk="1" latinLnBrk="0" hangingPunct="1">
                        <a:defRPr sz="1800" b="1" kern="1200">
                          <a:solidFill>
                            <a:schemeClr val="lt1"/>
                          </a:solidFill>
                          <a:latin typeface="Aptos"/>
                        </a:defRPr>
                      </a:lvl5pPr>
                      <a:lvl6pPr marL="2286000" algn="l" defTabSz="914400" rtl="0" eaLnBrk="1" latinLnBrk="0" hangingPunct="1">
                        <a:defRPr sz="1800" b="1" kern="1200">
                          <a:solidFill>
                            <a:schemeClr val="lt1"/>
                          </a:solidFill>
                          <a:latin typeface="Aptos"/>
                        </a:defRPr>
                      </a:lvl6pPr>
                      <a:lvl7pPr marL="2743200" algn="l" defTabSz="914400" rtl="0" eaLnBrk="1" latinLnBrk="0" hangingPunct="1">
                        <a:defRPr sz="1800" b="1" kern="1200">
                          <a:solidFill>
                            <a:schemeClr val="lt1"/>
                          </a:solidFill>
                          <a:latin typeface="Aptos"/>
                        </a:defRPr>
                      </a:lvl7pPr>
                      <a:lvl8pPr marL="3200400" algn="l" defTabSz="914400" rtl="0" eaLnBrk="1" latinLnBrk="0" hangingPunct="1">
                        <a:defRPr sz="1800" b="1" kern="1200">
                          <a:solidFill>
                            <a:schemeClr val="lt1"/>
                          </a:solidFill>
                          <a:latin typeface="Aptos"/>
                        </a:defRPr>
                      </a:lvl8pPr>
                      <a:lvl9pPr marL="3657600" algn="l" defTabSz="914400" rtl="0" eaLnBrk="1" latinLnBrk="0" hangingPunct="1">
                        <a:defRPr sz="1800" b="1" kern="1200">
                          <a:solidFill>
                            <a:schemeClr val="lt1"/>
                          </a:solidFill>
                          <a:latin typeface="Aptos"/>
                        </a:defRPr>
                      </a:lvl9pPr>
                    </a:lstStyle>
                    <a:p>
                      <a:pPr marL="0" algn="ctr" defTabSz="914400" rtl="0" eaLnBrk="1" fontAlgn="b" latinLnBrk="0" hangingPunct="1"/>
                      <a:r>
                        <a:rPr lang="it-IT" sz="1000" b="1" kern="1200" dirty="0">
                          <a:solidFill>
                            <a:schemeClr val="bg1"/>
                          </a:solidFill>
                          <a:latin typeface="Gill Sans MT" panose="020B0502020104020203" pitchFamily="34" charset="0"/>
                          <a:ea typeface="+mn-ea"/>
                          <a:cs typeface="+mn-cs"/>
                        </a:rPr>
                        <a:t>18,89%</a:t>
                      </a:r>
                    </a:p>
                  </a:txBody>
                  <a:tcPr marL="7620" marR="7620" marT="7620" marB="0" anchor="ctr">
                    <a:lnL w="9525" cap="flat" cmpd="sng" algn="ctr">
                      <a:noFill/>
                      <a:prstDash val="sysDot"/>
                      <a:round/>
                      <a:headEnd type="none" w="med" len="med"/>
                      <a:tailEnd type="none" w="med" len="med"/>
                    </a:lnL>
                    <a:lnR w="12700" cap="flat" cmpd="sng" algn="ctr">
                      <a:solidFill>
                        <a:srgbClr val="E6002D"/>
                      </a:solidFill>
                      <a:prstDash val="solid"/>
                      <a:round/>
                      <a:headEnd type="none" w="med" len="med"/>
                      <a:tailEnd type="none" w="med" len="med"/>
                    </a:lnR>
                    <a:lnT w="12700" cap="flat" cmpd="sng" algn="ctr">
                      <a:solidFill>
                        <a:srgbClr val="E6002D"/>
                      </a:solidFill>
                      <a:prstDash val="solid"/>
                      <a:round/>
                      <a:headEnd type="none" w="med" len="med"/>
                      <a:tailEnd type="none" w="med" len="med"/>
                    </a:lnT>
                    <a:lnB w="12700" cap="flat" cmpd="sng" algn="ctr">
                      <a:solidFill>
                        <a:srgbClr val="E6002D"/>
                      </a:solidFill>
                      <a:prstDash val="solid"/>
                      <a:round/>
                      <a:headEnd type="none" w="med" len="med"/>
                      <a:tailEnd type="none" w="med" len="med"/>
                    </a:lnB>
                    <a:lnTlToBr w="12700" cmpd="sng">
                      <a:noFill/>
                      <a:prstDash val="solid"/>
                    </a:lnTlToBr>
                    <a:lnBlToTr w="12700" cmpd="sng">
                      <a:noFill/>
                      <a:prstDash val="solid"/>
                    </a:lnBlToTr>
                    <a:solidFill>
                      <a:srgbClr val="E6002D"/>
                    </a:solidFill>
                  </a:tcPr>
                </a:tc>
                <a:extLst>
                  <a:ext uri="{0D108BD9-81ED-4DB2-BD59-A6C34878D82A}">
                    <a16:rowId xmlns:a16="http://schemas.microsoft.com/office/drawing/2014/main" val="267714907"/>
                  </a:ext>
                </a:extLst>
              </a:tr>
            </a:tbl>
          </a:graphicData>
        </a:graphic>
      </p:graphicFrame>
      <p:sp>
        <p:nvSpPr>
          <p:cNvPr id="71" name="CasellaDiTesto 70">
            <a:extLst>
              <a:ext uri="{FF2B5EF4-FFF2-40B4-BE49-F238E27FC236}">
                <a16:creationId xmlns:a16="http://schemas.microsoft.com/office/drawing/2014/main" id="{FA847ED7-799D-5766-AC1C-8872C3AA4DE3}"/>
              </a:ext>
            </a:extLst>
          </p:cNvPr>
          <p:cNvSpPr txBox="1"/>
          <p:nvPr/>
        </p:nvSpPr>
        <p:spPr>
          <a:xfrm>
            <a:off x="233921" y="1803801"/>
            <a:ext cx="1342951" cy="400110"/>
          </a:xfrm>
          <a:prstGeom prst="homePlate">
            <a:avLst/>
          </a:prstGeom>
          <a:solidFill>
            <a:srgbClr val="E6002D"/>
          </a:solidFill>
        </p:spPr>
        <p:txBody>
          <a:bodyPr wrap="square" rtlCol="0">
            <a:spAutoFit/>
          </a:bodyPr>
          <a:lstStyle/>
          <a:p>
            <a:r>
              <a:rPr lang="it-IT" sz="1000" b="1" dirty="0">
                <a:solidFill>
                  <a:schemeClr val="bg1"/>
                </a:solidFill>
                <a:latin typeface="Gill Sans MT" panose="020B0502020104020203" pitchFamily="34" charset="0"/>
              </a:rPr>
              <a:t>COEFFICIENTE</a:t>
            </a:r>
          </a:p>
          <a:p>
            <a:r>
              <a:rPr lang="it-IT" sz="1000" b="1" dirty="0">
                <a:solidFill>
                  <a:schemeClr val="bg1"/>
                </a:solidFill>
                <a:latin typeface="Gill Sans MT" panose="020B0502020104020203" pitchFamily="34" charset="0"/>
              </a:rPr>
              <a:t>TURISTICO</a:t>
            </a:r>
          </a:p>
        </p:txBody>
      </p:sp>
      <p:sp>
        <p:nvSpPr>
          <p:cNvPr id="93" name="Rettangolo 92">
            <a:extLst>
              <a:ext uri="{FF2B5EF4-FFF2-40B4-BE49-F238E27FC236}">
                <a16:creationId xmlns:a16="http://schemas.microsoft.com/office/drawing/2014/main" id="{AC748718-3206-F184-3F17-2F83894AA006}"/>
              </a:ext>
            </a:extLst>
          </p:cNvPr>
          <p:cNvSpPr/>
          <p:nvPr/>
        </p:nvSpPr>
        <p:spPr>
          <a:xfrm>
            <a:off x="4286250" y="4483473"/>
            <a:ext cx="4601609" cy="1783976"/>
          </a:xfrm>
          <a:prstGeom prst="rect">
            <a:avLst/>
          </a:prstGeom>
          <a:noFill/>
          <a:ln w="38100">
            <a:solidFill>
              <a:srgbClr val="E600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000">
              <a:solidFill>
                <a:schemeClr val="tx1"/>
              </a:solidFill>
            </a:endParaRPr>
          </a:p>
        </p:txBody>
      </p:sp>
      <p:grpSp>
        <p:nvGrpSpPr>
          <p:cNvPr id="105" name="Gruppo 104">
            <a:extLst>
              <a:ext uri="{FF2B5EF4-FFF2-40B4-BE49-F238E27FC236}">
                <a16:creationId xmlns:a16="http://schemas.microsoft.com/office/drawing/2014/main" id="{5F403387-2205-4037-2FA0-90BDF169FCF6}"/>
              </a:ext>
            </a:extLst>
          </p:cNvPr>
          <p:cNvGrpSpPr/>
          <p:nvPr/>
        </p:nvGrpSpPr>
        <p:grpSpPr>
          <a:xfrm>
            <a:off x="233921" y="4674402"/>
            <a:ext cx="3814829" cy="955840"/>
            <a:chOff x="233921" y="4605081"/>
            <a:chExt cx="3814829" cy="955840"/>
          </a:xfrm>
        </p:grpSpPr>
        <p:sp>
          <p:nvSpPr>
            <p:cNvPr id="73" name="CasellaDiTesto 72">
              <a:extLst>
                <a:ext uri="{FF2B5EF4-FFF2-40B4-BE49-F238E27FC236}">
                  <a16:creationId xmlns:a16="http://schemas.microsoft.com/office/drawing/2014/main" id="{3A95FC51-E185-9BF5-BC83-F17E359E4FD0}"/>
                </a:ext>
              </a:extLst>
            </p:cNvPr>
            <p:cNvSpPr txBox="1"/>
            <p:nvPr/>
          </p:nvSpPr>
          <p:spPr>
            <a:xfrm>
              <a:off x="233921" y="4885323"/>
              <a:ext cx="1342951" cy="400110"/>
            </a:xfrm>
            <a:prstGeom prst="homePlate">
              <a:avLst/>
            </a:prstGeom>
            <a:solidFill>
              <a:srgbClr val="E6002D"/>
            </a:solidFill>
          </p:spPr>
          <p:txBody>
            <a:bodyPr wrap="square" rtlCol="0">
              <a:spAutoFit/>
            </a:bodyPr>
            <a:lstStyle/>
            <a:p>
              <a:r>
                <a:rPr lang="it-IT" sz="1000" b="1" dirty="0">
                  <a:solidFill>
                    <a:schemeClr val="bg1"/>
                  </a:solidFill>
                  <a:latin typeface="Gill Sans MT" panose="020B0502020104020203" pitchFamily="34" charset="0"/>
                </a:rPr>
                <a:t>COEFFICIENTE</a:t>
              </a:r>
            </a:p>
            <a:p>
              <a:r>
                <a:rPr lang="it-IT" sz="1000" b="1" dirty="0">
                  <a:solidFill>
                    <a:schemeClr val="bg1"/>
                  </a:solidFill>
                  <a:latin typeface="Gill Sans MT" panose="020B0502020104020203" pitchFamily="34" charset="0"/>
                </a:rPr>
                <a:t>TURISTICO</a:t>
              </a:r>
            </a:p>
          </p:txBody>
        </p:sp>
        <mc:AlternateContent xmlns:mc="http://schemas.openxmlformats.org/markup-compatibility/2006" xmlns:a14="http://schemas.microsoft.com/office/drawing/2010/main">
          <mc:Choice Requires="a14">
            <p:sp>
              <p:nvSpPr>
                <p:cNvPr id="75" name="CasellaDiTesto 74">
                  <a:extLst>
                    <a:ext uri="{FF2B5EF4-FFF2-40B4-BE49-F238E27FC236}">
                      <a16:creationId xmlns:a16="http://schemas.microsoft.com/office/drawing/2014/main" id="{AD08404C-DB1A-0198-399D-95BD9535F3D4}"/>
                    </a:ext>
                  </a:extLst>
                </p:cNvPr>
                <p:cNvSpPr txBox="1"/>
                <p:nvPr/>
              </p:nvSpPr>
              <p:spPr>
                <a:xfrm>
                  <a:off x="1912657" y="4625950"/>
                  <a:ext cx="2136093" cy="276999"/>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it-IT" sz="1200" b="1" i="1" smtClean="0">
                            <a:solidFill>
                              <a:schemeClr val="tx1"/>
                            </a:solidFill>
                            <a:latin typeface="Cambria Math" panose="02040503050406030204" pitchFamily="18" charset="0"/>
                          </a:rPr>
                          <m:t>𝑪𝑶𝑬𝑭𝑭𝑰𝑪𝑰𝑬𝑵𝑻</m:t>
                        </m:r>
                        <m:sSub>
                          <m:sSubPr>
                            <m:ctrlPr>
                              <a:rPr lang="it-IT" sz="1200" b="1" i="1" smtClean="0">
                                <a:solidFill>
                                  <a:schemeClr val="tx1"/>
                                </a:solidFill>
                                <a:latin typeface="Cambria Math" panose="02040503050406030204" pitchFamily="18" charset="0"/>
                              </a:rPr>
                            </m:ctrlPr>
                          </m:sSubPr>
                          <m:e>
                            <m:r>
                              <a:rPr lang="it-IT" sz="1200" b="1" i="1" smtClean="0">
                                <a:solidFill>
                                  <a:schemeClr val="tx1"/>
                                </a:solidFill>
                                <a:latin typeface="Cambria Math" panose="02040503050406030204" pitchFamily="18" charset="0"/>
                              </a:rPr>
                              <m:t>𝑬</m:t>
                            </m:r>
                          </m:e>
                          <m:sub>
                            <m:r>
                              <a:rPr lang="it-IT" sz="1200" b="0" i="1" smtClean="0">
                                <a:solidFill>
                                  <a:schemeClr val="tx1"/>
                                </a:solidFill>
                                <a:latin typeface="Cambria Math" panose="02040503050406030204" pitchFamily="18" charset="0"/>
                              </a:rPr>
                              <m:t>𝐴𝐸𝑅𝐸𝑂</m:t>
                            </m:r>
                          </m:sub>
                        </m:sSub>
                      </m:oMath>
                    </m:oMathPara>
                  </a14:m>
                  <a:endParaRPr lang="it-IT" sz="1200" b="1" i="1" dirty="0">
                    <a:solidFill>
                      <a:schemeClr val="tx1"/>
                    </a:solidFill>
                    <a:latin typeface="Gill Sans MT" panose="020B0502020104020203" pitchFamily="34" charset="0"/>
                  </a:endParaRPr>
                </a:p>
              </p:txBody>
            </p:sp>
          </mc:Choice>
          <mc:Fallback xmlns="">
            <p:sp>
              <p:nvSpPr>
                <p:cNvPr id="75" name="CasellaDiTesto 74">
                  <a:extLst>
                    <a:ext uri="{FF2B5EF4-FFF2-40B4-BE49-F238E27FC236}">
                      <a16:creationId xmlns:a16="http://schemas.microsoft.com/office/drawing/2014/main" id="{AD08404C-DB1A-0198-399D-95BD9535F3D4}"/>
                    </a:ext>
                  </a:extLst>
                </p:cNvPr>
                <p:cNvSpPr txBox="1">
                  <a:spLocks noRot="1" noChangeAspect="1" noMove="1" noResize="1" noEditPoints="1" noAdjustHandles="1" noChangeArrowheads="1" noChangeShapeType="1" noTextEdit="1"/>
                </p:cNvSpPr>
                <p:nvPr/>
              </p:nvSpPr>
              <p:spPr>
                <a:xfrm>
                  <a:off x="1912657" y="4625950"/>
                  <a:ext cx="2136093" cy="276999"/>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6" name="CasellaDiTesto 75">
                  <a:extLst>
                    <a:ext uri="{FF2B5EF4-FFF2-40B4-BE49-F238E27FC236}">
                      <a16:creationId xmlns:a16="http://schemas.microsoft.com/office/drawing/2014/main" id="{CFE867F5-B775-1978-1D44-1A8A5E7D5CF7}"/>
                    </a:ext>
                  </a:extLst>
                </p:cNvPr>
                <p:cNvSpPr txBox="1"/>
                <p:nvPr/>
              </p:nvSpPr>
              <p:spPr>
                <a:xfrm>
                  <a:off x="1912657" y="4839213"/>
                  <a:ext cx="2136093" cy="276999"/>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it-IT" sz="1200" b="1" i="1" smtClean="0">
                            <a:solidFill>
                              <a:schemeClr val="tx1"/>
                            </a:solidFill>
                            <a:latin typeface="Cambria Math" panose="02040503050406030204" pitchFamily="18" charset="0"/>
                          </a:rPr>
                          <m:t>𝑪𝑶𝑬𝑭𝑭𝑰𝑪𝑰𝑬𝑵𝑻</m:t>
                        </m:r>
                        <m:sSub>
                          <m:sSubPr>
                            <m:ctrlPr>
                              <a:rPr lang="it-IT" sz="1200" b="1" i="1" smtClean="0">
                                <a:solidFill>
                                  <a:schemeClr val="tx1"/>
                                </a:solidFill>
                                <a:latin typeface="Cambria Math" panose="02040503050406030204" pitchFamily="18" charset="0"/>
                              </a:rPr>
                            </m:ctrlPr>
                          </m:sSubPr>
                          <m:e>
                            <m:r>
                              <a:rPr lang="it-IT" sz="1200" b="1" i="1" smtClean="0">
                                <a:solidFill>
                                  <a:schemeClr val="tx1"/>
                                </a:solidFill>
                                <a:latin typeface="Cambria Math" panose="02040503050406030204" pitchFamily="18" charset="0"/>
                              </a:rPr>
                              <m:t>𝑬</m:t>
                            </m:r>
                          </m:e>
                          <m:sub>
                            <m:r>
                              <a:rPr lang="it-IT" sz="1200" b="0" i="1" smtClean="0">
                                <a:latin typeface="Cambria Math" panose="02040503050406030204" pitchFamily="18" charset="0"/>
                              </a:rPr>
                              <m:t> </m:t>
                            </m:r>
                            <m:r>
                              <a:rPr lang="it-IT" sz="1200" b="0" i="1" smtClean="0">
                                <a:solidFill>
                                  <a:schemeClr val="tx1"/>
                                </a:solidFill>
                                <a:latin typeface="Cambria Math" panose="02040503050406030204" pitchFamily="18" charset="0"/>
                              </a:rPr>
                              <m:t>𝐹𝐸𝑅𝑅𝑂𝑉𝐼𝐴𝑅𝐼𝑂</m:t>
                            </m:r>
                          </m:sub>
                        </m:sSub>
                      </m:oMath>
                    </m:oMathPara>
                  </a14:m>
                  <a:endParaRPr lang="it-IT" sz="1200" b="1" i="1" dirty="0">
                    <a:solidFill>
                      <a:schemeClr val="tx1"/>
                    </a:solidFill>
                    <a:latin typeface="Gill Sans MT" panose="020B0502020104020203" pitchFamily="34" charset="0"/>
                  </a:endParaRPr>
                </a:p>
              </p:txBody>
            </p:sp>
          </mc:Choice>
          <mc:Fallback xmlns="">
            <p:sp>
              <p:nvSpPr>
                <p:cNvPr id="76" name="CasellaDiTesto 75">
                  <a:extLst>
                    <a:ext uri="{FF2B5EF4-FFF2-40B4-BE49-F238E27FC236}">
                      <a16:creationId xmlns:a16="http://schemas.microsoft.com/office/drawing/2014/main" id="{CFE867F5-B775-1978-1D44-1A8A5E7D5CF7}"/>
                    </a:ext>
                  </a:extLst>
                </p:cNvPr>
                <p:cNvSpPr txBox="1">
                  <a:spLocks noRot="1" noChangeAspect="1" noMove="1" noResize="1" noEditPoints="1" noAdjustHandles="1" noChangeArrowheads="1" noChangeShapeType="1" noTextEdit="1"/>
                </p:cNvSpPr>
                <p:nvPr/>
              </p:nvSpPr>
              <p:spPr>
                <a:xfrm>
                  <a:off x="1912657" y="4839213"/>
                  <a:ext cx="2136093" cy="276999"/>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7" name="CasellaDiTesto 76">
                  <a:extLst>
                    <a:ext uri="{FF2B5EF4-FFF2-40B4-BE49-F238E27FC236}">
                      <a16:creationId xmlns:a16="http://schemas.microsoft.com/office/drawing/2014/main" id="{00B96B6F-866D-BC30-A8DD-9589EE58483E}"/>
                    </a:ext>
                  </a:extLst>
                </p:cNvPr>
                <p:cNvSpPr txBox="1"/>
                <p:nvPr/>
              </p:nvSpPr>
              <p:spPr>
                <a:xfrm>
                  <a:off x="1912657" y="5052476"/>
                  <a:ext cx="2136093" cy="276999"/>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it-IT" sz="1200" b="1" i="1" smtClean="0">
                            <a:solidFill>
                              <a:schemeClr val="tx1"/>
                            </a:solidFill>
                            <a:latin typeface="Cambria Math" panose="02040503050406030204" pitchFamily="18" charset="0"/>
                          </a:rPr>
                          <m:t>𝑪𝑶𝑬𝑭𝑭𝑰𝑪𝑰𝑬𝑵𝑻</m:t>
                        </m:r>
                        <m:sSub>
                          <m:sSubPr>
                            <m:ctrlPr>
                              <a:rPr lang="it-IT" sz="1200" b="1" i="1" smtClean="0">
                                <a:solidFill>
                                  <a:schemeClr val="tx1"/>
                                </a:solidFill>
                                <a:latin typeface="Cambria Math" panose="02040503050406030204" pitchFamily="18" charset="0"/>
                              </a:rPr>
                            </m:ctrlPr>
                          </m:sSubPr>
                          <m:e>
                            <m:r>
                              <a:rPr lang="it-IT" sz="1200" b="1" i="1" smtClean="0">
                                <a:solidFill>
                                  <a:schemeClr val="tx1"/>
                                </a:solidFill>
                                <a:latin typeface="Cambria Math" panose="02040503050406030204" pitchFamily="18" charset="0"/>
                              </a:rPr>
                              <m:t>𝑬</m:t>
                            </m:r>
                          </m:e>
                          <m:sub>
                            <m:r>
                              <a:rPr lang="it-IT" sz="1200" b="0" i="1" smtClean="0">
                                <a:latin typeface="Cambria Math" panose="02040503050406030204" pitchFamily="18" charset="0"/>
                              </a:rPr>
                              <m:t> </m:t>
                            </m:r>
                            <m:r>
                              <a:rPr lang="it-IT" sz="1200" b="0" i="1" smtClean="0">
                                <a:solidFill>
                                  <a:schemeClr val="tx1"/>
                                </a:solidFill>
                                <a:latin typeface="Cambria Math" panose="02040503050406030204" pitchFamily="18" charset="0"/>
                              </a:rPr>
                              <m:t>𝑆𝑇𝑅𝐴𝐷𝐴</m:t>
                            </m:r>
                          </m:sub>
                        </m:sSub>
                      </m:oMath>
                    </m:oMathPara>
                  </a14:m>
                  <a:endParaRPr lang="it-IT" sz="1200" b="1" i="1" dirty="0">
                    <a:solidFill>
                      <a:schemeClr val="tx1"/>
                    </a:solidFill>
                    <a:latin typeface="Gill Sans MT" panose="020B0502020104020203" pitchFamily="34" charset="0"/>
                  </a:endParaRPr>
                </a:p>
              </p:txBody>
            </p:sp>
          </mc:Choice>
          <mc:Fallback xmlns="">
            <p:sp>
              <p:nvSpPr>
                <p:cNvPr id="77" name="CasellaDiTesto 76">
                  <a:extLst>
                    <a:ext uri="{FF2B5EF4-FFF2-40B4-BE49-F238E27FC236}">
                      <a16:creationId xmlns:a16="http://schemas.microsoft.com/office/drawing/2014/main" id="{00B96B6F-866D-BC30-A8DD-9589EE58483E}"/>
                    </a:ext>
                  </a:extLst>
                </p:cNvPr>
                <p:cNvSpPr txBox="1">
                  <a:spLocks noRot="1" noChangeAspect="1" noMove="1" noResize="1" noEditPoints="1" noAdjustHandles="1" noChangeArrowheads="1" noChangeShapeType="1" noTextEdit="1"/>
                </p:cNvSpPr>
                <p:nvPr/>
              </p:nvSpPr>
              <p:spPr>
                <a:xfrm>
                  <a:off x="1912657" y="5052476"/>
                  <a:ext cx="2136093" cy="276999"/>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8" name="CasellaDiTesto 77">
                  <a:extLst>
                    <a:ext uri="{FF2B5EF4-FFF2-40B4-BE49-F238E27FC236}">
                      <a16:creationId xmlns:a16="http://schemas.microsoft.com/office/drawing/2014/main" id="{68746C59-5926-68E5-8929-62B4FE971EE8}"/>
                    </a:ext>
                  </a:extLst>
                </p:cNvPr>
                <p:cNvSpPr txBox="1"/>
                <p:nvPr/>
              </p:nvSpPr>
              <p:spPr>
                <a:xfrm>
                  <a:off x="1912657" y="5265740"/>
                  <a:ext cx="2136093" cy="276999"/>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it-IT" sz="1200" b="1" i="1" smtClean="0">
                            <a:solidFill>
                              <a:schemeClr val="tx1"/>
                            </a:solidFill>
                            <a:latin typeface="Cambria Math" panose="02040503050406030204" pitchFamily="18" charset="0"/>
                          </a:rPr>
                          <m:t>𝑪𝑶𝑬𝑭𝑭𝑰𝑪𝑰𝑬𝑵𝑻</m:t>
                        </m:r>
                        <m:sSub>
                          <m:sSubPr>
                            <m:ctrlPr>
                              <a:rPr lang="it-IT" sz="1200" b="1" i="1" smtClean="0">
                                <a:solidFill>
                                  <a:schemeClr val="tx1"/>
                                </a:solidFill>
                                <a:latin typeface="Cambria Math" panose="02040503050406030204" pitchFamily="18" charset="0"/>
                              </a:rPr>
                            </m:ctrlPr>
                          </m:sSubPr>
                          <m:e>
                            <m:r>
                              <a:rPr lang="it-IT" sz="1200" b="1" i="1" smtClean="0">
                                <a:solidFill>
                                  <a:schemeClr val="tx1"/>
                                </a:solidFill>
                                <a:latin typeface="Cambria Math" panose="02040503050406030204" pitchFamily="18" charset="0"/>
                              </a:rPr>
                              <m:t>𝑬</m:t>
                            </m:r>
                          </m:e>
                          <m:sub>
                            <m:r>
                              <a:rPr lang="it-IT" sz="1200" b="0" i="1" smtClean="0">
                                <a:latin typeface="Cambria Math" panose="02040503050406030204" pitchFamily="18" charset="0"/>
                              </a:rPr>
                              <m:t> </m:t>
                            </m:r>
                            <m:r>
                              <a:rPr lang="it-IT" sz="1200" b="0" i="1" smtClean="0">
                                <a:solidFill>
                                  <a:schemeClr val="tx1"/>
                                </a:solidFill>
                                <a:latin typeface="Cambria Math" panose="02040503050406030204" pitchFamily="18" charset="0"/>
                              </a:rPr>
                              <m:t>𝑁𝐴𝑉𝐴𝐿𝐸</m:t>
                            </m:r>
                          </m:sub>
                        </m:sSub>
                      </m:oMath>
                    </m:oMathPara>
                  </a14:m>
                  <a:endParaRPr lang="it-IT" sz="1200" b="1" i="1" dirty="0">
                    <a:solidFill>
                      <a:schemeClr val="tx1"/>
                    </a:solidFill>
                    <a:latin typeface="Gill Sans MT" panose="020B0502020104020203" pitchFamily="34" charset="0"/>
                  </a:endParaRPr>
                </a:p>
              </p:txBody>
            </p:sp>
          </mc:Choice>
          <mc:Fallback xmlns="">
            <p:sp>
              <p:nvSpPr>
                <p:cNvPr id="78" name="CasellaDiTesto 77">
                  <a:extLst>
                    <a:ext uri="{FF2B5EF4-FFF2-40B4-BE49-F238E27FC236}">
                      <a16:creationId xmlns:a16="http://schemas.microsoft.com/office/drawing/2014/main" id="{68746C59-5926-68E5-8929-62B4FE971EE8}"/>
                    </a:ext>
                  </a:extLst>
                </p:cNvPr>
                <p:cNvSpPr txBox="1">
                  <a:spLocks noRot="1" noChangeAspect="1" noMove="1" noResize="1" noEditPoints="1" noAdjustHandles="1" noChangeArrowheads="1" noChangeShapeType="1" noTextEdit="1"/>
                </p:cNvSpPr>
                <p:nvPr/>
              </p:nvSpPr>
              <p:spPr>
                <a:xfrm>
                  <a:off x="1912657" y="5265740"/>
                  <a:ext cx="2136093" cy="276999"/>
                </a:xfrm>
                <a:prstGeom prst="rect">
                  <a:avLst/>
                </a:prstGeom>
                <a:blipFill>
                  <a:blip r:embed="rId6"/>
                  <a:stretch>
                    <a:fillRect/>
                  </a:stretch>
                </a:blipFill>
              </p:spPr>
              <p:txBody>
                <a:bodyPr/>
                <a:lstStyle/>
                <a:p>
                  <a:r>
                    <a:rPr lang="it-IT">
                      <a:noFill/>
                    </a:rPr>
                    <a:t> </a:t>
                  </a:r>
                </a:p>
              </p:txBody>
            </p:sp>
          </mc:Fallback>
        </mc:AlternateContent>
        <p:sp>
          <p:nvSpPr>
            <p:cNvPr id="97" name="Parentesi graffa aperta 96">
              <a:extLst>
                <a:ext uri="{FF2B5EF4-FFF2-40B4-BE49-F238E27FC236}">
                  <a16:creationId xmlns:a16="http://schemas.microsoft.com/office/drawing/2014/main" id="{57BFE02B-0607-8FD1-C1D7-D70709E6C93D}"/>
                </a:ext>
              </a:extLst>
            </p:cNvPr>
            <p:cNvSpPr/>
            <p:nvPr/>
          </p:nvSpPr>
          <p:spPr>
            <a:xfrm>
              <a:off x="1676735" y="4605081"/>
              <a:ext cx="189041" cy="955840"/>
            </a:xfrm>
            <a:prstGeom prst="leftBrace">
              <a:avLst>
                <a:gd name="adj1" fmla="val 114915"/>
                <a:gd name="adj2" fmla="val 50000"/>
              </a:avLst>
            </a:prstGeom>
            <a:ln w="28575">
              <a:solidFill>
                <a:srgbClr val="E6002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graphicFrame>
        <p:nvGraphicFramePr>
          <p:cNvPr id="106" name="Tabella 105">
            <a:extLst>
              <a:ext uri="{FF2B5EF4-FFF2-40B4-BE49-F238E27FC236}">
                <a16:creationId xmlns:a16="http://schemas.microsoft.com/office/drawing/2014/main" id="{E17B2097-AB8B-9C29-7505-4CECC6106D83}"/>
              </a:ext>
            </a:extLst>
          </p:cNvPr>
          <p:cNvGraphicFramePr>
            <a:graphicFrameLocks noGrp="1"/>
          </p:cNvGraphicFramePr>
          <p:nvPr>
            <p:extLst>
              <p:ext uri="{D42A27DB-BD31-4B8C-83A1-F6EECF244321}">
                <p14:modId xmlns:p14="http://schemas.microsoft.com/office/powerpoint/2010/main" val="3982555945"/>
              </p:ext>
            </p:extLst>
          </p:nvPr>
        </p:nvGraphicFramePr>
        <p:xfrm>
          <a:off x="449335" y="5779769"/>
          <a:ext cx="3384000" cy="487680"/>
        </p:xfrm>
        <a:graphic>
          <a:graphicData uri="http://schemas.openxmlformats.org/drawingml/2006/table">
            <a:tbl>
              <a:tblPr firstRow="1" bandRow="1"/>
              <a:tblGrid>
                <a:gridCol w="2444000">
                  <a:extLst>
                    <a:ext uri="{9D8B030D-6E8A-4147-A177-3AD203B41FA5}">
                      <a16:colId xmlns:a16="http://schemas.microsoft.com/office/drawing/2014/main" val="225430843"/>
                    </a:ext>
                  </a:extLst>
                </a:gridCol>
                <a:gridCol w="940000">
                  <a:extLst>
                    <a:ext uri="{9D8B030D-6E8A-4147-A177-3AD203B41FA5}">
                      <a16:colId xmlns:a16="http://schemas.microsoft.com/office/drawing/2014/main" val="2932164743"/>
                    </a:ext>
                  </a:extLst>
                </a:gridCol>
              </a:tblGrid>
              <a:tr h="216000">
                <a:tc>
                  <a:txBody>
                    <a:bodyPr/>
                    <a:lstStyle>
                      <a:lvl1pPr marL="0" algn="l" defTabSz="914400" rtl="0" eaLnBrk="1" latinLnBrk="0" hangingPunct="1">
                        <a:defRPr sz="1800" kern="1200">
                          <a:solidFill>
                            <a:schemeClr val="dk1"/>
                          </a:solidFill>
                          <a:latin typeface="Aptos"/>
                        </a:defRPr>
                      </a:lvl1pPr>
                      <a:lvl2pPr marL="457200" algn="l" defTabSz="914400" rtl="0" eaLnBrk="1" latinLnBrk="0" hangingPunct="1">
                        <a:defRPr sz="1800" kern="1200">
                          <a:solidFill>
                            <a:schemeClr val="dk1"/>
                          </a:solidFill>
                          <a:latin typeface="Aptos"/>
                        </a:defRPr>
                      </a:lvl2pPr>
                      <a:lvl3pPr marL="914400" algn="l" defTabSz="914400" rtl="0" eaLnBrk="1" latinLnBrk="0" hangingPunct="1">
                        <a:defRPr sz="1800" kern="1200">
                          <a:solidFill>
                            <a:schemeClr val="dk1"/>
                          </a:solidFill>
                          <a:latin typeface="Aptos"/>
                        </a:defRPr>
                      </a:lvl3pPr>
                      <a:lvl4pPr marL="1371600" algn="l" defTabSz="914400" rtl="0" eaLnBrk="1" latinLnBrk="0" hangingPunct="1">
                        <a:defRPr sz="1800" kern="1200">
                          <a:solidFill>
                            <a:schemeClr val="dk1"/>
                          </a:solidFill>
                          <a:latin typeface="Aptos"/>
                        </a:defRPr>
                      </a:lvl4pPr>
                      <a:lvl5pPr marL="1828800" algn="l" defTabSz="914400" rtl="0" eaLnBrk="1" latinLnBrk="0" hangingPunct="1">
                        <a:defRPr sz="1800" kern="1200">
                          <a:solidFill>
                            <a:schemeClr val="dk1"/>
                          </a:solidFill>
                          <a:latin typeface="Aptos"/>
                        </a:defRPr>
                      </a:lvl5pPr>
                      <a:lvl6pPr marL="2286000" algn="l" defTabSz="914400" rtl="0" eaLnBrk="1" latinLnBrk="0" hangingPunct="1">
                        <a:defRPr sz="1800" kern="1200">
                          <a:solidFill>
                            <a:schemeClr val="dk1"/>
                          </a:solidFill>
                          <a:latin typeface="Aptos"/>
                        </a:defRPr>
                      </a:lvl6pPr>
                      <a:lvl7pPr marL="2743200" algn="l" defTabSz="914400" rtl="0" eaLnBrk="1" latinLnBrk="0" hangingPunct="1">
                        <a:defRPr sz="1800" kern="1200">
                          <a:solidFill>
                            <a:schemeClr val="dk1"/>
                          </a:solidFill>
                          <a:latin typeface="Aptos"/>
                        </a:defRPr>
                      </a:lvl7pPr>
                      <a:lvl8pPr marL="3200400" algn="l" defTabSz="914400" rtl="0" eaLnBrk="1" latinLnBrk="0" hangingPunct="1">
                        <a:defRPr sz="1800" kern="1200">
                          <a:solidFill>
                            <a:schemeClr val="dk1"/>
                          </a:solidFill>
                          <a:latin typeface="Aptos"/>
                        </a:defRPr>
                      </a:lvl8pPr>
                      <a:lvl9pPr marL="3657600" algn="l" defTabSz="914400" rtl="0" eaLnBrk="1" latinLnBrk="0" hangingPunct="1">
                        <a:defRPr sz="1800" kern="1200">
                          <a:solidFill>
                            <a:schemeClr val="dk1"/>
                          </a:solidFill>
                          <a:latin typeface="Aptos"/>
                        </a:defRPr>
                      </a:lvl9pPr>
                    </a:lstStyle>
                    <a:p>
                      <a:pPr marL="0" algn="l" defTabSz="914400" rtl="0" eaLnBrk="1" latinLnBrk="0" hangingPunct="1"/>
                      <a:r>
                        <a:rPr lang="it-IT" sz="1000" b="1" kern="1200" dirty="0">
                          <a:solidFill>
                            <a:schemeClr val="tx1"/>
                          </a:solidFill>
                          <a:latin typeface="Gill Sans MT" panose="020B0502020104020203" pitchFamily="34" charset="0"/>
                          <a:ea typeface="+mn-ea"/>
                          <a:cs typeface="+mn-cs"/>
                        </a:rPr>
                        <a:t>Spesa CPT «Altri Trasporti» </a:t>
                      </a:r>
                      <a:r>
                        <a:rPr lang="it-IT" sz="900" b="0" i="1" kern="1200" dirty="0">
                          <a:solidFill>
                            <a:schemeClr val="tx1"/>
                          </a:solidFill>
                          <a:latin typeface="Gill Sans MT" panose="020B0502020104020203" pitchFamily="34" charset="0"/>
                          <a:ea typeface="+mn-ea"/>
                          <a:cs typeface="+mn-cs"/>
                        </a:rPr>
                        <a:t>Anno 2019</a:t>
                      </a:r>
                      <a:endParaRPr lang="it-IT" sz="1000" b="1" i="1" kern="1200" dirty="0">
                        <a:solidFill>
                          <a:schemeClr val="tx1"/>
                        </a:solidFill>
                        <a:latin typeface="Gill Sans MT" panose="020B0502020104020203" pitchFamily="34" charset="0"/>
                        <a:ea typeface="+mn-ea"/>
                        <a:cs typeface="+mn-cs"/>
                      </a:endParaRPr>
                    </a:p>
                  </a:txBody>
                  <a:tcPr anchor="ctr">
                    <a:lnL w="12700" cap="flat" cmpd="sng" algn="ctr">
                      <a:solidFill>
                        <a:srgbClr val="E6002D"/>
                      </a:solidFill>
                      <a:prstDash val="solid"/>
                      <a:round/>
                      <a:headEnd type="none" w="med" len="med"/>
                      <a:tailEnd type="none" w="med" len="med"/>
                    </a:lnL>
                    <a:lnR w="9525" cap="flat" cmpd="sng" algn="ctr">
                      <a:noFill/>
                      <a:prstDash val="sysDot"/>
                      <a:round/>
                      <a:headEnd type="none" w="med" len="med"/>
                      <a:tailEnd type="none" w="med" len="med"/>
                    </a:lnR>
                    <a:lnT w="12700" cap="flat" cmpd="sng" algn="ctr">
                      <a:solidFill>
                        <a:srgbClr val="E6002D"/>
                      </a:solidFill>
                      <a:prstDash val="solid"/>
                      <a:round/>
                      <a:headEnd type="none" w="med" len="med"/>
                      <a:tailEnd type="none" w="med" len="med"/>
                    </a:lnT>
                    <a:lnB w="12700" cap="flat" cmpd="sng" algn="ctr">
                      <a:solidFill>
                        <a:srgbClr val="E6002D"/>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ptos"/>
                        </a:defRPr>
                      </a:lvl1pPr>
                      <a:lvl2pPr marL="457200" algn="l" defTabSz="914400" rtl="0" eaLnBrk="1" latinLnBrk="0" hangingPunct="1">
                        <a:defRPr sz="1800" kern="1200">
                          <a:solidFill>
                            <a:schemeClr val="dk1"/>
                          </a:solidFill>
                          <a:latin typeface="Aptos"/>
                        </a:defRPr>
                      </a:lvl2pPr>
                      <a:lvl3pPr marL="914400" algn="l" defTabSz="914400" rtl="0" eaLnBrk="1" latinLnBrk="0" hangingPunct="1">
                        <a:defRPr sz="1800" kern="1200">
                          <a:solidFill>
                            <a:schemeClr val="dk1"/>
                          </a:solidFill>
                          <a:latin typeface="Aptos"/>
                        </a:defRPr>
                      </a:lvl3pPr>
                      <a:lvl4pPr marL="1371600" algn="l" defTabSz="914400" rtl="0" eaLnBrk="1" latinLnBrk="0" hangingPunct="1">
                        <a:defRPr sz="1800" kern="1200">
                          <a:solidFill>
                            <a:schemeClr val="dk1"/>
                          </a:solidFill>
                          <a:latin typeface="Aptos"/>
                        </a:defRPr>
                      </a:lvl4pPr>
                      <a:lvl5pPr marL="1828800" algn="l" defTabSz="914400" rtl="0" eaLnBrk="1" latinLnBrk="0" hangingPunct="1">
                        <a:defRPr sz="1800" kern="1200">
                          <a:solidFill>
                            <a:schemeClr val="dk1"/>
                          </a:solidFill>
                          <a:latin typeface="Aptos"/>
                        </a:defRPr>
                      </a:lvl5pPr>
                      <a:lvl6pPr marL="2286000" algn="l" defTabSz="914400" rtl="0" eaLnBrk="1" latinLnBrk="0" hangingPunct="1">
                        <a:defRPr sz="1800" kern="1200">
                          <a:solidFill>
                            <a:schemeClr val="dk1"/>
                          </a:solidFill>
                          <a:latin typeface="Aptos"/>
                        </a:defRPr>
                      </a:lvl6pPr>
                      <a:lvl7pPr marL="2743200" algn="l" defTabSz="914400" rtl="0" eaLnBrk="1" latinLnBrk="0" hangingPunct="1">
                        <a:defRPr sz="1800" kern="1200">
                          <a:solidFill>
                            <a:schemeClr val="dk1"/>
                          </a:solidFill>
                          <a:latin typeface="Aptos"/>
                        </a:defRPr>
                      </a:lvl7pPr>
                      <a:lvl8pPr marL="3200400" algn="l" defTabSz="914400" rtl="0" eaLnBrk="1" latinLnBrk="0" hangingPunct="1">
                        <a:defRPr sz="1800" kern="1200">
                          <a:solidFill>
                            <a:schemeClr val="dk1"/>
                          </a:solidFill>
                          <a:latin typeface="Aptos"/>
                        </a:defRPr>
                      </a:lvl8pPr>
                      <a:lvl9pPr marL="3657600" algn="l" defTabSz="914400" rtl="0" eaLnBrk="1" latinLnBrk="0" hangingPunct="1">
                        <a:defRPr sz="1800" kern="1200">
                          <a:solidFill>
                            <a:schemeClr val="dk1"/>
                          </a:solidFill>
                          <a:latin typeface="Aptos"/>
                        </a:defRPr>
                      </a:lvl9pPr>
                    </a:lstStyle>
                    <a:p>
                      <a:pPr algn="ctr" fontAlgn="b"/>
                      <a:r>
                        <a:rPr lang="it-IT" sz="1000" b="0" kern="1200" dirty="0">
                          <a:solidFill>
                            <a:schemeClr val="tx1"/>
                          </a:solidFill>
                          <a:latin typeface="Gill Sans MT" panose="020B0502020104020203" pitchFamily="34" charset="0"/>
                          <a:ea typeface="+mn-ea"/>
                          <a:cs typeface="+mn-cs"/>
                        </a:rPr>
                        <a:t>1.225.743,27</a:t>
                      </a:r>
                    </a:p>
                  </a:txBody>
                  <a:tcPr marL="7620" marR="7620" marT="7620" marB="0" anchor="ctr">
                    <a:lnL w="9525" cap="flat" cmpd="sng" algn="ctr">
                      <a:noFill/>
                      <a:prstDash val="sysDot"/>
                      <a:round/>
                      <a:headEnd type="none" w="med" len="med"/>
                      <a:tailEnd type="none" w="med" len="med"/>
                    </a:lnL>
                    <a:lnR w="12700" cap="flat" cmpd="sng" algn="ctr">
                      <a:solidFill>
                        <a:srgbClr val="E6002D"/>
                      </a:solidFill>
                      <a:prstDash val="solid"/>
                      <a:round/>
                      <a:headEnd type="none" w="med" len="med"/>
                      <a:tailEnd type="none" w="med" len="med"/>
                    </a:lnR>
                    <a:lnT w="12700" cap="flat" cmpd="sng" algn="ctr">
                      <a:solidFill>
                        <a:srgbClr val="E6002D"/>
                      </a:solidFill>
                      <a:prstDash val="solid"/>
                      <a:round/>
                      <a:headEnd type="none" w="med" len="med"/>
                      <a:tailEnd type="none" w="med" len="med"/>
                    </a:lnT>
                    <a:lnB w="12700" cap="flat" cmpd="sng" algn="ctr">
                      <a:solidFill>
                        <a:srgbClr val="E6002D"/>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77086726"/>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b="1" kern="1200" dirty="0">
                          <a:solidFill>
                            <a:schemeClr val="tx1"/>
                          </a:solidFill>
                          <a:latin typeface="Gill Sans MT" panose="020B0502020104020203" pitchFamily="34" charset="0"/>
                          <a:ea typeface="+mn-ea"/>
                          <a:cs typeface="+mn-cs"/>
                        </a:rPr>
                        <a:t>Quota turistica</a:t>
                      </a:r>
                    </a:p>
                  </a:txBody>
                  <a:tcPr anchor="ctr">
                    <a:lnL w="12700" cap="flat" cmpd="sng" algn="ctr">
                      <a:solidFill>
                        <a:srgbClr val="E6002D"/>
                      </a:solidFill>
                      <a:prstDash val="solid"/>
                      <a:round/>
                      <a:headEnd type="none" w="med" len="med"/>
                      <a:tailEnd type="none" w="med" len="med"/>
                    </a:lnL>
                    <a:lnR w="9525" cap="flat" cmpd="sng" algn="ctr">
                      <a:noFill/>
                      <a:prstDash val="sysDot"/>
                      <a:round/>
                      <a:headEnd type="none" w="med" len="med"/>
                      <a:tailEnd type="none" w="med" len="med"/>
                    </a:lnR>
                    <a:lnT w="12700" cap="flat" cmpd="sng" algn="ctr">
                      <a:solidFill>
                        <a:srgbClr val="E6002D"/>
                      </a:solidFill>
                      <a:prstDash val="sysDot"/>
                      <a:round/>
                      <a:headEnd type="none" w="med" len="med"/>
                      <a:tailEnd type="none" w="med" len="med"/>
                    </a:lnT>
                    <a:lnB w="12700" cap="flat" cmpd="sng" algn="ctr">
                      <a:solidFill>
                        <a:srgbClr val="E6002D"/>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it-IT" sz="1000" b="1" kern="1200" dirty="0">
                          <a:solidFill>
                            <a:schemeClr val="bg1"/>
                          </a:solidFill>
                          <a:latin typeface="Gill Sans MT" panose="020B0502020104020203" pitchFamily="34" charset="0"/>
                          <a:ea typeface="+mn-ea"/>
                          <a:cs typeface="+mn-cs"/>
                        </a:rPr>
                        <a:t>?</a:t>
                      </a:r>
                    </a:p>
                  </a:txBody>
                  <a:tcPr marL="7620" marR="7620" marT="7620" marB="0" anchor="ctr">
                    <a:lnL w="9525" cap="flat" cmpd="sng" algn="ctr">
                      <a:noFill/>
                      <a:prstDash val="sysDot"/>
                      <a:round/>
                      <a:headEnd type="none" w="med" len="med"/>
                      <a:tailEnd type="none" w="med" len="med"/>
                    </a:lnL>
                    <a:lnR w="12700" cap="flat" cmpd="sng" algn="ctr">
                      <a:solidFill>
                        <a:srgbClr val="E6002D"/>
                      </a:solidFill>
                      <a:prstDash val="solid"/>
                      <a:round/>
                      <a:headEnd type="none" w="med" len="med"/>
                      <a:tailEnd type="none" w="med" len="med"/>
                    </a:lnR>
                    <a:lnT w="12700" cap="flat" cmpd="sng" algn="ctr">
                      <a:solidFill>
                        <a:srgbClr val="E6002D"/>
                      </a:solidFill>
                      <a:prstDash val="sysDot"/>
                      <a:round/>
                      <a:headEnd type="none" w="med" len="med"/>
                      <a:tailEnd type="none" w="med" len="med"/>
                    </a:lnT>
                    <a:lnB w="12700" cap="flat" cmpd="sng" algn="ctr">
                      <a:solidFill>
                        <a:srgbClr val="E6002D"/>
                      </a:solidFill>
                      <a:prstDash val="solid"/>
                      <a:round/>
                      <a:headEnd type="none" w="med" len="med"/>
                      <a:tailEnd type="none" w="med" len="med"/>
                    </a:lnB>
                    <a:lnTlToBr w="12700" cmpd="sng">
                      <a:noFill/>
                      <a:prstDash val="solid"/>
                    </a:lnTlToBr>
                    <a:lnBlToTr w="12700" cmpd="sng">
                      <a:noFill/>
                      <a:prstDash val="solid"/>
                    </a:lnBlToTr>
                    <a:solidFill>
                      <a:srgbClr val="E6002D"/>
                    </a:solidFill>
                  </a:tcPr>
                </a:tc>
                <a:extLst>
                  <a:ext uri="{0D108BD9-81ED-4DB2-BD59-A6C34878D82A}">
                    <a16:rowId xmlns:a16="http://schemas.microsoft.com/office/drawing/2014/main" val="3435176370"/>
                  </a:ext>
                </a:extLst>
              </a:tr>
            </a:tbl>
          </a:graphicData>
        </a:graphic>
      </p:graphicFrame>
      <p:sp>
        <p:nvSpPr>
          <p:cNvPr id="3" name="CasellaDiTesto 2">
            <a:extLst>
              <a:ext uri="{FF2B5EF4-FFF2-40B4-BE49-F238E27FC236}">
                <a16:creationId xmlns:a16="http://schemas.microsoft.com/office/drawing/2014/main" id="{26FD7093-5856-C166-5819-B67E8D3DD48A}"/>
              </a:ext>
            </a:extLst>
          </p:cNvPr>
          <p:cNvSpPr txBox="1"/>
          <p:nvPr/>
        </p:nvSpPr>
        <p:spPr>
          <a:xfrm>
            <a:off x="4331584" y="4483473"/>
            <a:ext cx="4510940" cy="1754326"/>
          </a:xfrm>
          <a:prstGeom prst="rect">
            <a:avLst/>
          </a:prstGeom>
          <a:noFill/>
        </p:spPr>
        <p:txBody>
          <a:bodyPr wrap="square" rtlCol="0">
            <a:spAutoFit/>
          </a:bodyPr>
          <a:lstStyle/>
          <a:p>
            <a:pPr algn="just"/>
            <a:r>
              <a:rPr lang="it-IT" sz="1200" dirty="0">
                <a:latin typeface="Gill Sans MT" panose="020B0502020104020203" pitchFamily="34" charset="0"/>
              </a:rPr>
              <a:t>Il settore </a:t>
            </a:r>
            <a:r>
              <a:rPr lang="it-IT" sz="1200" i="1" dirty="0">
                <a:latin typeface="Gill Sans MT" panose="020B0502020104020203" pitchFamily="34" charset="0"/>
              </a:rPr>
              <a:t>Altri Trasporti </a:t>
            </a:r>
            <a:r>
              <a:rPr lang="it-IT" sz="1200" dirty="0">
                <a:latin typeface="Gill Sans MT" panose="020B0502020104020203" pitchFamily="34" charset="0"/>
              </a:rPr>
              <a:t>comprende spese riferite a diversi tipi di trasporto, quindi il calcolo della relativa quota turistica richiederebbe il calcolo di un coefficiente turistico specifico per ciascuna tipologia di trasporto. Per il momento non siamo riusciti ad applicare il metodo poiché tale calcolo è interessato da due difficoltà intrinseche:</a:t>
            </a:r>
          </a:p>
          <a:p>
            <a:pPr marL="250825" indent="-158750" algn="just">
              <a:buFont typeface="Wingdings" panose="05000000000000000000" pitchFamily="2" charset="2"/>
              <a:buChar char="§"/>
            </a:pPr>
            <a:r>
              <a:rPr lang="it-IT" sz="1200" dirty="0">
                <a:latin typeface="Gill Sans MT" panose="020B0502020104020203" pitchFamily="34" charset="0"/>
              </a:rPr>
              <a:t>Difficoltà nell’identificare fonti dati adeguate per la creazione di coefficienti ad hoc per ciascuno dei tipi di trasporto considerato</a:t>
            </a:r>
          </a:p>
          <a:p>
            <a:pPr marL="250825" indent="-158750" algn="just">
              <a:buFont typeface="Wingdings" panose="05000000000000000000" pitchFamily="2" charset="2"/>
              <a:buChar char="§"/>
            </a:pPr>
            <a:r>
              <a:rPr lang="it-IT" sz="1200" dirty="0">
                <a:latin typeface="Gill Sans MT" panose="020B0502020104020203" pitchFamily="34" charset="0"/>
              </a:rPr>
              <a:t>Difficoltà nell’isolare la spesa pubblica riferita a ciascuno dei tipi di trasporto</a:t>
            </a:r>
          </a:p>
        </p:txBody>
      </p:sp>
    </p:spTree>
    <p:extLst>
      <p:ext uri="{BB962C8B-B14F-4D97-AF65-F5344CB8AC3E}">
        <p14:creationId xmlns:p14="http://schemas.microsoft.com/office/powerpoint/2010/main" val="3785503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77E72-BFB6-AE04-710A-7981FD527772}"/>
            </a:ext>
          </a:extLst>
        </p:cNvPr>
        <p:cNvGrpSpPr/>
        <p:nvPr/>
      </p:nvGrpSpPr>
      <p:grpSpPr>
        <a:xfrm>
          <a:off x="0" y="0"/>
          <a:ext cx="0" cy="0"/>
          <a:chOff x="0" y="0"/>
          <a:chExt cx="0" cy="0"/>
        </a:xfrm>
      </p:grpSpPr>
      <p:sp>
        <p:nvSpPr>
          <p:cNvPr id="13" name="Rettangolo 12">
            <a:extLst>
              <a:ext uri="{FF2B5EF4-FFF2-40B4-BE49-F238E27FC236}">
                <a16:creationId xmlns:a16="http://schemas.microsoft.com/office/drawing/2014/main" id="{E077656E-FB70-01AC-D7BD-54D46C70F882}"/>
              </a:ext>
            </a:extLst>
          </p:cNvPr>
          <p:cNvSpPr/>
          <p:nvPr/>
        </p:nvSpPr>
        <p:spPr>
          <a:xfrm>
            <a:off x="233919" y="1400173"/>
            <a:ext cx="8676157" cy="685932"/>
          </a:xfrm>
          <a:prstGeom prst="rect">
            <a:avLst/>
          </a:prstGeom>
          <a:solidFill>
            <a:schemeClr val="bg1"/>
          </a:solidFill>
          <a:ln w="38100">
            <a:solidFill>
              <a:srgbClr val="E600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87579FA2-4977-7EF4-3DF0-B51FC81B5CE9}"/>
              </a:ext>
            </a:extLst>
          </p:cNvPr>
          <p:cNvSpPr>
            <a:spLocks noGrp="1"/>
          </p:cNvSpPr>
          <p:nvPr>
            <p:ph type="title"/>
          </p:nvPr>
        </p:nvSpPr>
        <p:spPr/>
        <p:txBody>
          <a:bodyPr/>
          <a:lstStyle/>
          <a:p>
            <a:r>
              <a:rPr lang="it-IT" dirty="0"/>
              <a:t>La spesa </a:t>
            </a:r>
          </a:p>
        </p:txBody>
      </p:sp>
      <p:graphicFrame>
        <p:nvGraphicFramePr>
          <p:cNvPr id="3" name="Diagramma 2">
            <a:extLst>
              <a:ext uri="{FF2B5EF4-FFF2-40B4-BE49-F238E27FC236}">
                <a16:creationId xmlns:a16="http://schemas.microsoft.com/office/drawing/2014/main" id="{E0DB16AE-91A2-EF85-8A82-5459146B1EFC}"/>
              </a:ext>
            </a:extLst>
          </p:cNvPr>
          <p:cNvGraphicFramePr/>
          <p:nvPr>
            <p:extLst>
              <p:ext uri="{D42A27DB-BD31-4B8C-83A1-F6EECF244321}">
                <p14:modId xmlns:p14="http://schemas.microsoft.com/office/powerpoint/2010/main" val="2777362840"/>
              </p:ext>
            </p:extLst>
          </p:nvPr>
        </p:nvGraphicFramePr>
        <p:xfrm>
          <a:off x="1399362" y="2314574"/>
          <a:ext cx="6345275" cy="4230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sellaDiTesto 5">
            <a:extLst>
              <a:ext uri="{FF2B5EF4-FFF2-40B4-BE49-F238E27FC236}">
                <a16:creationId xmlns:a16="http://schemas.microsoft.com/office/drawing/2014/main" id="{99E36A30-744A-B24D-31B9-B8274D5A7388}"/>
              </a:ext>
            </a:extLst>
          </p:cNvPr>
          <p:cNvSpPr txBox="1"/>
          <p:nvPr/>
        </p:nvSpPr>
        <p:spPr>
          <a:xfrm>
            <a:off x="319399" y="1400172"/>
            <a:ext cx="8505203" cy="646331"/>
          </a:xfrm>
          <a:prstGeom prst="rect">
            <a:avLst/>
          </a:prstGeom>
          <a:noFill/>
        </p:spPr>
        <p:txBody>
          <a:bodyPr wrap="square" rtlCol="0">
            <a:spAutoFit/>
          </a:bodyPr>
          <a:lstStyle/>
          <a:p>
            <a:r>
              <a:rPr lang="it-IT" sz="1200" dirty="0">
                <a:latin typeface="Gill Sans MT" panose="020B0502020104020203" pitchFamily="34" charset="0"/>
              </a:rPr>
              <a:t>Al fine di andare a calcolare la spesa turistica intendendo il turismo come </a:t>
            </a:r>
            <a:r>
              <a:rPr lang="it-IT" sz="1200" dirty="0" err="1">
                <a:latin typeface="Gill Sans MT" panose="020B0502020104020203" pitchFamily="34" charset="0"/>
              </a:rPr>
              <a:t>metasettore</a:t>
            </a:r>
            <a:r>
              <a:rPr lang="it-IT" sz="1200" dirty="0">
                <a:latin typeface="Gill Sans MT" panose="020B0502020104020203" pitchFamily="34" charset="0"/>
              </a:rPr>
              <a:t>, le quote di spesa turistiche di ciascun settore considerato andranno sommate alla spesa in settore «Turismo» già identificata dalla banca dati CPT che, per l’anno 2019, era pari a circa 40,5 milioni di euro</a:t>
            </a:r>
          </a:p>
        </p:txBody>
      </p:sp>
      <p:sp>
        <p:nvSpPr>
          <p:cNvPr id="7" name="Rettangolo con angoli arrotondati 6">
            <a:extLst>
              <a:ext uri="{FF2B5EF4-FFF2-40B4-BE49-F238E27FC236}">
                <a16:creationId xmlns:a16="http://schemas.microsoft.com/office/drawing/2014/main" id="{1F805D5D-106C-7650-9E64-83A358AE33FB}"/>
              </a:ext>
            </a:extLst>
          </p:cNvPr>
          <p:cNvSpPr/>
          <p:nvPr/>
        </p:nvSpPr>
        <p:spPr>
          <a:xfrm>
            <a:off x="1275720" y="3722118"/>
            <a:ext cx="831600" cy="396744"/>
          </a:xfrm>
          <a:prstGeom prst="roundRect">
            <a:avLst/>
          </a:prstGeom>
          <a:solidFill>
            <a:schemeClr val="bg1"/>
          </a:solidFill>
          <a:ln>
            <a:solidFill>
              <a:srgbClr val="E600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tx1"/>
                </a:solidFill>
                <a:latin typeface="Gill Sans MT" panose="020B0502020104020203" pitchFamily="34" charset="0"/>
              </a:rPr>
              <a:t>16,5</a:t>
            </a:r>
          </a:p>
          <a:p>
            <a:pPr algn="ctr"/>
            <a:r>
              <a:rPr lang="it-IT" sz="1200" dirty="0">
                <a:solidFill>
                  <a:schemeClr val="tx1"/>
                </a:solidFill>
                <a:latin typeface="Gill Sans MT" panose="020B0502020104020203" pitchFamily="34" charset="0"/>
              </a:rPr>
              <a:t>milioni €</a:t>
            </a:r>
          </a:p>
        </p:txBody>
      </p:sp>
      <p:sp>
        <p:nvSpPr>
          <p:cNvPr id="8" name="Rettangolo con angoli arrotondati 7">
            <a:extLst>
              <a:ext uri="{FF2B5EF4-FFF2-40B4-BE49-F238E27FC236}">
                <a16:creationId xmlns:a16="http://schemas.microsoft.com/office/drawing/2014/main" id="{3045D633-CAE7-1D68-8174-72FEF5ABBAF5}"/>
              </a:ext>
            </a:extLst>
          </p:cNvPr>
          <p:cNvSpPr/>
          <p:nvPr/>
        </p:nvSpPr>
        <p:spPr>
          <a:xfrm>
            <a:off x="4156361" y="2411068"/>
            <a:ext cx="831273" cy="396744"/>
          </a:xfrm>
          <a:prstGeom prst="roundRect">
            <a:avLst/>
          </a:prstGeom>
          <a:solidFill>
            <a:schemeClr val="bg1"/>
          </a:solidFill>
          <a:ln>
            <a:solidFill>
              <a:srgbClr val="E600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tx1"/>
                </a:solidFill>
                <a:latin typeface="Gill Sans MT" panose="020B0502020104020203" pitchFamily="34" charset="0"/>
              </a:rPr>
              <a:t>9,9</a:t>
            </a:r>
          </a:p>
          <a:p>
            <a:pPr algn="ctr"/>
            <a:r>
              <a:rPr lang="it-IT" sz="1200" dirty="0">
                <a:solidFill>
                  <a:schemeClr val="tx1"/>
                </a:solidFill>
                <a:latin typeface="Gill Sans MT" panose="020B0502020104020203" pitchFamily="34" charset="0"/>
              </a:rPr>
              <a:t>milioni €</a:t>
            </a:r>
          </a:p>
        </p:txBody>
      </p:sp>
      <p:sp>
        <p:nvSpPr>
          <p:cNvPr id="9" name="Rettangolo con angoli arrotondati 8">
            <a:extLst>
              <a:ext uri="{FF2B5EF4-FFF2-40B4-BE49-F238E27FC236}">
                <a16:creationId xmlns:a16="http://schemas.microsoft.com/office/drawing/2014/main" id="{B9919977-CC5D-B34B-1474-923E550A7043}"/>
              </a:ext>
            </a:extLst>
          </p:cNvPr>
          <p:cNvSpPr/>
          <p:nvPr/>
        </p:nvSpPr>
        <p:spPr>
          <a:xfrm>
            <a:off x="7047869" y="3722118"/>
            <a:ext cx="831600" cy="396744"/>
          </a:xfrm>
          <a:prstGeom prst="roundRect">
            <a:avLst/>
          </a:prstGeom>
          <a:solidFill>
            <a:schemeClr val="bg1"/>
          </a:solidFill>
          <a:ln>
            <a:solidFill>
              <a:srgbClr val="E600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tx1"/>
                </a:solidFill>
                <a:latin typeface="Gill Sans MT" panose="020B0502020104020203" pitchFamily="34" charset="0"/>
              </a:rPr>
              <a:t>32,5</a:t>
            </a:r>
          </a:p>
          <a:p>
            <a:pPr algn="ctr"/>
            <a:r>
              <a:rPr lang="it-IT" sz="1200" dirty="0">
                <a:solidFill>
                  <a:schemeClr val="tx1"/>
                </a:solidFill>
                <a:latin typeface="Gill Sans MT" panose="020B0502020104020203" pitchFamily="34" charset="0"/>
              </a:rPr>
              <a:t>milioni €</a:t>
            </a:r>
          </a:p>
        </p:txBody>
      </p:sp>
      <p:sp>
        <p:nvSpPr>
          <p:cNvPr id="10" name="Rettangolo con angoli arrotondati 9">
            <a:extLst>
              <a:ext uri="{FF2B5EF4-FFF2-40B4-BE49-F238E27FC236}">
                <a16:creationId xmlns:a16="http://schemas.microsoft.com/office/drawing/2014/main" id="{6F9E5440-3F46-CD0A-846E-9768109F893D}"/>
              </a:ext>
            </a:extLst>
          </p:cNvPr>
          <p:cNvSpPr/>
          <p:nvPr/>
        </p:nvSpPr>
        <p:spPr>
          <a:xfrm>
            <a:off x="7763057" y="5259454"/>
            <a:ext cx="831600" cy="396744"/>
          </a:xfrm>
          <a:prstGeom prst="roundRect">
            <a:avLst/>
          </a:prstGeom>
          <a:solidFill>
            <a:schemeClr val="bg1"/>
          </a:solidFill>
          <a:ln>
            <a:solidFill>
              <a:srgbClr val="E600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tx1"/>
                </a:solidFill>
                <a:latin typeface="Gill Sans MT" panose="020B0502020104020203" pitchFamily="34" charset="0"/>
              </a:rPr>
              <a:t>?</a:t>
            </a:r>
            <a:endParaRPr lang="it-IT" sz="2400" b="1" dirty="0">
              <a:solidFill>
                <a:schemeClr val="tx1"/>
              </a:solidFill>
              <a:latin typeface="Gill Sans MT" panose="020B0502020104020203" pitchFamily="34" charset="0"/>
            </a:endParaRPr>
          </a:p>
        </p:txBody>
      </p:sp>
      <p:sp>
        <p:nvSpPr>
          <p:cNvPr id="11" name="Rettangolo con angoli arrotondati 10">
            <a:extLst>
              <a:ext uri="{FF2B5EF4-FFF2-40B4-BE49-F238E27FC236}">
                <a16:creationId xmlns:a16="http://schemas.microsoft.com/office/drawing/2014/main" id="{7BB487BD-1289-EA92-0AA8-E4C88FA2F981}"/>
              </a:ext>
            </a:extLst>
          </p:cNvPr>
          <p:cNvSpPr/>
          <p:nvPr/>
        </p:nvSpPr>
        <p:spPr>
          <a:xfrm>
            <a:off x="560532" y="5259454"/>
            <a:ext cx="831600" cy="396744"/>
          </a:xfrm>
          <a:prstGeom prst="roundRect">
            <a:avLst/>
          </a:prstGeom>
          <a:solidFill>
            <a:schemeClr val="bg1"/>
          </a:solidFill>
          <a:ln>
            <a:solidFill>
              <a:srgbClr val="E600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tx1"/>
                </a:solidFill>
                <a:latin typeface="Gill Sans MT" panose="020B0502020104020203" pitchFamily="34" charset="0"/>
              </a:rPr>
              <a:t>29,2</a:t>
            </a:r>
          </a:p>
          <a:p>
            <a:pPr algn="ctr"/>
            <a:r>
              <a:rPr lang="it-IT" sz="1200" dirty="0">
                <a:solidFill>
                  <a:schemeClr val="tx1"/>
                </a:solidFill>
                <a:latin typeface="Gill Sans MT" panose="020B0502020104020203" pitchFamily="34" charset="0"/>
              </a:rPr>
              <a:t>milioni €</a:t>
            </a:r>
          </a:p>
        </p:txBody>
      </p:sp>
      <p:sp>
        <p:nvSpPr>
          <p:cNvPr id="12" name="Rettangolo con angoli arrotondati 11">
            <a:extLst>
              <a:ext uri="{FF2B5EF4-FFF2-40B4-BE49-F238E27FC236}">
                <a16:creationId xmlns:a16="http://schemas.microsoft.com/office/drawing/2014/main" id="{44FE0ED2-A796-CEA9-49EC-C9745EADBF24}"/>
              </a:ext>
            </a:extLst>
          </p:cNvPr>
          <p:cNvSpPr/>
          <p:nvPr/>
        </p:nvSpPr>
        <p:spPr>
          <a:xfrm>
            <a:off x="4190367" y="5559194"/>
            <a:ext cx="831600" cy="396744"/>
          </a:xfrm>
          <a:prstGeom prst="roundRect">
            <a:avLst/>
          </a:prstGeom>
          <a:solidFill>
            <a:schemeClr val="bg1"/>
          </a:solidFill>
          <a:ln>
            <a:solidFill>
              <a:srgbClr val="E600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tx1"/>
                </a:solidFill>
                <a:latin typeface="Gill Sans MT" panose="020B0502020104020203" pitchFamily="34" charset="0"/>
              </a:rPr>
              <a:t>40,5</a:t>
            </a:r>
          </a:p>
          <a:p>
            <a:pPr algn="ctr"/>
            <a:r>
              <a:rPr lang="it-IT" sz="1200" dirty="0">
                <a:solidFill>
                  <a:schemeClr val="tx1"/>
                </a:solidFill>
                <a:latin typeface="Gill Sans MT" panose="020B0502020104020203" pitchFamily="34" charset="0"/>
              </a:rPr>
              <a:t>milioni €</a:t>
            </a:r>
          </a:p>
        </p:txBody>
      </p:sp>
    </p:spTree>
    <p:extLst>
      <p:ext uri="{BB962C8B-B14F-4D97-AF65-F5344CB8AC3E}">
        <p14:creationId xmlns:p14="http://schemas.microsoft.com/office/powerpoint/2010/main" val="449401250"/>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17710</TotalTime>
  <Words>641</Words>
  <Application>Microsoft Office PowerPoint</Application>
  <PresentationFormat>Presentazione su schermo (4:3)</PresentationFormat>
  <Paragraphs>129</Paragraphs>
  <Slides>6</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6</vt:i4>
      </vt:variant>
    </vt:vector>
  </HeadingPairs>
  <TitlesOfParts>
    <vt:vector size="13" baseType="lpstr">
      <vt:lpstr>Arial</vt:lpstr>
      <vt:lpstr>Calibri</vt:lpstr>
      <vt:lpstr>Calibri Light</vt:lpstr>
      <vt:lpstr>Cambria Math</vt:lpstr>
      <vt:lpstr>Gill Sans MT</vt:lpstr>
      <vt:lpstr>Wingdings</vt:lpstr>
      <vt:lpstr>Tema di Office</vt:lpstr>
      <vt:lpstr>Presentazione standard di PowerPoint</vt:lpstr>
      <vt:lpstr>Il turismo come ‘‘metasettore’’</vt:lpstr>
      <vt:lpstr>La metodologia di stima adottata</vt:lpstr>
      <vt:lpstr>Il calcolo dei coefficienti di turisticità e della quota turistica nei settori di spesa CPT</vt:lpstr>
      <vt:lpstr>Il calcolo dei coefficienti di turisticità e della quota turistica nei settori di spesa CPT</vt:lpstr>
      <vt:lpstr>La spesa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Girolamo D'Anneo</dc:creator>
  <cp:lastModifiedBy>Natali Mauro</cp:lastModifiedBy>
  <cp:revision>23</cp:revision>
  <dcterms:created xsi:type="dcterms:W3CDTF">2022-04-03T16:23:48Z</dcterms:created>
  <dcterms:modified xsi:type="dcterms:W3CDTF">2025-04-28T15:49:51Z</dcterms:modified>
</cp:coreProperties>
</file>