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66" r:id="rId3"/>
    <p:sldId id="258" r:id="rId4"/>
    <p:sldId id="267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zia Schifano" initials="PS" lastIdx="12" clrIdx="0">
    <p:extLst>
      <p:ext uri="{19B8F6BF-5375-455C-9EA6-DF929625EA0E}">
        <p15:presenceInfo xmlns:p15="http://schemas.microsoft.com/office/powerpoint/2012/main" userId="S-1-5-21-1343024091-842925246-1801674531-778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2D"/>
    <a:srgbClr val="009242"/>
    <a:srgbClr val="2EA19E"/>
    <a:srgbClr val="000000"/>
    <a:srgbClr val="339966"/>
    <a:srgbClr val="82002D"/>
    <a:srgbClr val="3A9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083E3-483D-42B7-BCBE-BFC4971E3A88}" v="9" dt="2025-04-28T14:05:12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971" autoAdjust="0"/>
    <p:restoredTop sz="94660" autoAdjust="0"/>
  </p:normalViewPr>
  <p:slideViewPr>
    <p:cSldViewPr snapToGrid="0">
      <p:cViewPr varScale="1">
        <p:scale>
          <a:sx n="83" d="100"/>
          <a:sy n="83" d="100"/>
        </p:scale>
        <p:origin x="1963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Mantovani" userId="d900d45c-8d1f-4930-b7c6-485b4d3ec628" providerId="ADAL" clId="{01F083E3-483D-42B7-BCBE-BFC4971E3A88}"/>
    <pc:docChg chg="undo custSel modSld">
      <pc:chgData name="Jessica Mantovani" userId="d900d45c-8d1f-4930-b7c6-485b4d3ec628" providerId="ADAL" clId="{01F083E3-483D-42B7-BCBE-BFC4971E3A88}" dt="2025-04-28T14:05:12.010" v="467" actId="164"/>
      <pc:docMkLst>
        <pc:docMk/>
      </pc:docMkLst>
      <pc:sldChg chg="addSp delSp modSp mod">
        <pc:chgData name="Jessica Mantovani" userId="d900d45c-8d1f-4930-b7c6-485b4d3ec628" providerId="ADAL" clId="{01F083E3-483D-42B7-BCBE-BFC4971E3A88}" dt="2025-04-28T14:01:50.317" v="461" actId="1035"/>
        <pc:sldMkLst>
          <pc:docMk/>
          <pc:sldMk cId="974592113" sldId="256"/>
        </pc:sldMkLst>
        <pc:spChg chg="mod">
          <ac:chgData name="Jessica Mantovani" userId="d900d45c-8d1f-4930-b7c6-485b4d3ec628" providerId="ADAL" clId="{01F083E3-483D-42B7-BCBE-BFC4971E3A88}" dt="2025-04-28T13:06:14.815" v="4" actId="20577"/>
          <ac:spMkLst>
            <pc:docMk/>
            <pc:sldMk cId="974592113" sldId="256"/>
            <ac:spMk id="2" creationId="{5438B77E-294A-4AC8-8DA6-0BBB0466D3D2}"/>
          </ac:spMkLst>
        </pc:spChg>
        <pc:spChg chg="mod">
          <ac:chgData name="Jessica Mantovani" userId="d900d45c-8d1f-4930-b7c6-485b4d3ec628" providerId="ADAL" clId="{01F083E3-483D-42B7-BCBE-BFC4971E3A88}" dt="2025-04-28T14:01:41.056" v="450" actId="20577"/>
          <ac:spMkLst>
            <pc:docMk/>
            <pc:sldMk cId="974592113" sldId="256"/>
            <ac:spMk id="3" creationId="{4295E769-0C68-4D6F-8B21-755E2582FCB4}"/>
          </ac:spMkLst>
        </pc:spChg>
        <pc:spChg chg="add del mod">
          <ac:chgData name="Jessica Mantovani" userId="d900d45c-8d1f-4930-b7c6-485b4d3ec628" providerId="ADAL" clId="{01F083E3-483D-42B7-BCBE-BFC4971E3A88}" dt="2025-04-28T13:58:08.045" v="415" actId="22"/>
          <ac:spMkLst>
            <pc:docMk/>
            <pc:sldMk cId="974592113" sldId="256"/>
            <ac:spMk id="7" creationId="{0A64D140-256D-3144-DF91-EAD0F6A7D7E5}"/>
          </ac:spMkLst>
        </pc:spChg>
        <pc:picChg chg="add del mod">
          <ac:chgData name="Jessica Mantovani" userId="d900d45c-8d1f-4930-b7c6-485b4d3ec628" providerId="ADAL" clId="{01F083E3-483D-42B7-BCBE-BFC4971E3A88}" dt="2025-04-28T13:58:25.700" v="418" actId="478"/>
          <ac:picMkLst>
            <pc:docMk/>
            <pc:sldMk cId="974592113" sldId="256"/>
            <ac:picMk id="5" creationId="{15633B87-4BAB-92F5-59EA-29C9E1D1E01F}"/>
          </ac:picMkLst>
        </pc:picChg>
        <pc:picChg chg="add mod">
          <ac:chgData name="Jessica Mantovani" userId="d900d45c-8d1f-4930-b7c6-485b4d3ec628" providerId="ADAL" clId="{01F083E3-483D-42B7-BCBE-BFC4971E3A88}" dt="2025-04-28T14:01:50.317" v="461" actId="1035"/>
          <ac:picMkLst>
            <pc:docMk/>
            <pc:sldMk cId="974592113" sldId="256"/>
            <ac:picMk id="9" creationId="{5693DBBB-3A57-75D1-A58C-8E0419D26BC7}"/>
          </ac:picMkLst>
        </pc:picChg>
      </pc:sldChg>
      <pc:sldChg chg="modSp mod">
        <pc:chgData name="Jessica Mantovani" userId="d900d45c-8d1f-4930-b7c6-485b4d3ec628" providerId="ADAL" clId="{01F083E3-483D-42B7-BCBE-BFC4971E3A88}" dt="2025-04-28T12:55:30.508" v="0" actId="20577"/>
        <pc:sldMkLst>
          <pc:docMk/>
          <pc:sldMk cId="2127763301" sldId="258"/>
        </pc:sldMkLst>
        <pc:spChg chg="mod">
          <ac:chgData name="Jessica Mantovani" userId="d900d45c-8d1f-4930-b7c6-485b4d3ec628" providerId="ADAL" clId="{01F083E3-483D-42B7-BCBE-BFC4971E3A88}" dt="2025-04-28T12:55:30.508" v="0" actId="20577"/>
          <ac:spMkLst>
            <pc:docMk/>
            <pc:sldMk cId="2127763301" sldId="258"/>
            <ac:spMk id="2" creationId="{82C03BE4-6C4A-4160-8943-F1F83C31CD75}"/>
          </ac:spMkLst>
        </pc:spChg>
      </pc:sldChg>
      <pc:sldChg chg="addSp delSp modSp mod">
        <pc:chgData name="Jessica Mantovani" userId="d900d45c-8d1f-4930-b7c6-485b4d3ec628" providerId="ADAL" clId="{01F083E3-483D-42B7-BCBE-BFC4971E3A88}" dt="2025-04-28T14:05:12.010" v="467" actId="164"/>
        <pc:sldMkLst>
          <pc:docMk/>
          <pc:sldMk cId="44285280" sldId="264"/>
        </pc:sldMkLst>
        <pc:spChg chg="mod topLvl">
          <ac:chgData name="Jessica Mantovani" userId="d900d45c-8d1f-4930-b7c6-485b4d3ec628" providerId="ADAL" clId="{01F083E3-483D-42B7-BCBE-BFC4971E3A88}" dt="2025-04-28T14:05:12.010" v="467" actId="164"/>
          <ac:spMkLst>
            <pc:docMk/>
            <pc:sldMk cId="44285280" sldId="264"/>
            <ac:spMk id="2" creationId="{63B4E55E-D071-5FEE-3411-2499CB39D99F}"/>
          </ac:spMkLst>
        </pc:spChg>
        <pc:spChg chg="mod topLvl">
          <ac:chgData name="Jessica Mantovani" userId="d900d45c-8d1f-4930-b7c6-485b4d3ec628" providerId="ADAL" clId="{01F083E3-483D-42B7-BCBE-BFC4971E3A88}" dt="2025-04-28T14:05:12.010" v="467" actId="164"/>
          <ac:spMkLst>
            <pc:docMk/>
            <pc:sldMk cId="44285280" sldId="264"/>
            <ac:spMk id="3" creationId="{F61DBAC4-1C71-4F4D-16E5-B1A845374195}"/>
          </ac:spMkLst>
        </pc:spChg>
        <pc:spChg chg="add mod">
          <ac:chgData name="Jessica Mantovani" userId="d900d45c-8d1f-4930-b7c6-485b4d3ec628" providerId="ADAL" clId="{01F083E3-483D-42B7-BCBE-BFC4971E3A88}" dt="2025-04-28T14:05:06.389" v="466" actId="571"/>
          <ac:spMkLst>
            <pc:docMk/>
            <pc:sldMk cId="44285280" sldId="264"/>
            <ac:spMk id="5" creationId="{9E2DD9CE-F048-0FCD-D332-DC25DE7398C5}"/>
          </ac:spMkLst>
        </pc:spChg>
        <pc:spChg chg="add mod">
          <ac:chgData name="Jessica Mantovani" userId="d900d45c-8d1f-4930-b7c6-485b4d3ec628" providerId="ADAL" clId="{01F083E3-483D-42B7-BCBE-BFC4971E3A88}" dt="2025-04-28T14:05:06.389" v="466" actId="571"/>
          <ac:spMkLst>
            <pc:docMk/>
            <pc:sldMk cId="44285280" sldId="264"/>
            <ac:spMk id="6" creationId="{EF6DA4A3-433D-9870-4C31-7A74626A7366}"/>
          </ac:spMkLst>
        </pc:spChg>
        <pc:spChg chg="add mod">
          <ac:chgData name="Jessica Mantovani" userId="d900d45c-8d1f-4930-b7c6-485b4d3ec628" providerId="ADAL" clId="{01F083E3-483D-42B7-BCBE-BFC4971E3A88}" dt="2025-04-28T14:05:06.389" v="466" actId="571"/>
          <ac:spMkLst>
            <pc:docMk/>
            <pc:sldMk cId="44285280" sldId="264"/>
            <ac:spMk id="7" creationId="{4491DB00-0FBC-3E7C-093F-20702FC9C8A9}"/>
          </ac:spMkLst>
        </pc:spChg>
        <pc:spChg chg="mod topLvl">
          <ac:chgData name="Jessica Mantovani" userId="d900d45c-8d1f-4930-b7c6-485b4d3ec628" providerId="ADAL" clId="{01F083E3-483D-42B7-BCBE-BFC4971E3A88}" dt="2025-04-28T14:05:12.010" v="467" actId="164"/>
          <ac:spMkLst>
            <pc:docMk/>
            <pc:sldMk cId="44285280" sldId="264"/>
            <ac:spMk id="8" creationId="{E52DD731-845E-43AC-F530-4C7A9E50D39F}"/>
          </ac:spMkLst>
        </pc:spChg>
        <pc:spChg chg="mod topLvl">
          <ac:chgData name="Jessica Mantovani" userId="d900d45c-8d1f-4930-b7c6-485b4d3ec628" providerId="ADAL" clId="{01F083E3-483D-42B7-BCBE-BFC4971E3A88}" dt="2025-04-28T14:05:12.010" v="467" actId="164"/>
          <ac:spMkLst>
            <pc:docMk/>
            <pc:sldMk cId="44285280" sldId="264"/>
            <ac:spMk id="9" creationId="{65589E38-27B4-A017-7C3F-7A50EAE4D6A7}"/>
          </ac:spMkLst>
        </pc:spChg>
        <pc:spChg chg="mod topLvl">
          <ac:chgData name="Jessica Mantovani" userId="d900d45c-8d1f-4930-b7c6-485b4d3ec628" providerId="ADAL" clId="{01F083E3-483D-42B7-BCBE-BFC4971E3A88}" dt="2025-04-28T14:05:12.010" v="467" actId="164"/>
          <ac:spMkLst>
            <pc:docMk/>
            <pc:sldMk cId="44285280" sldId="264"/>
            <ac:spMk id="12" creationId="{0C1E8623-5D5D-87CF-42ED-F06395395353}"/>
          </ac:spMkLst>
        </pc:spChg>
        <pc:spChg chg="mod topLvl">
          <ac:chgData name="Jessica Mantovani" userId="d900d45c-8d1f-4930-b7c6-485b4d3ec628" providerId="ADAL" clId="{01F083E3-483D-42B7-BCBE-BFC4971E3A88}" dt="2025-04-28T14:05:12.010" v="467" actId="164"/>
          <ac:spMkLst>
            <pc:docMk/>
            <pc:sldMk cId="44285280" sldId="264"/>
            <ac:spMk id="15" creationId="{5AC187E8-40B6-CDFE-991D-7D29D88B6A2D}"/>
          </ac:spMkLst>
        </pc:spChg>
        <pc:spChg chg="mod topLvl">
          <ac:chgData name="Jessica Mantovani" userId="d900d45c-8d1f-4930-b7c6-485b4d3ec628" providerId="ADAL" clId="{01F083E3-483D-42B7-BCBE-BFC4971E3A88}" dt="2025-04-28T14:05:12.010" v="467" actId="164"/>
          <ac:spMkLst>
            <pc:docMk/>
            <pc:sldMk cId="44285280" sldId="264"/>
            <ac:spMk id="16" creationId="{784BA2B8-87FC-C25A-FCD8-C35A2A004EC8}"/>
          </ac:spMkLst>
        </pc:spChg>
        <pc:spChg chg="add mod">
          <ac:chgData name="Jessica Mantovani" userId="d900d45c-8d1f-4930-b7c6-485b4d3ec628" providerId="ADAL" clId="{01F083E3-483D-42B7-BCBE-BFC4971E3A88}" dt="2025-04-28T14:05:06.389" v="466" actId="571"/>
          <ac:spMkLst>
            <pc:docMk/>
            <pc:sldMk cId="44285280" sldId="264"/>
            <ac:spMk id="17" creationId="{EA36C69F-965D-791D-FF15-44AE37578122}"/>
          </ac:spMkLst>
        </pc:spChg>
        <pc:spChg chg="add mod">
          <ac:chgData name="Jessica Mantovani" userId="d900d45c-8d1f-4930-b7c6-485b4d3ec628" providerId="ADAL" clId="{01F083E3-483D-42B7-BCBE-BFC4971E3A88}" dt="2025-04-28T14:05:06.389" v="466" actId="571"/>
          <ac:spMkLst>
            <pc:docMk/>
            <pc:sldMk cId="44285280" sldId="264"/>
            <ac:spMk id="18" creationId="{C68727D7-AB86-8C09-F206-0F21548586B3}"/>
          </ac:spMkLst>
        </pc:spChg>
        <pc:spChg chg="mod topLvl">
          <ac:chgData name="Jessica Mantovani" userId="d900d45c-8d1f-4930-b7c6-485b4d3ec628" providerId="ADAL" clId="{01F083E3-483D-42B7-BCBE-BFC4971E3A88}" dt="2025-04-28T14:05:12.010" v="467" actId="164"/>
          <ac:spMkLst>
            <pc:docMk/>
            <pc:sldMk cId="44285280" sldId="264"/>
            <ac:spMk id="19" creationId="{ADF63188-C2C8-C441-9B58-4546EBD3DC2F}"/>
          </ac:spMkLst>
        </pc:spChg>
        <pc:spChg chg="mod topLvl">
          <ac:chgData name="Jessica Mantovani" userId="d900d45c-8d1f-4930-b7c6-485b4d3ec628" providerId="ADAL" clId="{01F083E3-483D-42B7-BCBE-BFC4971E3A88}" dt="2025-04-28T14:05:12.010" v="467" actId="164"/>
          <ac:spMkLst>
            <pc:docMk/>
            <pc:sldMk cId="44285280" sldId="264"/>
            <ac:spMk id="21" creationId="{AB857A1E-5A91-1657-F30B-0891B5908359}"/>
          </ac:spMkLst>
        </pc:spChg>
        <pc:spChg chg="mod topLvl">
          <ac:chgData name="Jessica Mantovani" userId="d900d45c-8d1f-4930-b7c6-485b4d3ec628" providerId="ADAL" clId="{01F083E3-483D-42B7-BCBE-BFC4971E3A88}" dt="2025-04-28T14:05:12.010" v="467" actId="164"/>
          <ac:spMkLst>
            <pc:docMk/>
            <pc:sldMk cId="44285280" sldId="264"/>
            <ac:spMk id="22" creationId="{0685D102-A376-FB1F-216E-DABB413D6CA5}"/>
          </ac:spMkLst>
        </pc:spChg>
        <pc:spChg chg="add mod">
          <ac:chgData name="Jessica Mantovani" userId="d900d45c-8d1f-4930-b7c6-485b4d3ec628" providerId="ADAL" clId="{01F083E3-483D-42B7-BCBE-BFC4971E3A88}" dt="2025-04-28T14:05:06.389" v="466" actId="571"/>
          <ac:spMkLst>
            <pc:docMk/>
            <pc:sldMk cId="44285280" sldId="264"/>
            <ac:spMk id="23" creationId="{1DC68728-D36E-1177-D1AF-6FFDA0549CEA}"/>
          </ac:spMkLst>
        </pc:spChg>
        <pc:spChg chg="add mod">
          <ac:chgData name="Jessica Mantovani" userId="d900d45c-8d1f-4930-b7c6-485b4d3ec628" providerId="ADAL" clId="{01F083E3-483D-42B7-BCBE-BFC4971E3A88}" dt="2025-04-28T14:05:06.389" v="466" actId="571"/>
          <ac:spMkLst>
            <pc:docMk/>
            <pc:sldMk cId="44285280" sldId="264"/>
            <ac:spMk id="29" creationId="{7C2FE211-18B3-55E3-2B5B-2C61140A007D}"/>
          </ac:spMkLst>
        </pc:spChg>
        <pc:spChg chg="add mod">
          <ac:chgData name="Jessica Mantovani" userId="d900d45c-8d1f-4930-b7c6-485b4d3ec628" providerId="ADAL" clId="{01F083E3-483D-42B7-BCBE-BFC4971E3A88}" dt="2025-04-28T14:05:06.389" v="466" actId="571"/>
          <ac:spMkLst>
            <pc:docMk/>
            <pc:sldMk cId="44285280" sldId="264"/>
            <ac:spMk id="36" creationId="{5F030134-9E84-4658-4973-069A0E971C61}"/>
          </ac:spMkLst>
        </pc:spChg>
        <pc:spChg chg="add mod">
          <ac:chgData name="Jessica Mantovani" userId="d900d45c-8d1f-4930-b7c6-485b4d3ec628" providerId="ADAL" clId="{01F083E3-483D-42B7-BCBE-BFC4971E3A88}" dt="2025-04-28T14:05:06.389" v="466" actId="571"/>
          <ac:spMkLst>
            <pc:docMk/>
            <pc:sldMk cId="44285280" sldId="264"/>
            <ac:spMk id="37" creationId="{D95A517F-67D0-9043-1280-30670BD24D6C}"/>
          </ac:spMkLst>
        </pc:spChg>
        <pc:spChg chg="add mod">
          <ac:chgData name="Jessica Mantovani" userId="d900d45c-8d1f-4930-b7c6-485b4d3ec628" providerId="ADAL" clId="{01F083E3-483D-42B7-BCBE-BFC4971E3A88}" dt="2025-04-28T14:05:06.389" v="466" actId="571"/>
          <ac:spMkLst>
            <pc:docMk/>
            <pc:sldMk cId="44285280" sldId="264"/>
            <ac:spMk id="38" creationId="{F5F21762-DAC8-8B8C-7E27-4DDE604E87AC}"/>
          </ac:spMkLst>
        </pc:spChg>
      </pc:sldChg>
      <pc:sldChg chg="addSp delSp modSp mod">
        <pc:chgData name="Jessica Mantovani" userId="d900d45c-8d1f-4930-b7c6-485b4d3ec628" providerId="ADAL" clId="{01F083E3-483D-42B7-BCBE-BFC4971E3A88}" dt="2025-04-28T13:51:24.154" v="404" actId="164"/>
        <pc:sldMkLst>
          <pc:docMk/>
          <pc:sldMk cId="115191812" sldId="267"/>
        </pc:sldMkLst>
        <pc:spChg chg="mod">
          <ac:chgData name="Jessica Mantovani" userId="d900d45c-8d1f-4930-b7c6-485b4d3ec628" providerId="ADAL" clId="{01F083E3-483D-42B7-BCBE-BFC4971E3A88}" dt="2025-04-28T13:31:14.927" v="11" actId="20577"/>
          <ac:spMkLst>
            <pc:docMk/>
            <pc:sldMk cId="115191812" sldId="267"/>
            <ac:spMk id="9" creationId="{7EBDE10C-E62E-C685-9C26-E916490694D9}"/>
          </ac:spMkLst>
        </pc:spChg>
        <pc:spChg chg="mod topLvl">
          <ac:chgData name="Jessica Mantovani" userId="d900d45c-8d1f-4930-b7c6-485b4d3ec628" providerId="ADAL" clId="{01F083E3-483D-42B7-BCBE-BFC4971E3A88}" dt="2025-04-28T13:51:24.154" v="404" actId="164"/>
          <ac:spMkLst>
            <pc:docMk/>
            <pc:sldMk cId="115191812" sldId="267"/>
            <ac:spMk id="12" creationId="{6BCAAC4C-0136-22C0-4E2E-A6CD83C98357}"/>
          </ac:spMkLst>
        </pc:spChg>
        <pc:spChg chg="mod topLvl">
          <ac:chgData name="Jessica Mantovani" userId="d900d45c-8d1f-4930-b7c6-485b4d3ec628" providerId="ADAL" clId="{01F083E3-483D-42B7-BCBE-BFC4971E3A88}" dt="2025-04-28T13:51:24.154" v="404" actId="164"/>
          <ac:spMkLst>
            <pc:docMk/>
            <pc:sldMk cId="115191812" sldId="267"/>
            <ac:spMk id="13" creationId="{16C3FBF8-A1B4-DA69-2DE5-2D25FEC792A8}"/>
          </ac:spMkLst>
        </pc:spChg>
        <pc:spChg chg="mod topLvl">
          <ac:chgData name="Jessica Mantovani" userId="d900d45c-8d1f-4930-b7c6-485b4d3ec628" providerId="ADAL" clId="{01F083E3-483D-42B7-BCBE-BFC4971E3A88}" dt="2025-04-28T13:51:24.154" v="404" actId="164"/>
          <ac:spMkLst>
            <pc:docMk/>
            <pc:sldMk cId="115191812" sldId="267"/>
            <ac:spMk id="14" creationId="{44DB50E1-66F5-DB24-D373-9E5B76E3F4A5}"/>
          </ac:spMkLst>
        </pc:spChg>
        <pc:spChg chg="mod topLvl">
          <ac:chgData name="Jessica Mantovani" userId="d900d45c-8d1f-4930-b7c6-485b4d3ec628" providerId="ADAL" clId="{01F083E3-483D-42B7-BCBE-BFC4971E3A88}" dt="2025-04-28T13:51:24.154" v="404" actId="164"/>
          <ac:spMkLst>
            <pc:docMk/>
            <pc:sldMk cId="115191812" sldId="267"/>
            <ac:spMk id="15" creationId="{2D01FDBE-56D3-76CE-B1CF-5BE3D3D97EFB}"/>
          </ac:spMkLst>
        </pc:spChg>
        <pc:spChg chg="mod topLvl">
          <ac:chgData name="Jessica Mantovani" userId="d900d45c-8d1f-4930-b7c6-485b4d3ec628" providerId="ADAL" clId="{01F083E3-483D-42B7-BCBE-BFC4971E3A88}" dt="2025-04-28T13:51:24.154" v="404" actId="164"/>
          <ac:spMkLst>
            <pc:docMk/>
            <pc:sldMk cId="115191812" sldId="267"/>
            <ac:spMk id="16" creationId="{8AD58DB4-014D-0D4C-1676-9EC1385E9C5E}"/>
          </ac:spMkLst>
        </pc:spChg>
        <pc:grpChg chg="add del mod">
          <ac:chgData name="Jessica Mantovani" userId="d900d45c-8d1f-4930-b7c6-485b4d3ec628" providerId="ADAL" clId="{01F083E3-483D-42B7-BCBE-BFC4971E3A88}" dt="2025-04-28T13:45:23.595" v="12" actId="165"/>
          <ac:grpSpMkLst>
            <pc:docMk/>
            <pc:sldMk cId="115191812" sldId="267"/>
            <ac:grpSpMk id="10" creationId="{9EB04E51-E32E-76B8-63BB-8F657FC88877}"/>
          </ac:grpSpMkLst>
        </pc:grpChg>
        <pc:grpChg chg="add mod">
          <ac:chgData name="Jessica Mantovani" userId="d900d45c-8d1f-4930-b7c6-485b4d3ec628" providerId="ADAL" clId="{01F083E3-483D-42B7-BCBE-BFC4971E3A88}" dt="2025-04-28T13:51:24.154" v="404" actId="164"/>
          <ac:grpSpMkLst>
            <pc:docMk/>
            <pc:sldMk cId="115191812" sldId="267"/>
            <ac:grpSpMk id="28" creationId="{1C8FAA4B-2A9F-D4AE-8504-5245F6718CD3}"/>
          </ac:grpSpMkLst>
        </pc:grpChg>
        <pc:picChg chg="mod topLvl">
          <ac:chgData name="Jessica Mantovani" userId="d900d45c-8d1f-4930-b7c6-485b4d3ec628" providerId="ADAL" clId="{01F083E3-483D-42B7-BCBE-BFC4971E3A88}" dt="2025-04-28T13:51:24.154" v="404" actId="164"/>
          <ac:picMkLst>
            <pc:docMk/>
            <pc:sldMk cId="115191812" sldId="267"/>
            <ac:picMk id="11" creationId="{97645856-1695-3C94-7347-2FDCD9AECF4C}"/>
          </ac:picMkLst>
        </pc:picChg>
        <pc:cxnChg chg="del mod">
          <ac:chgData name="Jessica Mantovani" userId="d900d45c-8d1f-4930-b7c6-485b4d3ec628" providerId="ADAL" clId="{01F083E3-483D-42B7-BCBE-BFC4971E3A88}" dt="2025-04-28T13:48:27.657" v="222" actId="478"/>
          <ac:cxnSpMkLst>
            <pc:docMk/>
            <pc:sldMk cId="115191812" sldId="267"/>
            <ac:cxnSpMk id="17" creationId="{8A9919AD-C7B1-58A6-2D6C-23B62781B7AE}"/>
          </ac:cxnSpMkLst>
        </pc:cxnChg>
        <pc:cxnChg chg="mod">
          <ac:chgData name="Jessica Mantovani" userId="d900d45c-8d1f-4930-b7c6-485b4d3ec628" providerId="ADAL" clId="{01F083E3-483D-42B7-BCBE-BFC4971E3A88}" dt="2025-04-28T13:49:35.216" v="397" actId="1036"/>
          <ac:cxnSpMkLst>
            <pc:docMk/>
            <pc:sldMk cId="115191812" sldId="267"/>
            <ac:cxnSpMk id="18" creationId="{2F6FD34B-40A2-3E7F-4B88-62A05C46A3ED}"/>
          </ac:cxnSpMkLst>
        </pc:cxnChg>
        <pc:cxnChg chg="mod topLvl">
          <ac:chgData name="Jessica Mantovani" userId="d900d45c-8d1f-4930-b7c6-485b4d3ec628" providerId="ADAL" clId="{01F083E3-483D-42B7-BCBE-BFC4971E3A88}" dt="2025-04-28T13:51:24.154" v="404" actId="164"/>
          <ac:cxnSpMkLst>
            <pc:docMk/>
            <pc:sldMk cId="115191812" sldId="267"/>
            <ac:cxnSpMk id="19" creationId="{C6E08E15-148B-2D73-C159-E3B8E9371F02}"/>
          </ac:cxnSpMkLst>
        </pc:cxnChg>
        <pc:cxnChg chg="mod topLvl">
          <ac:chgData name="Jessica Mantovani" userId="d900d45c-8d1f-4930-b7c6-485b4d3ec628" providerId="ADAL" clId="{01F083E3-483D-42B7-BCBE-BFC4971E3A88}" dt="2025-04-28T13:49:35.216" v="397" actId="1036"/>
          <ac:cxnSpMkLst>
            <pc:docMk/>
            <pc:sldMk cId="115191812" sldId="267"/>
            <ac:cxnSpMk id="20" creationId="{C5A98184-F3F4-A4A0-6FB8-2D7E328CE345}"/>
          </ac:cxnSpMkLst>
        </pc:cxnChg>
        <pc:cxnChg chg="mod topLvl">
          <ac:chgData name="Jessica Mantovani" userId="d900d45c-8d1f-4930-b7c6-485b4d3ec628" providerId="ADAL" clId="{01F083E3-483D-42B7-BCBE-BFC4971E3A88}" dt="2025-04-28T13:51:24.154" v="404" actId="164"/>
          <ac:cxnSpMkLst>
            <pc:docMk/>
            <pc:sldMk cId="115191812" sldId="267"/>
            <ac:cxnSpMk id="21" creationId="{1D63F53A-2781-84E3-EC53-10FE005521A6}"/>
          </ac:cxnSpMkLst>
        </pc:cxnChg>
        <pc:cxnChg chg="add mod">
          <ac:chgData name="Jessica Mantovani" userId="d900d45c-8d1f-4930-b7c6-485b4d3ec628" providerId="ADAL" clId="{01F083E3-483D-42B7-BCBE-BFC4971E3A88}" dt="2025-04-28T13:51:24.154" v="404" actId="164"/>
          <ac:cxnSpMkLst>
            <pc:docMk/>
            <pc:sldMk cId="115191812" sldId="267"/>
            <ac:cxnSpMk id="27" creationId="{1C984FD8-45D3-8EF8-0787-AA499A499DF8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0147"/>
            <a:ext cx="7772400" cy="175816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12014"/>
            <a:ext cx="6858000" cy="11700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261442B-E8CC-4142-AC51-F5E07C951D3D}"/>
              </a:ext>
            </a:extLst>
          </p:cNvPr>
          <p:cNvSpPr/>
          <p:nvPr userDrawn="1"/>
        </p:nvSpPr>
        <p:spPr>
          <a:xfrm>
            <a:off x="0" y="1575917"/>
            <a:ext cx="9144000" cy="129063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9" name="Google Shape;43;p1">
            <a:extLst>
              <a:ext uri="{FF2B5EF4-FFF2-40B4-BE49-F238E27FC236}">
                <a16:creationId xmlns:a16="http://schemas.microsoft.com/office/drawing/2014/main" id="{4BD946C2-CDA3-491E-B5BE-0C094C3F8C9A}"/>
              </a:ext>
            </a:extLst>
          </p:cNvPr>
          <p:cNvSpPr txBox="1"/>
          <p:nvPr userDrawn="1"/>
        </p:nvSpPr>
        <p:spPr>
          <a:xfrm>
            <a:off x="2111361" y="764422"/>
            <a:ext cx="4921277" cy="7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6" tIns="25706" rIns="25706" bIns="25706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i="0" u="none" strike="noStrike" cap="none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GO </a:t>
            </a:r>
            <a:r>
              <a:rPr lang="it-IT" sz="2800" b="1" i="0" u="none" strike="noStrike" cap="none" dirty="0" err="1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Stats</a:t>
            </a:r>
            <a:r>
              <a:rPr lang="it-IT" sz="2800" b="1" i="0" u="none" strike="noStrike" cap="none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! Le misure dei territori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Gorizia, 8 e 9 maggio 2025</a:t>
            </a:r>
            <a:endParaRPr lang="en-US" sz="1800" b="1" i="0" u="none" strike="noStrike" cap="none" dirty="0">
              <a:solidFill>
                <a:srgbClr val="E6002D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275AEC0-A9AE-4BC4-89DD-27065F66BDCC}"/>
              </a:ext>
            </a:extLst>
          </p:cNvPr>
          <p:cNvSpPr/>
          <p:nvPr userDrawn="1"/>
        </p:nvSpPr>
        <p:spPr>
          <a:xfrm>
            <a:off x="492657" y="6249622"/>
            <a:ext cx="870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Comune di Gorizia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23A5DE0-66D6-49A9-B4F6-3CE119901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78" y="86328"/>
            <a:ext cx="5403644" cy="6264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DFF2BD7-EDB8-4958-BA10-F33AC5B2ED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t="18941" r="18030" b="19485"/>
          <a:stretch/>
        </p:blipFill>
        <p:spPr>
          <a:xfrm>
            <a:off x="0" y="6169232"/>
            <a:ext cx="492657" cy="684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6F3D282-75D5-4D5A-9BA2-E9A9C98FE6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528" y="6110430"/>
            <a:ext cx="1118472" cy="74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6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89" y="200147"/>
            <a:ext cx="8284543" cy="831987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689" y="1413371"/>
            <a:ext cx="8284543" cy="47635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2425FA0-99E0-46A0-A5AE-AF12DED64318}"/>
              </a:ext>
            </a:extLst>
          </p:cNvPr>
          <p:cNvSpPr/>
          <p:nvPr userDrawn="1"/>
        </p:nvSpPr>
        <p:spPr>
          <a:xfrm>
            <a:off x="-1" y="6382052"/>
            <a:ext cx="9144000" cy="36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9A40657-C5E6-4349-94AF-3A416B2A38D7}"/>
              </a:ext>
            </a:extLst>
          </p:cNvPr>
          <p:cNvSpPr/>
          <p:nvPr userDrawn="1"/>
        </p:nvSpPr>
        <p:spPr>
          <a:xfrm>
            <a:off x="0" y="1158221"/>
            <a:ext cx="9144000" cy="129063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621D594-E81E-4BB0-BA0C-E4711C48A079}"/>
              </a:ext>
            </a:extLst>
          </p:cNvPr>
          <p:cNvSpPr/>
          <p:nvPr userDrawn="1"/>
        </p:nvSpPr>
        <p:spPr>
          <a:xfrm>
            <a:off x="233054" y="6438920"/>
            <a:ext cx="7711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/>
              <a:t>Comune di Gorizia</a:t>
            </a:r>
          </a:p>
        </p:txBody>
      </p:sp>
      <p:sp>
        <p:nvSpPr>
          <p:cNvPr id="12" name="Google Shape;43;p1">
            <a:extLst>
              <a:ext uri="{FF2B5EF4-FFF2-40B4-BE49-F238E27FC236}">
                <a16:creationId xmlns:a16="http://schemas.microsoft.com/office/drawing/2014/main" id="{272F8E1F-A025-4786-A9AB-04B3A69EAF00}"/>
              </a:ext>
            </a:extLst>
          </p:cNvPr>
          <p:cNvSpPr txBox="1"/>
          <p:nvPr userDrawn="1"/>
        </p:nvSpPr>
        <p:spPr>
          <a:xfrm>
            <a:off x="4905581" y="6485627"/>
            <a:ext cx="3057156" cy="32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6" tIns="25706" rIns="25706" bIns="25706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GO </a:t>
            </a:r>
            <a:r>
              <a:rPr lang="it-IT" sz="1800" b="1" i="0" u="none" strike="noStrike" cap="none" dirty="0" err="1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Stats</a:t>
            </a:r>
            <a:r>
              <a:rPr lang="it-IT" sz="1800" b="1" i="0" u="none" strike="noStrike" cap="none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! Le misure dei territori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7040CF4-3DDD-43BE-9152-618D6FF1ED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t="18941" r="18030" b="19485"/>
          <a:stretch/>
        </p:blipFill>
        <p:spPr>
          <a:xfrm>
            <a:off x="-1" y="6426000"/>
            <a:ext cx="311154" cy="432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7845C27-CF31-4A89-8FB3-B9489D138C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516" y="6426000"/>
            <a:ext cx="650483" cy="4320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629FBF2C-9416-45AA-AAC6-155763B3FE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556" y="6497999"/>
            <a:ext cx="24844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1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1E833-4013-4AE2-949E-1B3A04012AA4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33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tisticalazio.it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38B77E-294A-4AC8-8DA6-0BBB0466D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09800"/>
            <a:ext cx="6858000" cy="1279924"/>
          </a:xfrm>
        </p:spPr>
        <p:txBody>
          <a:bodyPr>
            <a:normAutofit fontScale="90000"/>
          </a:bodyPr>
          <a:lstStyle/>
          <a:p>
            <a:r>
              <a:rPr lang="it-IT" dirty="0"/>
              <a:t>Il portale della statistica della Regione Lazio.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295E769-0C68-4D6F-8B21-755E2582F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964" y="3614652"/>
            <a:ext cx="8146471" cy="1943099"/>
          </a:xfrm>
        </p:spPr>
        <p:txBody>
          <a:bodyPr>
            <a:normAutofit/>
          </a:bodyPr>
          <a:lstStyle/>
          <a:p>
            <a:r>
              <a:rPr lang="it-IT" sz="2600" dirty="0"/>
              <a:t>Evoluzione nel nuovo data </a:t>
            </a:r>
            <a:r>
              <a:rPr lang="it-IT" sz="2600" dirty="0" err="1"/>
              <a:t>warehouse</a:t>
            </a:r>
            <a:r>
              <a:rPr lang="it-IT" sz="2600" dirty="0"/>
              <a:t> regionale</a:t>
            </a:r>
            <a:endParaRPr lang="it-IT" sz="2000" dirty="0"/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J.Mantovani</a:t>
            </a:r>
            <a:r>
              <a:rPr lang="it-IT" sz="18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S.Paniccia</a:t>
            </a:r>
            <a:r>
              <a:rPr lang="it-IT" sz="18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V.Borzetti</a:t>
            </a:r>
            <a:r>
              <a:rPr lang="it-IT" sz="18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A.Zenari</a:t>
            </a:r>
            <a:r>
              <a:rPr lang="it-IT" sz="18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P.Schifano</a:t>
            </a:r>
            <a:r>
              <a:rPr lang="it-IT" sz="18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it-IT" sz="1800" kern="100" baseline="300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693DBBB-3A57-75D1-A58C-8E0419D26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04" y="4590475"/>
            <a:ext cx="7559019" cy="56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9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E2B74-02A8-14C0-36E9-531A98263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C4E27C-1DA4-8DE6-B6E1-603E76B27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147"/>
            <a:ext cx="9144000" cy="831987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dirty="0"/>
              <a:t>L’ Area Sistema Statistico Regionale, Ricerca ed Analisi Statistiche a supporto delle Politiche Regionali. Chi siamo e cosa facciamo.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6E6494F-92D3-9341-8D27-077B29279056}"/>
              </a:ext>
            </a:extLst>
          </p:cNvPr>
          <p:cNvSpPr/>
          <p:nvPr/>
        </p:nvSpPr>
        <p:spPr>
          <a:xfrm>
            <a:off x="793750" y="2875356"/>
            <a:ext cx="1208240" cy="55167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/>
              <a:t>Ufficio Regionale di statistica (</a:t>
            </a:r>
            <a:r>
              <a:rPr lang="it-IT" sz="900" dirty="0" err="1"/>
              <a:t>UdSR</a:t>
            </a:r>
            <a:r>
              <a:rPr lang="it-IT" sz="900" dirty="0"/>
              <a:t>)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9EBA879-0A0A-620B-1160-8862465F9339}"/>
              </a:ext>
            </a:extLst>
          </p:cNvPr>
          <p:cNvSpPr/>
          <p:nvPr/>
        </p:nvSpPr>
        <p:spPr>
          <a:xfrm>
            <a:off x="2185046" y="2875356"/>
            <a:ext cx="1527974" cy="551671"/>
          </a:xfrm>
          <a:prstGeom prst="rect">
            <a:avLst/>
          </a:prstGeom>
          <a:ln w="38100">
            <a:solidFill>
              <a:srgbClr val="E6002D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/>
              <a:t>Area Sistema Statistico Regionale, Ricerca ed Analisi Statistiche a supporto delle Politiche Regionali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151A28F1-9DA0-5616-0EB2-76667F889092}"/>
              </a:ext>
            </a:extLst>
          </p:cNvPr>
          <p:cNvGrpSpPr/>
          <p:nvPr/>
        </p:nvGrpSpPr>
        <p:grpSpPr>
          <a:xfrm>
            <a:off x="759761" y="1397366"/>
            <a:ext cx="2602275" cy="1419725"/>
            <a:chOff x="759761" y="1397366"/>
            <a:chExt cx="3259996" cy="1834077"/>
          </a:xfrm>
        </p:grpSpPr>
        <p:sp>
          <p:nvSpPr>
            <p:cNvPr id="3" name="Ovale 2">
              <a:extLst>
                <a:ext uri="{FF2B5EF4-FFF2-40B4-BE49-F238E27FC236}">
                  <a16:creationId xmlns:a16="http://schemas.microsoft.com/office/drawing/2014/main" id="{36D28BD7-40A5-BC88-675E-FDF3FE258205}"/>
                </a:ext>
              </a:extLst>
            </p:cNvPr>
            <p:cNvSpPr/>
            <p:nvPr/>
          </p:nvSpPr>
          <p:spPr>
            <a:xfrm>
              <a:off x="763083" y="1397366"/>
              <a:ext cx="3255012" cy="2900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dirty="0"/>
                <a:t>SISTAN Regione </a:t>
              </a:r>
            </a:p>
          </p:txBody>
        </p:sp>
        <p:sp>
          <p:nvSpPr>
            <p:cNvPr id="4" name="Ovale 3">
              <a:extLst>
                <a:ext uri="{FF2B5EF4-FFF2-40B4-BE49-F238E27FC236}">
                  <a16:creationId xmlns:a16="http://schemas.microsoft.com/office/drawing/2014/main" id="{8F9F934B-0111-C688-7E5F-9337C9767BE0}"/>
                </a:ext>
              </a:extLst>
            </p:cNvPr>
            <p:cNvSpPr/>
            <p:nvPr/>
          </p:nvSpPr>
          <p:spPr>
            <a:xfrm>
              <a:off x="764744" y="1910528"/>
              <a:ext cx="3255013" cy="43446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i="1" dirty="0"/>
                <a:t>Direzione Regionale Programmazione Economica</a:t>
              </a:r>
              <a:endParaRPr lang="it-IT" sz="1100" dirty="0"/>
            </a:p>
          </p:txBody>
        </p:sp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080F3266-E3E6-88B2-0D22-DA7E9377F402}"/>
                </a:ext>
              </a:extLst>
            </p:cNvPr>
            <p:cNvSpPr/>
            <p:nvPr/>
          </p:nvSpPr>
          <p:spPr>
            <a:xfrm>
              <a:off x="759761" y="2594943"/>
              <a:ext cx="1604257" cy="36147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dirty="0"/>
                <a:t>SISTAR ISTAT</a:t>
              </a:r>
            </a:p>
          </p:txBody>
        </p:sp>
        <p:sp>
          <p:nvSpPr>
            <p:cNvPr id="17" name="Freccia in giù 16">
              <a:extLst>
                <a:ext uri="{FF2B5EF4-FFF2-40B4-BE49-F238E27FC236}">
                  <a16:creationId xmlns:a16="http://schemas.microsoft.com/office/drawing/2014/main" id="{AD7B1BC8-D89E-EF25-45A8-43D8090F8131}"/>
                </a:ext>
              </a:extLst>
            </p:cNvPr>
            <p:cNvSpPr/>
            <p:nvPr/>
          </p:nvSpPr>
          <p:spPr>
            <a:xfrm>
              <a:off x="2342425" y="1709749"/>
              <a:ext cx="96323" cy="178466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100"/>
            </a:p>
          </p:txBody>
        </p:sp>
        <p:sp>
          <p:nvSpPr>
            <p:cNvPr id="24" name="Freccia in giù 23">
              <a:extLst>
                <a:ext uri="{FF2B5EF4-FFF2-40B4-BE49-F238E27FC236}">
                  <a16:creationId xmlns:a16="http://schemas.microsoft.com/office/drawing/2014/main" id="{5A3CEDFD-7C19-09EE-07EC-507D31E9A391}"/>
                </a:ext>
              </a:extLst>
            </p:cNvPr>
            <p:cNvSpPr/>
            <p:nvPr/>
          </p:nvSpPr>
          <p:spPr>
            <a:xfrm>
              <a:off x="3386653" y="2358705"/>
              <a:ext cx="205813" cy="872738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100" dirty="0"/>
            </a:p>
          </p:txBody>
        </p:sp>
        <p:sp>
          <p:nvSpPr>
            <p:cNvPr id="25" name="Freccia in giù 24">
              <a:extLst>
                <a:ext uri="{FF2B5EF4-FFF2-40B4-BE49-F238E27FC236}">
                  <a16:creationId xmlns:a16="http://schemas.microsoft.com/office/drawing/2014/main" id="{D118A7DC-8271-1FAA-5B72-088ED1B5D1B8}"/>
                </a:ext>
              </a:extLst>
            </p:cNvPr>
            <p:cNvSpPr/>
            <p:nvPr/>
          </p:nvSpPr>
          <p:spPr>
            <a:xfrm>
              <a:off x="1513728" y="3029198"/>
              <a:ext cx="96323" cy="178465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100"/>
            </a:p>
          </p:txBody>
        </p:sp>
        <p:sp>
          <p:nvSpPr>
            <p:cNvPr id="26" name="Freccia in giù 25">
              <a:extLst>
                <a:ext uri="{FF2B5EF4-FFF2-40B4-BE49-F238E27FC236}">
                  <a16:creationId xmlns:a16="http://schemas.microsoft.com/office/drawing/2014/main" id="{D12362A8-6355-A276-CE53-006E06C37792}"/>
                </a:ext>
              </a:extLst>
            </p:cNvPr>
            <p:cNvSpPr/>
            <p:nvPr/>
          </p:nvSpPr>
          <p:spPr>
            <a:xfrm>
              <a:off x="1513728" y="2362889"/>
              <a:ext cx="96323" cy="178465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100"/>
            </a:p>
          </p:txBody>
        </p:sp>
      </p:grpSp>
      <p:sp>
        <p:nvSpPr>
          <p:cNvPr id="13" name="Segnaposto contenuto 9">
            <a:extLst>
              <a:ext uri="{FF2B5EF4-FFF2-40B4-BE49-F238E27FC236}">
                <a16:creationId xmlns:a16="http://schemas.microsoft.com/office/drawing/2014/main" id="{B8AE2844-F8DB-F6A7-0B35-D72E60F07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071" y="1360422"/>
            <a:ext cx="2755037" cy="4892599"/>
          </a:xfrm>
          <a:ln w="38100">
            <a:solidFill>
              <a:srgbClr val="E6002D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300" dirty="0">
              <a:latin typeface="Calibri  "/>
            </a:endParaRPr>
          </a:p>
          <a:p>
            <a:pPr marL="0" indent="0">
              <a:buNone/>
            </a:pPr>
            <a:endParaRPr lang="it-IT" sz="1200" dirty="0"/>
          </a:p>
          <a:p>
            <a:pPr marL="0" indent="0">
              <a:buNone/>
            </a:pPr>
            <a:endParaRPr lang="it-IT" sz="1200" dirty="0"/>
          </a:p>
          <a:p>
            <a:pPr marL="0" indent="0">
              <a:buNone/>
            </a:pPr>
            <a:endParaRPr lang="it-IT" sz="1400" dirty="0"/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9AD19358-5A8D-2B33-4141-6709D2EC0B05}"/>
              </a:ext>
            </a:extLst>
          </p:cNvPr>
          <p:cNvSpPr txBox="1">
            <a:spLocks/>
          </p:cNvSpPr>
          <p:nvPr/>
        </p:nvSpPr>
        <p:spPr>
          <a:xfrm>
            <a:off x="6391566" y="1448115"/>
            <a:ext cx="2530763" cy="9863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100" b="1" dirty="0"/>
              <a:t>Integra</a:t>
            </a:r>
            <a:r>
              <a:rPr lang="it-IT" sz="1100" dirty="0"/>
              <a:t> ed </a:t>
            </a:r>
            <a:r>
              <a:rPr lang="it-IT" sz="1100" b="1" dirty="0"/>
              <a:t>organizza</a:t>
            </a:r>
            <a:r>
              <a:rPr lang="it-IT" sz="1100" dirty="0"/>
              <a:t> dati demografici, socioeconomici e territoriali assicurando un accesso coerente e facilmente fruibile ad informazioni fondamentali per la </a:t>
            </a:r>
            <a:r>
              <a:rPr lang="it-IT" sz="1100" b="1" dirty="0"/>
              <a:t>pianificazione</a:t>
            </a:r>
            <a:r>
              <a:rPr lang="it-IT" sz="1100" dirty="0"/>
              <a:t> di decisioni informate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5F8C3ABC-5EDF-2444-2A09-B99A977F5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285" y="3321535"/>
            <a:ext cx="1781950" cy="72640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74DB43FC-3936-94B4-1437-BC532F07D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521" y="4622053"/>
            <a:ext cx="1781950" cy="15201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5B7377D2-E67C-E81F-B518-6C41CF39FB24}"/>
              </a:ext>
            </a:extLst>
          </p:cNvPr>
          <p:cNvSpPr txBox="1">
            <a:spLocks/>
          </p:cNvSpPr>
          <p:nvPr/>
        </p:nvSpPr>
        <p:spPr>
          <a:xfrm>
            <a:off x="1" y="3527466"/>
            <a:ext cx="6234544" cy="27601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6">
                  <a:lumMod val="50000"/>
                </a:schemeClr>
              </a:buClr>
              <a:buNone/>
            </a:pPr>
            <a:r>
              <a:rPr lang="it-IT" sz="1100" dirty="0"/>
              <a:t>Il portale </a:t>
            </a:r>
            <a:r>
              <a:rPr lang="it-IT" sz="1100" dirty="0">
                <a:solidFill>
                  <a:schemeClr val="tx2">
                    <a:lumMod val="75000"/>
                  </a:schemeClr>
                </a:solidFill>
              </a:rPr>
              <a:t>‘</a:t>
            </a:r>
            <a:r>
              <a:rPr lang="it-IT" sz="1100" b="1" dirty="0">
                <a:solidFill>
                  <a:schemeClr val="tx2">
                    <a:lumMod val="75000"/>
                  </a:schemeClr>
                </a:solidFill>
              </a:rPr>
              <a:t>Statistica Lazio</a:t>
            </a:r>
            <a:r>
              <a:rPr lang="it-IT" sz="1100" dirty="0">
                <a:solidFill>
                  <a:schemeClr val="tx2">
                    <a:lumMod val="75000"/>
                  </a:schemeClr>
                </a:solidFill>
              </a:rPr>
              <a:t>’: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50000"/>
                </a:schemeClr>
              </a:buClr>
              <a:buNone/>
            </a:pPr>
            <a:endParaRPr lang="it-IT" sz="1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it-IT" sz="1100" dirty="0"/>
              <a:t>rende facilmente consultabili, navigabili, personalizzabili e scaricabili le informazioni sul Lazio disponibili dalle principali fonti ufficiali  - ISTAT, INPS, INAIL, MIUR, MIT, Banca d’Italia, ISPRA, ARPA Lazio, CPT, ASTRAL, ENAC e i sistemi informativi regionali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it-IT" sz="11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it-IT" sz="1100" dirty="0"/>
              <a:t>è organizzato </a:t>
            </a:r>
            <a:r>
              <a:rPr lang="it-IT" sz="1100" b="1" dirty="0"/>
              <a:t>in 18 aree tematiche </a:t>
            </a:r>
            <a:r>
              <a:rPr lang="it-IT" sz="1100" dirty="0"/>
              <a:t>e </a:t>
            </a:r>
            <a:r>
              <a:rPr lang="it-IT" sz="1100" b="1" dirty="0"/>
              <a:t>50 report </a:t>
            </a:r>
            <a:r>
              <a:rPr lang="it-IT" sz="1100" dirty="0"/>
              <a:t>formati da </a:t>
            </a:r>
            <a:r>
              <a:rPr lang="it-IT" sz="1100" b="1" dirty="0"/>
              <a:t>120 dashboard </a:t>
            </a:r>
            <a:r>
              <a:rPr lang="it-IT" sz="1100" dirty="0"/>
              <a:t>navigabili ed interrogabili rispetto alla dimensione temporale e geografica</a:t>
            </a:r>
          </a:p>
          <a:p>
            <a:pPr>
              <a:lnSpc>
                <a:spcPct val="10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it-IT" sz="1100" dirty="0"/>
              <a:t>è uno strumento di supporto per il programmatore, per le Direzioni Regionali ed è fruibile da tutti i cittadini	               </a:t>
            </a:r>
          </a:p>
          <a:p>
            <a:pPr>
              <a:lnSpc>
                <a:spcPct val="10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it-IT" sz="1100" dirty="0"/>
              <a:t>raccoglie e rende pubbliche le analisi di approfondimento su specifici temi sviluppate dall’Area Statistica</a:t>
            </a:r>
          </a:p>
          <a:p>
            <a:pPr>
              <a:lnSpc>
                <a:spcPct val="10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it-IT" sz="1100" dirty="0"/>
              <a:t>è la base per la produzione dell’</a:t>
            </a:r>
            <a:r>
              <a:rPr lang="it-IT" sz="1100" b="1" dirty="0"/>
              <a:t>Annuario</a:t>
            </a:r>
            <a:r>
              <a:rPr lang="it-IT" sz="1100" dirty="0"/>
              <a:t> Statistico ‘Lazio in Numeri’, un’</a:t>
            </a:r>
            <a:r>
              <a:rPr lang="it-IT" sz="1100" b="1" dirty="0">
                <a:solidFill>
                  <a:srgbClr val="2EA19E"/>
                </a:solidFill>
              </a:rPr>
              <a:t>istantanea</a:t>
            </a:r>
            <a:r>
              <a:rPr lang="it-IT" sz="1100" dirty="0"/>
              <a:t> annuale delle informazioni contenute nella sezione ‘Lazio in Numeri’ </a:t>
            </a:r>
          </a:p>
          <a:p>
            <a:pPr marL="285750" indent="-285750">
              <a:lnSpc>
                <a:spcPct val="100000"/>
              </a:lnSpc>
              <a:buClr>
                <a:schemeClr val="accent6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it-IT" sz="1000" dirty="0"/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it-IT" sz="1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it-IT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Freccia a destra 31">
            <a:extLst>
              <a:ext uri="{FF2B5EF4-FFF2-40B4-BE49-F238E27FC236}">
                <a16:creationId xmlns:a16="http://schemas.microsoft.com/office/drawing/2014/main" id="{B6DC8811-6373-297A-3261-0B5ECCABEA4F}"/>
              </a:ext>
            </a:extLst>
          </p:cNvPr>
          <p:cNvSpPr/>
          <p:nvPr/>
        </p:nvSpPr>
        <p:spPr>
          <a:xfrm>
            <a:off x="4008582" y="3022426"/>
            <a:ext cx="2007927" cy="276999"/>
          </a:xfrm>
          <a:prstGeom prst="rightArrow">
            <a:avLst/>
          </a:prstGeom>
          <a:solidFill>
            <a:srgbClr val="E6002D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35F368A-2B47-26D7-0EE8-9967B425590B}"/>
              </a:ext>
            </a:extLst>
          </p:cNvPr>
          <p:cNvSpPr txBox="1"/>
          <p:nvPr/>
        </p:nvSpPr>
        <p:spPr>
          <a:xfrm>
            <a:off x="6811763" y="3022426"/>
            <a:ext cx="1781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hlinkClick r:id="rId4"/>
              </a:rPr>
              <a:t>www.statisticalazio.it</a:t>
            </a:r>
            <a:endParaRPr lang="it-IT" sz="1200" dirty="0"/>
          </a:p>
        </p:txBody>
      </p:sp>
      <p:sp>
        <p:nvSpPr>
          <p:cNvPr id="34" name="Freccia in giù 33">
            <a:extLst>
              <a:ext uri="{FF2B5EF4-FFF2-40B4-BE49-F238E27FC236}">
                <a16:creationId xmlns:a16="http://schemas.microsoft.com/office/drawing/2014/main" id="{7AAEC7C5-F8D7-D193-6694-8CF65D9350E0}"/>
              </a:ext>
            </a:extLst>
          </p:cNvPr>
          <p:cNvSpPr/>
          <p:nvPr/>
        </p:nvSpPr>
        <p:spPr>
          <a:xfrm>
            <a:off x="7577120" y="2485249"/>
            <a:ext cx="179653" cy="4713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dirty="0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2EA72B3D-A657-070F-5081-68F47BF97D29}"/>
              </a:ext>
            </a:extLst>
          </p:cNvPr>
          <p:cNvSpPr/>
          <p:nvPr/>
        </p:nvSpPr>
        <p:spPr>
          <a:xfrm>
            <a:off x="7595592" y="4094983"/>
            <a:ext cx="179653" cy="4713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23948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C03BE4-6C4A-4160-8943-F1F83C31C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8911"/>
            <a:ext cx="9144000" cy="974221"/>
          </a:xfrm>
        </p:spPr>
        <p:txBody>
          <a:bodyPr>
            <a:normAutofit/>
          </a:bodyPr>
          <a:lstStyle/>
          <a:p>
            <a:r>
              <a:rPr lang="it-IT" sz="2500" dirty="0"/>
              <a:t>Il portale della Statistica della Regione Lazio</a:t>
            </a:r>
            <a:br>
              <a:rPr lang="it-IT" sz="2500" dirty="0"/>
            </a:br>
            <a:r>
              <a:rPr lang="it-IT" sz="2500" dirty="0"/>
              <a:t>Caratteristiche e limiti dell’attuale sistema dei dati.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81B9701-59BD-00FC-ABC5-5B27EABEB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5" y="1321772"/>
            <a:ext cx="5931379" cy="837617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B1BF9008-9E58-1A5B-5E0C-ACF8A373FB32}"/>
              </a:ext>
            </a:extLst>
          </p:cNvPr>
          <p:cNvGrpSpPr/>
          <p:nvPr/>
        </p:nvGrpSpPr>
        <p:grpSpPr>
          <a:xfrm>
            <a:off x="3751602" y="2388029"/>
            <a:ext cx="2158805" cy="1226842"/>
            <a:chOff x="3751602" y="2388029"/>
            <a:chExt cx="2158805" cy="1226842"/>
          </a:xfrm>
          <a:gradFill>
            <a:gsLst>
              <a:gs pos="64824">
                <a:srgbClr val="B4C7E7"/>
              </a:gs>
              <a:gs pos="9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3BD96DD0-0447-D06A-A1EA-AAA1C3BBE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2075" y="3023026"/>
              <a:ext cx="908332" cy="59184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4018E4B4-EA65-CF63-A3C9-2B7174323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7276" y="3167531"/>
              <a:ext cx="625961" cy="315759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31" name="Immagine 30">
              <a:extLst>
                <a:ext uri="{FF2B5EF4-FFF2-40B4-BE49-F238E27FC236}">
                  <a16:creationId xmlns:a16="http://schemas.microsoft.com/office/drawing/2014/main" id="{74374CEE-0833-31FC-8E84-BEEEA7CC0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51602" y="2388029"/>
              <a:ext cx="2158805" cy="673620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44" name="Immagine 43">
            <a:extLst>
              <a:ext uri="{FF2B5EF4-FFF2-40B4-BE49-F238E27FC236}">
                <a16:creationId xmlns:a16="http://schemas.microsoft.com/office/drawing/2014/main" id="{D3B36789-3240-7C66-6458-E12DAEA97D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94" y="4148620"/>
            <a:ext cx="3990642" cy="2195421"/>
          </a:xfrm>
          <a:prstGeom prst="rect">
            <a:avLst/>
          </a:prstGeom>
          <a:ln w="19050">
            <a:solidFill>
              <a:srgbClr val="009242"/>
            </a:solidFill>
          </a:ln>
        </p:spPr>
      </p:pic>
      <p:sp>
        <p:nvSpPr>
          <p:cNvPr id="49" name="Freccia curva 48">
            <a:extLst>
              <a:ext uri="{FF2B5EF4-FFF2-40B4-BE49-F238E27FC236}">
                <a16:creationId xmlns:a16="http://schemas.microsoft.com/office/drawing/2014/main" id="{AFFD2E00-9D03-BB05-D103-F42B2FB731F9}"/>
              </a:ext>
            </a:extLst>
          </p:cNvPr>
          <p:cNvSpPr/>
          <p:nvPr/>
        </p:nvSpPr>
        <p:spPr>
          <a:xfrm flipV="1">
            <a:off x="2531214" y="2220326"/>
            <a:ext cx="818737" cy="343257"/>
          </a:xfrm>
          <a:prstGeom prst="bentArrow">
            <a:avLst>
              <a:gd name="adj1" fmla="val 14091"/>
              <a:gd name="adj2" fmla="val 24546"/>
              <a:gd name="adj3" fmla="val 50000"/>
              <a:gd name="adj4" fmla="val 26477"/>
            </a:avLst>
          </a:prstGeom>
          <a:solidFill>
            <a:srgbClr val="00924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1" name="Freccia in giù 50">
            <a:extLst>
              <a:ext uri="{FF2B5EF4-FFF2-40B4-BE49-F238E27FC236}">
                <a16:creationId xmlns:a16="http://schemas.microsoft.com/office/drawing/2014/main" id="{6124A351-7E7C-90BD-CB67-DA1434862E6E}"/>
              </a:ext>
            </a:extLst>
          </p:cNvPr>
          <p:cNvSpPr/>
          <p:nvPr/>
        </p:nvSpPr>
        <p:spPr>
          <a:xfrm>
            <a:off x="1151233" y="3957370"/>
            <a:ext cx="113687" cy="173238"/>
          </a:xfrm>
          <a:prstGeom prst="downArrow">
            <a:avLst/>
          </a:prstGeom>
          <a:solidFill>
            <a:srgbClr val="00924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4" name="Immagine 53">
            <a:extLst>
              <a:ext uri="{FF2B5EF4-FFF2-40B4-BE49-F238E27FC236}">
                <a16:creationId xmlns:a16="http://schemas.microsoft.com/office/drawing/2014/main" id="{9D271261-69DB-679E-A59F-0C0D5329EF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203" y="4176328"/>
            <a:ext cx="4845403" cy="2195421"/>
          </a:xfrm>
          <a:prstGeom prst="rect">
            <a:avLst/>
          </a:prstGeom>
        </p:spPr>
      </p:pic>
      <p:sp>
        <p:nvSpPr>
          <p:cNvPr id="56" name="Freccia in giù 55">
            <a:extLst>
              <a:ext uri="{FF2B5EF4-FFF2-40B4-BE49-F238E27FC236}">
                <a16:creationId xmlns:a16="http://schemas.microsoft.com/office/drawing/2014/main" id="{10648414-58BA-7495-2A50-4D12E013B655}"/>
              </a:ext>
            </a:extLst>
          </p:cNvPr>
          <p:cNvSpPr/>
          <p:nvPr/>
        </p:nvSpPr>
        <p:spPr>
          <a:xfrm rot="16200000">
            <a:off x="4092734" y="5469348"/>
            <a:ext cx="124486" cy="258245"/>
          </a:xfrm>
          <a:prstGeom prst="downArrow">
            <a:avLst/>
          </a:prstGeom>
          <a:solidFill>
            <a:srgbClr val="00924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7734AC5-3850-CF44-0530-394891FA96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95" y="2506560"/>
            <a:ext cx="3162000" cy="1420396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3DCA8C92-C714-5B4D-A5C6-22175E35B989}"/>
              </a:ext>
            </a:extLst>
          </p:cNvPr>
          <p:cNvSpPr txBox="1">
            <a:spLocks/>
          </p:cNvSpPr>
          <p:nvPr/>
        </p:nvSpPr>
        <p:spPr>
          <a:xfrm>
            <a:off x="5992442" y="1703281"/>
            <a:ext cx="3124163" cy="20189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Aggiornamenti manuali </a:t>
            </a:r>
            <a:r>
              <a:rPr lang="it-IT" sz="1000" dirty="0">
                <a:solidFill>
                  <a:schemeClr val="accent1">
                    <a:lumMod val="50000"/>
                  </a:schemeClr>
                </a:solidFill>
              </a:rPr>
              <a:t>per il 50% dei 120 data set caricati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it-IT" sz="10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it-IT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0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000" dirty="0">
                <a:solidFill>
                  <a:schemeClr val="accent1">
                    <a:lumMod val="50000"/>
                  </a:schemeClr>
                </a:solidFill>
              </a:rPr>
              <a:t>Dati </a:t>
            </a:r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non</a:t>
            </a:r>
            <a:r>
              <a:rPr lang="it-IT" sz="1000" dirty="0">
                <a:solidFill>
                  <a:schemeClr val="accent1">
                    <a:lumMod val="50000"/>
                  </a:schemeClr>
                </a:solidFill>
              </a:rPr>
              <a:t> interconnessi tra loro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it-IT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0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it-IT" sz="10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it-IT" sz="10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Mancanza di standardizzazione </a:t>
            </a:r>
            <a:r>
              <a:rPr lang="it-IT" sz="1000" dirty="0">
                <a:solidFill>
                  <a:schemeClr val="accent1">
                    <a:lumMod val="50000"/>
                  </a:schemeClr>
                </a:solidFill>
              </a:rPr>
              <a:t>nei processi di gestione dei dati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1550B71D-2DF0-6FD4-6CF8-DE3F46F90DBD}"/>
              </a:ext>
            </a:extLst>
          </p:cNvPr>
          <p:cNvSpPr/>
          <p:nvPr/>
        </p:nvSpPr>
        <p:spPr>
          <a:xfrm>
            <a:off x="7056920" y="1313188"/>
            <a:ext cx="1120149" cy="345521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Limiti</a:t>
            </a:r>
          </a:p>
        </p:txBody>
      </p:sp>
      <p:sp>
        <p:nvSpPr>
          <p:cNvPr id="3" name="Freccia circolare a destra 2">
            <a:extLst>
              <a:ext uri="{FF2B5EF4-FFF2-40B4-BE49-F238E27FC236}">
                <a16:creationId xmlns:a16="http://schemas.microsoft.com/office/drawing/2014/main" id="{98664C4B-0153-0652-3D64-16223E7F4938}"/>
              </a:ext>
            </a:extLst>
          </p:cNvPr>
          <p:cNvSpPr/>
          <p:nvPr/>
        </p:nvSpPr>
        <p:spPr>
          <a:xfrm>
            <a:off x="6236437" y="2195001"/>
            <a:ext cx="315167" cy="160558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99F3BA-019E-F8FB-9A35-D16BFD27C963}"/>
              </a:ext>
            </a:extLst>
          </p:cNvPr>
          <p:cNvSpPr txBox="1"/>
          <p:nvPr/>
        </p:nvSpPr>
        <p:spPr>
          <a:xfrm>
            <a:off x="4064000" y="30035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endParaRPr lang="it-IT" sz="1100" b="1" dirty="0" err="1">
              <a:sym typeface="Wingdings" panose="05000000000000000000" pitchFamily="2" charset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0A9665A-45D3-A55D-4DB3-A2E560B5385F}"/>
              </a:ext>
            </a:extLst>
          </p:cNvPr>
          <p:cNvSpPr txBox="1"/>
          <p:nvPr/>
        </p:nvSpPr>
        <p:spPr>
          <a:xfrm>
            <a:off x="6551604" y="2159389"/>
            <a:ext cx="253210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/>
              <a:t>ridotta tempestività nella diffusione del dato</a:t>
            </a:r>
          </a:p>
        </p:txBody>
      </p:sp>
      <p:sp>
        <p:nvSpPr>
          <p:cNvPr id="7" name="Freccia circolare a destra 6">
            <a:extLst>
              <a:ext uri="{FF2B5EF4-FFF2-40B4-BE49-F238E27FC236}">
                <a16:creationId xmlns:a16="http://schemas.microsoft.com/office/drawing/2014/main" id="{3557731F-0713-7A1E-0012-A138B96D94A4}"/>
              </a:ext>
            </a:extLst>
          </p:cNvPr>
          <p:cNvSpPr/>
          <p:nvPr/>
        </p:nvSpPr>
        <p:spPr>
          <a:xfrm>
            <a:off x="6239414" y="2820286"/>
            <a:ext cx="315167" cy="160558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BBD761C-C720-4B12-645B-EE485A4DF228}"/>
              </a:ext>
            </a:extLst>
          </p:cNvPr>
          <p:cNvSpPr txBox="1"/>
          <p:nvPr/>
        </p:nvSpPr>
        <p:spPr>
          <a:xfrm>
            <a:off x="6551604" y="2655369"/>
            <a:ext cx="250083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000" dirty="0"/>
              <a:t>ridondanza dati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000" dirty="0"/>
              <a:t>le operazioni di linkage tra i dataset svolte esternamente alla piattaforma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8EE58B0-B23F-DCC5-1BB7-384590F2D276}"/>
              </a:ext>
            </a:extLst>
          </p:cNvPr>
          <p:cNvSpPr txBox="1"/>
          <p:nvPr/>
        </p:nvSpPr>
        <p:spPr>
          <a:xfrm>
            <a:off x="4100945" y="280785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endParaRPr lang="it-IT" sz="1100" b="1" dirty="0" err="1">
              <a:sym typeface="Wingdings" panose="05000000000000000000" pitchFamily="2" charset="2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325145A-E7B2-3FA4-AE9A-F4A441EBDF37}"/>
              </a:ext>
            </a:extLst>
          </p:cNvPr>
          <p:cNvSpPr txBox="1"/>
          <p:nvPr/>
        </p:nvSpPr>
        <p:spPr>
          <a:xfrm>
            <a:off x="3387515" y="3628310"/>
            <a:ext cx="5733626" cy="400110"/>
          </a:xfrm>
          <a:prstGeom prst="rect">
            <a:avLst/>
          </a:prstGeom>
          <a:noFill/>
          <a:ln>
            <a:solidFill>
              <a:srgbClr val="E6002D"/>
            </a:solidFill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accent1">
                    <a:lumMod val="50000"/>
                  </a:schemeClr>
                </a:solidFill>
              </a:rPr>
              <a:t>Attualmente il portale è basato su un sistema di analisi dei dati basato su </a:t>
            </a:r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SAS </a:t>
            </a:r>
            <a:r>
              <a:rPr lang="it-IT" sz="1000" b="1" dirty="0" err="1">
                <a:solidFill>
                  <a:schemeClr val="accent1">
                    <a:lumMod val="50000"/>
                  </a:schemeClr>
                </a:solidFill>
              </a:rPr>
              <a:t>Viya</a:t>
            </a:r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000" dirty="0">
                <a:solidFill>
                  <a:schemeClr val="accent1">
                    <a:lumMod val="50000"/>
                  </a:schemeClr>
                </a:solidFill>
              </a:rPr>
              <a:t>ed utilizza la piattaforma </a:t>
            </a:r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TALEND</a:t>
            </a:r>
            <a:r>
              <a:rPr lang="it-IT" sz="1000" dirty="0">
                <a:solidFill>
                  <a:schemeClr val="accent1">
                    <a:lumMod val="50000"/>
                  </a:schemeClr>
                </a:solidFill>
              </a:rPr>
              <a:t> per le procedure di </a:t>
            </a:r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ETL</a:t>
            </a:r>
            <a:r>
              <a:rPr lang="it-IT" sz="1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E450A6C-DCAF-7488-B19C-E13F0A841956}"/>
              </a:ext>
            </a:extLst>
          </p:cNvPr>
          <p:cNvSpPr/>
          <p:nvPr/>
        </p:nvSpPr>
        <p:spPr>
          <a:xfrm>
            <a:off x="853440" y="3706326"/>
            <a:ext cx="739140" cy="173524"/>
          </a:xfrm>
          <a:prstGeom prst="rect">
            <a:avLst/>
          </a:prstGeom>
          <a:noFill/>
          <a:ln>
            <a:solidFill>
              <a:srgbClr val="009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8645FA6-D2AA-ED33-135A-5FB252831696}"/>
              </a:ext>
            </a:extLst>
          </p:cNvPr>
          <p:cNvSpPr/>
          <p:nvPr/>
        </p:nvSpPr>
        <p:spPr>
          <a:xfrm>
            <a:off x="2161643" y="1914331"/>
            <a:ext cx="1027751" cy="229817"/>
          </a:xfrm>
          <a:prstGeom prst="rect">
            <a:avLst/>
          </a:prstGeom>
          <a:noFill/>
          <a:ln>
            <a:solidFill>
              <a:srgbClr val="009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76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AF27D-D6A7-8340-DBC0-5FFE26950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EEC5BC-C2BF-F070-2D2E-156F53F12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8" y="208693"/>
            <a:ext cx="8774162" cy="831987"/>
          </a:xfrm>
        </p:spPr>
        <p:txBody>
          <a:bodyPr>
            <a:normAutofit/>
          </a:bodyPr>
          <a:lstStyle/>
          <a:p>
            <a:r>
              <a:rPr lang="it-IT" sz="2500" dirty="0"/>
              <a:t>L’evoluzione dell’attuale sistema di diffusione dei dati nel nuovo data </a:t>
            </a:r>
            <a:r>
              <a:rPr lang="it-IT" sz="2500" dirty="0" err="1"/>
              <a:t>warehouse</a:t>
            </a:r>
            <a:r>
              <a:rPr lang="it-IT" sz="2500" dirty="0"/>
              <a:t> (DWH) regionale.</a:t>
            </a:r>
          </a:p>
        </p:txBody>
      </p:sp>
      <p:sp>
        <p:nvSpPr>
          <p:cNvPr id="5" name="Segnaposto contenuto 3">
            <a:extLst>
              <a:ext uri="{FF2B5EF4-FFF2-40B4-BE49-F238E27FC236}">
                <a16:creationId xmlns:a16="http://schemas.microsoft.com/office/drawing/2014/main" id="{32FA305E-2741-3174-E2B9-3BED8EDBB6FD}"/>
              </a:ext>
            </a:extLst>
          </p:cNvPr>
          <p:cNvSpPr txBox="1">
            <a:spLocks/>
          </p:cNvSpPr>
          <p:nvPr/>
        </p:nvSpPr>
        <p:spPr>
          <a:xfrm>
            <a:off x="0" y="1255835"/>
            <a:ext cx="9140632" cy="62324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150" dirty="0"/>
              <a:t>Per massimizzare il vantaggio derivante da un numero elevato di fonti dati, è essenziale che tali dati siano</a:t>
            </a:r>
            <a:r>
              <a:rPr lang="it-IT" sz="11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150" b="1" dirty="0">
                <a:solidFill>
                  <a:srgbClr val="C00000"/>
                </a:solidFill>
              </a:rPr>
              <a:t>integrati</a:t>
            </a:r>
            <a:r>
              <a:rPr lang="it-IT" sz="11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150" dirty="0"/>
              <a:t>o </a:t>
            </a:r>
            <a:r>
              <a:rPr lang="it-IT" sz="1150" b="1" dirty="0">
                <a:solidFill>
                  <a:srgbClr val="C00000"/>
                </a:solidFill>
              </a:rPr>
              <a:t>facilmente integrabili </a:t>
            </a:r>
            <a:r>
              <a:rPr lang="it-IT" sz="1150" dirty="0"/>
              <a:t>tra loro.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150" dirty="0"/>
              <a:t>E’ indispensabile implementare un sistema di </a:t>
            </a:r>
            <a:r>
              <a:rPr lang="it-IT" sz="1150" b="1" dirty="0">
                <a:solidFill>
                  <a:schemeClr val="accent1">
                    <a:lumMod val="50000"/>
                  </a:schemeClr>
                </a:solidFill>
              </a:rPr>
              <a:t>aggiornamento automatico </a:t>
            </a:r>
            <a:r>
              <a:rPr lang="it-IT" sz="1150" dirty="0"/>
              <a:t>esteso a tutte le fonti, al fine di garantire la tempestività, la coerenza e l'affidabilità delle informazioni raccolte.</a:t>
            </a:r>
          </a:p>
        </p:txBody>
      </p:sp>
      <p:sp>
        <p:nvSpPr>
          <p:cNvPr id="9" name="Segnaposto contenuto 9">
            <a:extLst>
              <a:ext uri="{FF2B5EF4-FFF2-40B4-BE49-F238E27FC236}">
                <a16:creationId xmlns:a16="http://schemas.microsoft.com/office/drawing/2014/main" id="{7EBDE10C-E62E-C685-9C26-E91649069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716" y="1892267"/>
            <a:ext cx="2634734" cy="430279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100" dirty="0"/>
              <a:t>L’evoluzione dell’attuale sistema di dati in un </a:t>
            </a:r>
            <a:r>
              <a:rPr lang="it-IT" sz="1100" b="1" i="1" dirty="0">
                <a:solidFill>
                  <a:schemeClr val="accent5">
                    <a:lumMod val="50000"/>
                  </a:schemeClr>
                </a:solidFill>
              </a:rPr>
              <a:t>data </a:t>
            </a:r>
            <a:r>
              <a:rPr lang="it-IT" sz="1100" b="1" i="1" dirty="0" err="1">
                <a:solidFill>
                  <a:schemeClr val="accent5">
                    <a:lumMod val="50000"/>
                  </a:schemeClr>
                </a:solidFill>
              </a:rPr>
              <a:t>warehouse</a:t>
            </a:r>
            <a:r>
              <a:rPr lang="it-IT" sz="1100" b="1" i="1" dirty="0">
                <a:solidFill>
                  <a:schemeClr val="accent5">
                    <a:lumMod val="50000"/>
                  </a:schemeClr>
                </a:solidFill>
              </a:rPr>
              <a:t> tematico</a:t>
            </a:r>
            <a:r>
              <a:rPr lang="it-IT" sz="1100" dirty="0"/>
              <a:t> consentirà di </a:t>
            </a:r>
            <a:r>
              <a:rPr lang="it-IT" sz="1100" b="1" dirty="0">
                <a:solidFill>
                  <a:srgbClr val="C00000"/>
                </a:solidFill>
              </a:rPr>
              <a:t>integrare</a:t>
            </a:r>
            <a:r>
              <a:rPr lang="it-IT" sz="1100" dirty="0">
                <a:solidFill>
                  <a:srgbClr val="C00000"/>
                </a:solidFill>
              </a:rPr>
              <a:t>, </a:t>
            </a:r>
            <a:r>
              <a:rPr lang="it-IT" sz="1100" b="1" dirty="0">
                <a:solidFill>
                  <a:srgbClr val="C00000"/>
                </a:solidFill>
              </a:rPr>
              <a:t>armonizzare</a:t>
            </a:r>
            <a:r>
              <a:rPr lang="it-IT" sz="1100" dirty="0">
                <a:solidFill>
                  <a:srgbClr val="C00000"/>
                </a:solidFill>
              </a:rPr>
              <a:t> e </a:t>
            </a:r>
            <a:r>
              <a:rPr lang="it-IT" sz="1100" b="1" dirty="0">
                <a:solidFill>
                  <a:srgbClr val="C00000"/>
                </a:solidFill>
              </a:rPr>
              <a:t>storicizzare</a:t>
            </a:r>
            <a:r>
              <a:rPr lang="it-IT" sz="1100" dirty="0">
                <a:solidFill>
                  <a:srgbClr val="C00000"/>
                </a:solidFill>
              </a:rPr>
              <a:t> </a:t>
            </a:r>
            <a:r>
              <a:rPr lang="it-IT" sz="1100" dirty="0"/>
              <a:t>i dati provenienti dalle diverse fonti statistiche ufficiali. </a:t>
            </a:r>
          </a:p>
          <a:p>
            <a:pPr marL="0" indent="0">
              <a:buNone/>
            </a:pPr>
            <a:r>
              <a:rPr lang="it-IT" sz="1100" dirty="0"/>
              <a:t>Il sistema sarà composto da due ambienti, DEV (sviluppo) e PROD (produzione), configurati in modo identico e che condivideranno le stesse fonti di dati. </a:t>
            </a:r>
          </a:p>
          <a:p>
            <a:pPr marL="0" indent="0">
              <a:buNone/>
            </a:pPr>
            <a:r>
              <a:rPr lang="it-IT" sz="1100" dirty="0"/>
              <a:t>I dati saranno trasferiti nel sistema PROD una volta validati in DEV. </a:t>
            </a:r>
          </a:p>
          <a:p>
            <a:pPr marL="0" indent="0">
              <a:buNone/>
            </a:pPr>
            <a:r>
              <a:rPr lang="it-IT" sz="1100" dirty="0"/>
              <a:t>I processi estrazione, trasformazione e caricamento (ETL) dei dati  </a:t>
            </a:r>
            <a:r>
              <a:rPr lang="it-IT" sz="1100" b="1" i="1" dirty="0">
                <a:solidFill>
                  <a:schemeClr val="accent5">
                    <a:lumMod val="50000"/>
                  </a:schemeClr>
                </a:solidFill>
              </a:rPr>
              <a:t>saranno sviluppati in SAS </a:t>
            </a:r>
            <a:r>
              <a:rPr lang="it-IT" sz="1100" dirty="0"/>
              <a:t>e saranno quanto più possibile gestiti </a:t>
            </a:r>
            <a:r>
              <a:rPr lang="it-IT" sz="1100" b="1" i="1" dirty="0">
                <a:solidFill>
                  <a:schemeClr val="accent5">
                    <a:lumMod val="50000"/>
                  </a:schemeClr>
                </a:solidFill>
              </a:rPr>
              <a:t>autonomamente </a:t>
            </a:r>
            <a:r>
              <a:rPr lang="it-IT" sz="1100" dirty="0"/>
              <a:t>dall</a:t>
            </a:r>
            <a:r>
              <a:rPr lang="it-IT" sz="1100" i="1" dirty="0"/>
              <a:t>’ Area Sistema Statistico Regionale, Ricerca ed Analisi Statistiche a supporto delle Politiche Regionali.</a:t>
            </a:r>
            <a:endParaRPr lang="it-IT" sz="1100" dirty="0"/>
          </a:p>
          <a:p>
            <a:pPr marL="0" indent="0">
              <a:buNone/>
            </a:pPr>
            <a:r>
              <a:rPr lang="it-IT" sz="1100" dirty="0"/>
              <a:t>La standardizzazione delle variabili</a:t>
            </a:r>
            <a:r>
              <a:rPr lang="it-IT" sz="1100" b="1" dirty="0"/>
              <a:t> </a:t>
            </a:r>
            <a:r>
              <a:rPr lang="it-IT" sz="1100" b="1" dirty="0">
                <a:solidFill>
                  <a:schemeClr val="accent5">
                    <a:lumMod val="50000"/>
                  </a:schemeClr>
                </a:solidFill>
              </a:rPr>
              <a:t>geografiche</a:t>
            </a:r>
            <a:r>
              <a:rPr lang="it-IT" sz="1100" dirty="0"/>
              <a:t> sarà garantita da un’unica anagrafe di riferimento (comuni, province, aggregazioni regionali, municipi, ecc.), già strutturata e predisposta all’interno del data </a:t>
            </a:r>
            <a:r>
              <a:rPr lang="it-IT" sz="1100" dirty="0" err="1"/>
              <a:t>warehouse</a:t>
            </a:r>
            <a:r>
              <a:rPr lang="it-IT" sz="1100" dirty="0"/>
              <a:t>.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46A00C6E-FBAB-C3BA-44BF-AA44A6858BE1}"/>
              </a:ext>
            </a:extLst>
          </p:cNvPr>
          <p:cNvSpPr txBox="1">
            <a:spLocks/>
          </p:cNvSpPr>
          <p:nvPr/>
        </p:nvSpPr>
        <p:spPr>
          <a:xfrm>
            <a:off x="239281" y="5437031"/>
            <a:ext cx="2768839" cy="921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100" b="1" dirty="0"/>
              <a:t>SISTEMA DEV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100" dirty="0"/>
              <a:t>Sviluppo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100" dirty="0"/>
              <a:t>Testing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100" dirty="0"/>
              <a:t>Aggiornamento dati con processi ETL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100" dirty="0"/>
              <a:t>Ispezione preliminare dei dati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100" dirty="0"/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1C8FAA4B-2A9F-D4AE-8504-5245F6718CD3}"/>
              </a:ext>
            </a:extLst>
          </p:cNvPr>
          <p:cNvGrpSpPr/>
          <p:nvPr/>
        </p:nvGrpSpPr>
        <p:grpSpPr>
          <a:xfrm>
            <a:off x="99386" y="2016263"/>
            <a:ext cx="6198863" cy="3453048"/>
            <a:chOff x="99386" y="2016263"/>
            <a:chExt cx="6198863" cy="3453048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97645856-1695-3C94-7347-2FDCD9AEC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386" y="2447038"/>
              <a:ext cx="6198863" cy="3022273"/>
            </a:xfrm>
            <a:prstGeom prst="rect">
              <a:avLst/>
            </a:prstGeom>
          </p:spPr>
        </p:pic>
        <p:sp>
          <p:nvSpPr>
            <p:cNvPr id="12" name="Disco magnetico 11">
              <a:extLst>
                <a:ext uri="{FF2B5EF4-FFF2-40B4-BE49-F238E27FC236}">
                  <a16:creationId xmlns:a16="http://schemas.microsoft.com/office/drawing/2014/main" id="{6BCAAC4C-0136-22C0-4E2E-A6CD83C98357}"/>
                </a:ext>
              </a:extLst>
            </p:cNvPr>
            <p:cNvSpPr/>
            <p:nvPr/>
          </p:nvSpPr>
          <p:spPr>
            <a:xfrm>
              <a:off x="1376376" y="2016263"/>
              <a:ext cx="549853" cy="201971"/>
            </a:xfrm>
            <a:prstGeom prst="flowChartMagneticDisk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800" dirty="0"/>
                <a:t>MIUR</a:t>
              </a:r>
            </a:p>
          </p:txBody>
        </p:sp>
        <p:sp>
          <p:nvSpPr>
            <p:cNvPr id="13" name="Disco magnetico 12">
              <a:extLst>
                <a:ext uri="{FF2B5EF4-FFF2-40B4-BE49-F238E27FC236}">
                  <a16:creationId xmlns:a16="http://schemas.microsoft.com/office/drawing/2014/main" id="{16C3FBF8-A1B4-DA69-2DE5-2D25FEC792A8}"/>
                </a:ext>
              </a:extLst>
            </p:cNvPr>
            <p:cNvSpPr/>
            <p:nvPr/>
          </p:nvSpPr>
          <p:spPr>
            <a:xfrm>
              <a:off x="220970" y="2016263"/>
              <a:ext cx="549853" cy="201971"/>
            </a:xfrm>
            <a:prstGeom prst="flowChartMagneticDisk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800" dirty="0"/>
                <a:t>INAIL</a:t>
              </a:r>
            </a:p>
          </p:txBody>
        </p:sp>
        <p:sp>
          <p:nvSpPr>
            <p:cNvPr id="14" name="Disco magnetico 13">
              <a:extLst>
                <a:ext uri="{FF2B5EF4-FFF2-40B4-BE49-F238E27FC236}">
                  <a16:creationId xmlns:a16="http://schemas.microsoft.com/office/drawing/2014/main" id="{44DB50E1-66F5-DB24-D373-9E5B76E3F4A5}"/>
                </a:ext>
              </a:extLst>
            </p:cNvPr>
            <p:cNvSpPr/>
            <p:nvPr/>
          </p:nvSpPr>
          <p:spPr>
            <a:xfrm>
              <a:off x="1961521" y="2021737"/>
              <a:ext cx="549853" cy="201971"/>
            </a:xfrm>
            <a:prstGeom prst="flowChartMagneticDisk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800" dirty="0"/>
                <a:t>ISPRA</a:t>
              </a:r>
            </a:p>
          </p:txBody>
        </p:sp>
        <p:sp>
          <p:nvSpPr>
            <p:cNvPr id="15" name="Disco magnetico 14">
              <a:extLst>
                <a:ext uri="{FF2B5EF4-FFF2-40B4-BE49-F238E27FC236}">
                  <a16:creationId xmlns:a16="http://schemas.microsoft.com/office/drawing/2014/main" id="{2D01FDBE-56D3-76CE-B1CF-5BE3D3D97EFB}"/>
                </a:ext>
              </a:extLst>
            </p:cNvPr>
            <p:cNvSpPr/>
            <p:nvPr/>
          </p:nvSpPr>
          <p:spPr>
            <a:xfrm>
              <a:off x="796670" y="2019135"/>
              <a:ext cx="549853" cy="201971"/>
            </a:xfrm>
            <a:prstGeom prst="flowChartMagneticDisk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800" dirty="0"/>
                <a:t>ISTAT</a:t>
              </a:r>
            </a:p>
          </p:txBody>
        </p:sp>
        <p:sp>
          <p:nvSpPr>
            <p:cNvPr id="16" name="Disco magnetico 15">
              <a:extLst>
                <a:ext uri="{FF2B5EF4-FFF2-40B4-BE49-F238E27FC236}">
                  <a16:creationId xmlns:a16="http://schemas.microsoft.com/office/drawing/2014/main" id="{8AD58DB4-014D-0D4C-1676-9EC1385E9C5E}"/>
                </a:ext>
              </a:extLst>
            </p:cNvPr>
            <p:cNvSpPr/>
            <p:nvPr/>
          </p:nvSpPr>
          <p:spPr>
            <a:xfrm>
              <a:off x="2544330" y="2024111"/>
              <a:ext cx="549853" cy="201971"/>
            </a:xfrm>
            <a:prstGeom prst="flowChartMagneticDisk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800" dirty="0"/>
                <a:t>INPS</a:t>
              </a:r>
            </a:p>
          </p:txBody>
        </p:sp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id="{2F6FD34B-40A2-3E7F-4B88-62A05C46A3ED}"/>
                </a:ext>
              </a:extLst>
            </p:cNvPr>
            <p:cNvCxnSpPr>
              <a:cxnSpLocks/>
            </p:cNvCxnSpPr>
            <p:nvPr/>
          </p:nvCxnSpPr>
          <p:spPr>
            <a:xfrm>
              <a:off x="479258" y="2286782"/>
              <a:ext cx="1598" cy="2008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C6E08E15-148B-2D73-C159-E3B8E9371F02}"/>
                </a:ext>
              </a:extLst>
            </p:cNvPr>
            <p:cNvCxnSpPr>
              <a:cxnSpLocks/>
            </p:cNvCxnSpPr>
            <p:nvPr/>
          </p:nvCxnSpPr>
          <p:spPr>
            <a:xfrm>
              <a:off x="1040955" y="2290501"/>
              <a:ext cx="1598" cy="2008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2 19">
              <a:extLst>
                <a:ext uri="{FF2B5EF4-FFF2-40B4-BE49-F238E27FC236}">
                  <a16:creationId xmlns:a16="http://schemas.microsoft.com/office/drawing/2014/main" id="{C5A98184-F3F4-A4A0-6FB8-2D7E328CE345}"/>
                </a:ext>
              </a:extLst>
            </p:cNvPr>
            <p:cNvCxnSpPr>
              <a:cxnSpLocks/>
            </p:cNvCxnSpPr>
            <p:nvPr/>
          </p:nvCxnSpPr>
          <p:spPr>
            <a:xfrm>
              <a:off x="1630746" y="2290503"/>
              <a:ext cx="1598" cy="2008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>
              <a:extLst>
                <a:ext uri="{FF2B5EF4-FFF2-40B4-BE49-F238E27FC236}">
                  <a16:creationId xmlns:a16="http://schemas.microsoft.com/office/drawing/2014/main" id="{1D63F53A-2781-84E3-EC53-10FE005521A6}"/>
                </a:ext>
              </a:extLst>
            </p:cNvPr>
            <p:cNvCxnSpPr>
              <a:cxnSpLocks/>
            </p:cNvCxnSpPr>
            <p:nvPr/>
          </p:nvCxnSpPr>
          <p:spPr>
            <a:xfrm>
              <a:off x="2216148" y="2305019"/>
              <a:ext cx="1598" cy="2008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>
              <a:extLst>
                <a:ext uri="{FF2B5EF4-FFF2-40B4-BE49-F238E27FC236}">
                  <a16:creationId xmlns:a16="http://schemas.microsoft.com/office/drawing/2014/main" id="{1C984FD8-45D3-8EF8-0787-AA499A499DF8}"/>
                </a:ext>
              </a:extLst>
            </p:cNvPr>
            <p:cNvCxnSpPr>
              <a:cxnSpLocks/>
            </p:cNvCxnSpPr>
            <p:nvPr/>
          </p:nvCxnSpPr>
          <p:spPr>
            <a:xfrm>
              <a:off x="2793419" y="2300402"/>
              <a:ext cx="1598" cy="2008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19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contenuto 3">
            <a:extLst>
              <a:ext uri="{FF2B5EF4-FFF2-40B4-BE49-F238E27FC236}">
                <a16:creationId xmlns:a16="http://schemas.microsoft.com/office/drawing/2014/main" id="{280B2D5A-5D11-772B-DCAD-9D3BE43D522C}"/>
              </a:ext>
            </a:extLst>
          </p:cNvPr>
          <p:cNvSpPr txBox="1">
            <a:spLocks/>
          </p:cNvSpPr>
          <p:nvPr/>
        </p:nvSpPr>
        <p:spPr>
          <a:xfrm>
            <a:off x="54943" y="5167952"/>
            <a:ext cx="4517057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0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000" dirty="0"/>
              <a:t>Spese per la progettazione, sviluppo e implementazione del data </a:t>
            </a:r>
            <a:r>
              <a:rPr lang="it-IT" sz="1000" dirty="0" err="1"/>
              <a:t>warehouse</a:t>
            </a:r>
            <a:r>
              <a:rPr lang="it-IT" sz="1000" dirty="0"/>
              <a:t> e automazione dei processi ETL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000" dirty="0"/>
              <a:t>Investimenti legati alla formazione degli utenti e del personale tecnico, inclusi materiali didattici ed esercitazioni pratiche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000" dirty="0"/>
              <a:t>Costi per la pianificazione, comunicazione e coordinamento delle parti coinvolte</a:t>
            </a: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B93EAC77-3E6F-DF23-C6C9-B139257A1711}"/>
              </a:ext>
            </a:extLst>
          </p:cNvPr>
          <p:cNvSpPr/>
          <p:nvPr/>
        </p:nvSpPr>
        <p:spPr>
          <a:xfrm>
            <a:off x="54943" y="4738465"/>
            <a:ext cx="1120149" cy="3589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Costi</a:t>
            </a:r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16E8951B-E1F8-0905-E5B9-7ABBB5CF94F5}"/>
              </a:ext>
            </a:extLst>
          </p:cNvPr>
          <p:cNvSpPr/>
          <p:nvPr/>
        </p:nvSpPr>
        <p:spPr>
          <a:xfrm>
            <a:off x="4697702" y="4738466"/>
            <a:ext cx="1120149" cy="358925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Benefici</a:t>
            </a:r>
          </a:p>
        </p:txBody>
      </p:sp>
      <p:sp>
        <p:nvSpPr>
          <p:cNvPr id="30" name="Segnaposto contenuto 3">
            <a:extLst>
              <a:ext uri="{FF2B5EF4-FFF2-40B4-BE49-F238E27FC236}">
                <a16:creationId xmlns:a16="http://schemas.microsoft.com/office/drawing/2014/main" id="{8010C3D2-10B3-C7DE-9996-2433451E7C8A}"/>
              </a:ext>
            </a:extLst>
          </p:cNvPr>
          <p:cNvSpPr txBox="1">
            <a:spLocks/>
          </p:cNvSpPr>
          <p:nvPr/>
        </p:nvSpPr>
        <p:spPr>
          <a:xfrm>
            <a:off x="4679570" y="5167952"/>
            <a:ext cx="446443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000" dirty="0"/>
              <a:t>Aumento della produttività che riduce tempo e risorse nella gestione dei dati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000" dirty="0"/>
              <a:t>Miglioramento della qualità e affidabilità dei dati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000" dirty="0"/>
              <a:t>Eliminazione/Riduzione dei processi «manuali»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000" dirty="0"/>
              <a:t>Aumento della tempestività nel rilascio delle dashboard aggiornate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000" dirty="0"/>
              <a:t>Sostenibilità a lungo termine del sistema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000" dirty="0"/>
              <a:t>Autonomia di gestione dell’intero processo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000" dirty="0"/>
          </a:p>
        </p:txBody>
      </p:sp>
      <p:sp>
        <p:nvSpPr>
          <p:cNvPr id="31" name="Segnaposto contenuto 3">
            <a:extLst>
              <a:ext uri="{FF2B5EF4-FFF2-40B4-BE49-F238E27FC236}">
                <a16:creationId xmlns:a16="http://schemas.microsoft.com/office/drawing/2014/main" id="{6F57B995-D873-2891-11C7-3C055A52E1C1}"/>
              </a:ext>
            </a:extLst>
          </p:cNvPr>
          <p:cNvSpPr txBox="1">
            <a:spLocks/>
          </p:cNvSpPr>
          <p:nvPr/>
        </p:nvSpPr>
        <p:spPr>
          <a:xfrm>
            <a:off x="54943" y="3342515"/>
            <a:ext cx="4517057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Il nuovo data </a:t>
            </a:r>
            <a:r>
              <a:rPr lang="it-IT" sz="1000" kern="1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warehouse</a:t>
            </a:r>
            <a:r>
              <a:rPr lang="it-IT" sz="1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it-IT" sz="1000" b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permetterà</a:t>
            </a:r>
            <a:r>
              <a:rPr lang="it-IT" sz="1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l’ automazione dei processi ETL sui tutti i dataset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l’ integrazione di dati garantendo sempre la coerenza del dato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l’ ottimizzazione della reportistica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l’ ottimizzazione del ciclo di vita del dato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la coerenza e l’accuratezza tra operazioni e flussi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maggiore autonomia da parte degli operatori nelle operazioni di gestione ETL e integrazione di nuovi dataset</a:t>
            </a:r>
          </a:p>
        </p:txBody>
      </p:sp>
      <p:sp>
        <p:nvSpPr>
          <p:cNvPr id="32" name="Segnaposto contenuto 3">
            <a:extLst>
              <a:ext uri="{FF2B5EF4-FFF2-40B4-BE49-F238E27FC236}">
                <a16:creationId xmlns:a16="http://schemas.microsoft.com/office/drawing/2014/main" id="{49FF88EC-CFE1-999C-FE00-BA205F5C8513}"/>
              </a:ext>
            </a:extLst>
          </p:cNvPr>
          <p:cNvSpPr txBox="1">
            <a:spLocks/>
          </p:cNvSpPr>
          <p:nvPr/>
        </p:nvSpPr>
        <p:spPr>
          <a:xfrm>
            <a:off x="4679569" y="3339949"/>
            <a:ext cx="4409487" cy="1338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Saranno sempre </a:t>
            </a:r>
            <a:r>
              <a:rPr lang="it-IT" sz="1000" b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necessar</a:t>
            </a:r>
            <a:r>
              <a:rPr lang="it-IT" sz="1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il contatto con i gestori dei dati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Il contatto con la software house per la gestione della piattaforma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Il confronto con i fruitori del dato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Il continuo monitoraggio dei bisogni dei </a:t>
            </a:r>
            <a:r>
              <a:rPr lang="it-IT" sz="1000" b="1" i="1" kern="1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decision</a:t>
            </a:r>
            <a:r>
              <a:rPr lang="it-IT" sz="1000" b="1" i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maker </a:t>
            </a:r>
            <a:r>
              <a:rPr lang="it-IT" sz="1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per aggiustamenti sulla gestione del dato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000" b="1" i="1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1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itolo 1">
            <a:extLst>
              <a:ext uri="{FF2B5EF4-FFF2-40B4-BE49-F238E27FC236}">
                <a16:creationId xmlns:a16="http://schemas.microsoft.com/office/drawing/2014/main" id="{02535DDE-CBF1-A688-CD06-FC927829F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8911"/>
            <a:ext cx="9144000" cy="974221"/>
          </a:xfrm>
        </p:spPr>
        <p:txBody>
          <a:bodyPr>
            <a:normAutofit/>
          </a:bodyPr>
          <a:lstStyle/>
          <a:p>
            <a:r>
              <a:rPr lang="it-IT" sz="2500" dirty="0"/>
              <a:t>Il nuovo DWH regionale. Caratteristiche, costi e benefici.</a:t>
            </a:r>
          </a:p>
        </p:txBody>
      </p: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E12455B7-7DDB-E603-D8F2-D1A28C4319D2}"/>
              </a:ext>
            </a:extLst>
          </p:cNvPr>
          <p:cNvGrpSpPr/>
          <p:nvPr/>
        </p:nvGrpSpPr>
        <p:grpSpPr>
          <a:xfrm>
            <a:off x="775855" y="1340104"/>
            <a:ext cx="7850908" cy="1717131"/>
            <a:chOff x="775855" y="1340104"/>
            <a:chExt cx="7850908" cy="1717131"/>
          </a:xfrm>
        </p:grpSpPr>
        <p:sp>
          <p:nvSpPr>
            <p:cNvPr id="8" name="Freccia a destra 7">
              <a:extLst>
                <a:ext uri="{FF2B5EF4-FFF2-40B4-BE49-F238E27FC236}">
                  <a16:creationId xmlns:a16="http://schemas.microsoft.com/office/drawing/2014/main" id="{E52DD731-845E-43AC-F530-4C7A9E50D39F}"/>
                </a:ext>
              </a:extLst>
            </p:cNvPr>
            <p:cNvSpPr/>
            <p:nvPr/>
          </p:nvSpPr>
          <p:spPr>
            <a:xfrm>
              <a:off x="5277081" y="1839126"/>
              <a:ext cx="486852" cy="84506"/>
            </a:xfrm>
            <a:prstGeom prst="rightArrow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65589E38-27B4-A017-7C3F-7A50EAE4D6A7}"/>
                </a:ext>
              </a:extLst>
            </p:cNvPr>
            <p:cNvSpPr txBox="1"/>
            <p:nvPr/>
          </p:nvSpPr>
          <p:spPr>
            <a:xfrm>
              <a:off x="5976714" y="1683553"/>
              <a:ext cx="2650049" cy="3956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it-IT" sz="1100" dirty="0">
                  <a:sym typeface="Wingdings" panose="05000000000000000000" pitchFamily="2" charset="2"/>
                </a:rPr>
                <a:t>Macro SAS e funzionalità ispezionabili, modificabili e riutilizzabili dagli operatori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8CD6D271-76AC-CE8E-4A39-55F463A925F8}"/>
                </a:ext>
              </a:extLst>
            </p:cNvPr>
            <p:cNvSpPr txBox="1"/>
            <p:nvPr/>
          </p:nvSpPr>
          <p:spPr>
            <a:xfrm>
              <a:off x="3417299" y="1683553"/>
              <a:ext cx="1667721" cy="3956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it-IT" sz="1100" dirty="0">
                  <a:sym typeface="Wingdings" panose="05000000000000000000" pitchFamily="2" charset="2"/>
                </a:rPr>
                <a:t>Piattaforma </a:t>
              </a:r>
              <a:r>
                <a:rPr lang="it-IT" sz="1100" b="1" dirty="0">
                  <a:sym typeface="Wingdings" panose="05000000000000000000" pitchFamily="2" charset="2"/>
                </a:rPr>
                <a:t>TALEND</a:t>
              </a:r>
              <a:r>
                <a:rPr lang="it-IT" sz="1100" dirty="0">
                  <a:sym typeface="Wingdings" panose="05000000000000000000" pitchFamily="2" charset="2"/>
                </a:rPr>
                <a:t> di difficile manutenzione </a:t>
              </a:r>
            </a:p>
          </p:txBody>
        </p:sp>
        <p:sp>
          <p:nvSpPr>
            <p:cNvPr id="11" name="Freccia a destra 10">
              <a:extLst>
                <a:ext uri="{FF2B5EF4-FFF2-40B4-BE49-F238E27FC236}">
                  <a16:creationId xmlns:a16="http://schemas.microsoft.com/office/drawing/2014/main" id="{9F49307A-F908-2B87-D6D4-062A801B9A19}"/>
                </a:ext>
              </a:extLst>
            </p:cNvPr>
            <p:cNvSpPr/>
            <p:nvPr/>
          </p:nvSpPr>
          <p:spPr>
            <a:xfrm>
              <a:off x="5277081" y="2327164"/>
              <a:ext cx="486852" cy="84506"/>
            </a:xfrm>
            <a:prstGeom prst="rightArrow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0C1E8623-5D5D-87CF-42ED-F06395395353}"/>
                </a:ext>
              </a:extLst>
            </p:cNvPr>
            <p:cNvSpPr txBox="1"/>
            <p:nvPr/>
          </p:nvSpPr>
          <p:spPr>
            <a:xfrm>
              <a:off x="5955996" y="2171592"/>
              <a:ext cx="2650049" cy="3956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it-IT" sz="1100" dirty="0">
                  <a:sym typeface="Wingdings" panose="05000000000000000000" pitchFamily="2" charset="2"/>
                </a:rPr>
                <a:t>Macro SAS per l’interconnessione dei dati e la creazione di uno strato integrato di dati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94327AC0-BC93-8F68-0CA9-78B5CDE6FC9F}"/>
                </a:ext>
              </a:extLst>
            </p:cNvPr>
            <p:cNvSpPr txBox="1"/>
            <p:nvPr/>
          </p:nvSpPr>
          <p:spPr>
            <a:xfrm>
              <a:off x="3396578" y="2171592"/>
              <a:ext cx="1688442" cy="3974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it-IT" sz="1100" dirty="0">
                  <a:sym typeface="Wingdings" panose="05000000000000000000" pitchFamily="2" charset="2"/>
                </a:rPr>
                <a:t>Trasformazioni dei dati interne ai singoli dataset</a:t>
              </a:r>
            </a:p>
          </p:txBody>
        </p:sp>
        <p:sp>
          <p:nvSpPr>
            <p:cNvPr id="14" name="Freccia a destra 13">
              <a:extLst>
                <a:ext uri="{FF2B5EF4-FFF2-40B4-BE49-F238E27FC236}">
                  <a16:creationId xmlns:a16="http://schemas.microsoft.com/office/drawing/2014/main" id="{28DF2060-34A4-09B9-CDE7-A3A4C4FBE4BF}"/>
                </a:ext>
              </a:extLst>
            </p:cNvPr>
            <p:cNvSpPr/>
            <p:nvPr/>
          </p:nvSpPr>
          <p:spPr>
            <a:xfrm>
              <a:off x="5277081" y="2815387"/>
              <a:ext cx="486852" cy="84506"/>
            </a:xfrm>
            <a:prstGeom prst="rightArrow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5AC187E8-40B6-CDFE-991D-7D29D88B6A2D}"/>
                </a:ext>
              </a:extLst>
            </p:cNvPr>
            <p:cNvSpPr txBox="1"/>
            <p:nvPr/>
          </p:nvSpPr>
          <p:spPr>
            <a:xfrm>
              <a:off x="5955996" y="2659815"/>
              <a:ext cx="2650049" cy="3974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it-IT" sz="1100" dirty="0">
                  <a:sym typeface="Wingdings" panose="05000000000000000000" pitchFamily="2" charset="2"/>
                </a:rPr>
                <a:t>Funzionalità di </a:t>
              </a:r>
            </a:p>
            <a:p>
              <a:pPr marL="0" indent="0" algn="ctr">
                <a:buNone/>
              </a:pPr>
              <a:r>
                <a:rPr lang="it-IT" sz="1100" dirty="0">
                  <a:sym typeface="Wingdings" panose="05000000000000000000" pitchFamily="2" charset="2"/>
                </a:rPr>
                <a:t>caricamento standardizzate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784BA2B8-87FC-C25A-FCD8-C35A2A004EC8}"/>
                </a:ext>
              </a:extLst>
            </p:cNvPr>
            <p:cNvSpPr txBox="1"/>
            <p:nvPr/>
          </p:nvSpPr>
          <p:spPr>
            <a:xfrm>
              <a:off x="3417299" y="2659815"/>
              <a:ext cx="1667721" cy="3974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it-IT" sz="1100" dirty="0">
                  <a:sym typeface="Wingdings" panose="05000000000000000000" pitchFamily="2" charset="2"/>
                </a:rPr>
                <a:t>Caricamento del dato così com’è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ADF63188-C2C8-C441-9B58-4546EBD3DC2F}"/>
                </a:ext>
              </a:extLst>
            </p:cNvPr>
            <p:cNvSpPr txBox="1"/>
            <p:nvPr/>
          </p:nvSpPr>
          <p:spPr>
            <a:xfrm>
              <a:off x="1414448" y="1773529"/>
              <a:ext cx="1810788" cy="1826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it-IT" sz="1200" b="1" i="1" dirty="0" err="1">
                  <a:sym typeface="Wingdings" panose="05000000000000000000" pitchFamily="2" charset="2"/>
                </a:rPr>
                <a:t>Extract</a:t>
              </a:r>
              <a:endParaRPr lang="it-IT" sz="1200" b="1" i="1" dirty="0">
                <a:sym typeface="Wingdings" panose="05000000000000000000" pitchFamily="2" charset="2"/>
              </a:endParaRP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6A9FF41C-E49F-CBD2-E886-46CE0CF8225D}"/>
                </a:ext>
              </a:extLst>
            </p:cNvPr>
            <p:cNvSpPr txBox="1"/>
            <p:nvPr/>
          </p:nvSpPr>
          <p:spPr>
            <a:xfrm>
              <a:off x="1393727" y="2788617"/>
              <a:ext cx="1810788" cy="1826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it-IT" sz="1200" b="1" i="1" dirty="0">
                  <a:sym typeface="Wingdings" panose="05000000000000000000" pitchFamily="2" charset="2"/>
                </a:rPr>
                <a:t>Load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AB857A1E-5A91-1657-F30B-0891B5908359}"/>
                </a:ext>
              </a:extLst>
            </p:cNvPr>
            <p:cNvSpPr txBox="1"/>
            <p:nvPr/>
          </p:nvSpPr>
          <p:spPr>
            <a:xfrm>
              <a:off x="1393727" y="2281073"/>
              <a:ext cx="1810788" cy="1826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it-IT" sz="1200" b="1" i="1" dirty="0" err="1">
                  <a:sym typeface="Wingdings" panose="05000000000000000000" pitchFamily="2" charset="2"/>
                </a:rPr>
                <a:t>Transform</a:t>
              </a:r>
              <a:endParaRPr lang="it-IT" sz="1200" b="1" i="1" dirty="0">
                <a:sym typeface="Wingdings" panose="05000000000000000000" pitchFamily="2" charset="2"/>
              </a:endParaRPr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0685D102-A376-FB1F-216E-DABB413D6CA5}"/>
                </a:ext>
              </a:extLst>
            </p:cNvPr>
            <p:cNvSpPr/>
            <p:nvPr/>
          </p:nvSpPr>
          <p:spPr>
            <a:xfrm>
              <a:off x="775855" y="1607599"/>
              <a:ext cx="299038" cy="144963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dirty="0"/>
                <a:t>ETL</a:t>
              </a:r>
            </a:p>
            <a:p>
              <a:pPr algn="ctr"/>
              <a:endParaRPr lang="it-IT" sz="1100" dirty="0"/>
            </a:p>
            <a:p>
              <a:pPr algn="ctr"/>
              <a:r>
                <a:rPr lang="it-IT" sz="1100" dirty="0"/>
                <a:t> J</a:t>
              </a:r>
            </a:p>
            <a:p>
              <a:pPr algn="ctr"/>
              <a:r>
                <a:rPr lang="it-IT" sz="1100" dirty="0" err="1"/>
                <a:t>obs</a:t>
              </a:r>
              <a:endParaRPr lang="it-IT" sz="1100" dirty="0"/>
            </a:p>
          </p:txBody>
        </p: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63B4E55E-D071-5FEE-3411-2499CB39D99F}"/>
                </a:ext>
              </a:extLst>
            </p:cNvPr>
            <p:cNvSpPr txBox="1"/>
            <p:nvPr/>
          </p:nvSpPr>
          <p:spPr>
            <a:xfrm>
              <a:off x="3417299" y="1346412"/>
              <a:ext cx="1688442" cy="23968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it-IT" sz="1100" b="1" dirty="0">
                  <a:sym typeface="Wingdings" panose="05000000000000000000" pitchFamily="2" charset="2"/>
                </a:rPr>
                <a:t>Sistema attuale</a:t>
              </a:r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F61DBAC4-1C71-4F4D-16E5-B1A845374195}"/>
                </a:ext>
              </a:extLst>
            </p:cNvPr>
            <p:cNvSpPr txBox="1"/>
            <p:nvPr/>
          </p:nvSpPr>
          <p:spPr>
            <a:xfrm>
              <a:off x="6321122" y="1340104"/>
              <a:ext cx="1688442" cy="23968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it-IT" sz="1100" b="1" dirty="0">
                  <a:sym typeface="Wingdings" panose="05000000000000000000" pitchFamily="2" charset="2"/>
                </a:rPr>
                <a:t>Nuovo DWH regionale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285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tx1"/>
          </a:solidFill>
        </a:ln>
      </a:spPr>
      <a:bodyPr wrap="square">
        <a:spAutoFit/>
      </a:bodyPr>
      <a:lstStyle>
        <a:defPPr marL="0" indent="0" algn="ctr">
          <a:buNone/>
          <a:defRPr sz="1100" b="1" dirty="0" err="1" smtClean="0">
            <a:sym typeface="Wingdings" panose="05000000000000000000" pitchFamily="2" charset="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1724</TotalTime>
  <Words>841</Words>
  <Application>Microsoft Office PowerPoint</Application>
  <PresentationFormat>Presentazione su schermo (4:3)</PresentationFormat>
  <Paragraphs>97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Aptos</vt:lpstr>
      <vt:lpstr>Arial</vt:lpstr>
      <vt:lpstr>Calibri</vt:lpstr>
      <vt:lpstr>Calibri  </vt:lpstr>
      <vt:lpstr>Calibri Light</vt:lpstr>
      <vt:lpstr>Courier New</vt:lpstr>
      <vt:lpstr>Wingdings</vt:lpstr>
      <vt:lpstr>Tema di Office</vt:lpstr>
      <vt:lpstr>Il portale della statistica della Regione Lazio.</vt:lpstr>
      <vt:lpstr>L’ Area Sistema Statistico Regionale, Ricerca ed Analisi Statistiche a supporto delle Politiche Regionali. Chi siamo e cosa facciamo.</vt:lpstr>
      <vt:lpstr>Il portale della Statistica della Regione Lazio Caratteristiche e limiti dell’attuale sistema dei dati.</vt:lpstr>
      <vt:lpstr>L’evoluzione dell’attuale sistema di diffusione dei dati nel nuovo data warehouse (DWH) regionale.</vt:lpstr>
      <vt:lpstr>Il nuovo DWH regionale. Caratteristiche, costi e benefici.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Girolamo D'Anneo</dc:creator>
  <cp:lastModifiedBy>Jessica Mantovani</cp:lastModifiedBy>
  <cp:revision>85</cp:revision>
  <dcterms:created xsi:type="dcterms:W3CDTF">2022-04-03T16:23:48Z</dcterms:created>
  <dcterms:modified xsi:type="dcterms:W3CDTF">2025-04-28T14:05:12Z</dcterms:modified>
</cp:coreProperties>
</file>