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56" r:id="rId2"/>
    <p:sldId id="257" r:id="rId3"/>
    <p:sldId id="258" r:id="rId4"/>
    <p:sldId id="261" r:id="rId5"/>
    <p:sldId id="262"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002D"/>
    <a:srgbClr val="82002D"/>
    <a:srgbClr val="009242"/>
    <a:srgbClr val="339966"/>
    <a:srgbClr val="3A966F"/>
    <a:srgbClr val="2EA19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autoAdjust="0"/>
  </p:normalViewPr>
  <p:slideViewPr>
    <p:cSldViewPr snapToGrid="0">
      <p:cViewPr varScale="1">
        <p:scale>
          <a:sx n="115" d="100"/>
          <a:sy n="115" d="100"/>
        </p:scale>
        <p:origin x="1530" y="9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90147"/>
            <a:ext cx="7772400" cy="1758160"/>
          </a:xfrm>
        </p:spPr>
        <p:txBody>
          <a:bodyPr anchor="b"/>
          <a:lstStyle>
            <a:lvl1pPr algn="ctr">
              <a:defRPr sz="4800"/>
            </a:lvl1pPr>
          </a:lstStyle>
          <a:p>
            <a:r>
              <a:rPr lang="it-IT" dirty="0"/>
              <a:t>Fare clic per modificare lo stile del titolo dello schema</a:t>
            </a:r>
            <a:endParaRPr lang="en-US" dirty="0"/>
          </a:p>
        </p:txBody>
      </p:sp>
      <p:sp>
        <p:nvSpPr>
          <p:cNvPr id="3" name="Subtitle 2"/>
          <p:cNvSpPr>
            <a:spLocks noGrp="1"/>
          </p:cNvSpPr>
          <p:nvPr>
            <p:ph type="subTitle" idx="1"/>
          </p:nvPr>
        </p:nvSpPr>
        <p:spPr>
          <a:xfrm>
            <a:off x="1143000" y="4112014"/>
            <a:ext cx="6858000" cy="117006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7" name="Rettangolo 6">
            <a:extLst>
              <a:ext uri="{FF2B5EF4-FFF2-40B4-BE49-F238E27FC236}">
                <a16:creationId xmlns:a16="http://schemas.microsoft.com/office/drawing/2014/main" id="{A261442B-E8CC-4142-AC51-F5E07C951D3D}"/>
              </a:ext>
            </a:extLst>
          </p:cNvPr>
          <p:cNvSpPr/>
          <p:nvPr userDrawn="1"/>
        </p:nvSpPr>
        <p:spPr>
          <a:xfrm>
            <a:off x="0" y="1575917"/>
            <a:ext cx="9144000" cy="129063"/>
          </a:xfrm>
          <a:prstGeom prst="rect">
            <a:avLst/>
          </a:prstGeom>
          <a:solidFill>
            <a:srgbClr val="E6002D"/>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350"/>
          </a:p>
        </p:txBody>
      </p:sp>
      <p:sp>
        <p:nvSpPr>
          <p:cNvPr id="9" name="Google Shape;43;p1">
            <a:extLst>
              <a:ext uri="{FF2B5EF4-FFF2-40B4-BE49-F238E27FC236}">
                <a16:creationId xmlns:a16="http://schemas.microsoft.com/office/drawing/2014/main" id="{4BD946C2-CDA3-491E-B5BE-0C094C3F8C9A}"/>
              </a:ext>
            </a:extLst>
          </p:cNvPr>
          <p:cNvSpPr txBox="1"/>
          <p:nvPr userDrawn="1"/>
        </p:nvSpPr>
        <p:spPr>
          <a:xfrm>
            <a:off x="2111361" y="764422"/>
            <a:ext cx="4921277" cy="759800"/>
          </a:xfrm>
          <a:prstGeom prst="rect">
            <a:avLst/>
          </a:prstGeom>
          <a:noFill/>
          <a:ln>
            <a:noFill/>
          </a:ln>
        </p:spPr>
        <p:txBody>
          <a:bodyPr spcFirstLastPara="1" wrap="square" lIns="25706" tIns="25706" rIns="25706" bIns="25706" anchor="t" anchorCtr="0">
            <a:spAutoFit/>
          </a:bodyPr>
          <a:lstStyle/>
          <a:p>
            <a:pPr marL="0" marR="0" lvl="0" indent="0" algn="ctr" rtl="0">
              <a:lnSpc>
                <a:spcPct val="100000"/>
              </a:lnSpc>
              <a:spcBef>
                <a:spcPts val="0"/>
              </a:spcBef>
              <a:spcAft>
                <a:spcPts val="0"/>
              </a:spcAft>
              <a:buNone/>
            </a:pPr>
            <a:r>
              <a:rPr lang="it-IT" sz="2800" b="1" i="0" u="none" strike="noStrike" cap="none" dirty="0">
                <a:solidFill>
                  <a:srgbClr val="E6002D"/>
                </a:solidFill>
                <a:latin typeface="+mn-lt"/>
                <a:ea typeface="Inter"/>
                <a:cs typeface="Inter"/>
                <a:sym typeface="Inter"/>
              </a:rPr>
              <a:t>GO </a:t>
            </a:r>
            <a:r>
              <a:rPr lang="it-IT" sz="2800" b="1" i="0" u="none" strike="noStrike" cap="none" dirty="0" err="1">
                <a:solidFill>
                  <a:srgbClr val="E6002D"/>
                </a:solidFill>
                <a:latin typeface="+mn-lt"/>
                <a:ea typeface="Inter"/>
                <a:cs typeface="Inter"/>
                <a:sym typeface="Inter"/>
              </a:rPr>
              <a:t>Stats</a:t>
            </a:r>
            <a:r>
              <a:rPr lang="it-IT" sz="2800" b="1" i="0" u="none" strike="noStrike" cap="none" dirty="0">
                <a:solidFill>
                  <a:srgbClr val="E6002D"/>
                </a:solidFill>
                <a:latin typeface="+mn-lt"/>
                <a:ea typeface="Inter"/>
                <a:cs typeface="Inter"/>
                <a:sym typeface="Inter"/>
              </a:rPr>
              <a:t>! Le misure dei territori</a:t>
            </a:r>
          </a:p>
          <a:p>
            <a:pPr marL="0" marR="0" lvl="0" indent="0" algn="ctr" rtl="0">
              <a:lnSpc>
                <a:spcPct val="100000"/>
              </a:lnSpc>
              <a:spcBef>
                <a:spcPts val="0"/>
              </a:spcBef>
              <a:spcAft>
                <a:spcPts val="0"/>
              </a:spcAft>
              <a:buNone/>
            </a:pPr>
            <a:r>
              <a:rPr lang="it-IT" sz="1800" b="1" i="0" u="none" strike="noStrike" cap="none" dirty="0">
                <a:solidFill>
                  <a:srgbClr val="E6002D"/>
                </a:solidFill>
                <a:latin typeface="+mn-lt"/>
                <a:ea typeface="Inter"/>
                <a:cs typeface="Inter"/>
                <a:sym typeface="Inter"/>
              </a:rPr>
              <a:t>Gorizia, 8 e 9 maggio 2025</a:t>
            </a:r>
            <a:endParaRPr lang="en-US" sz="1800" b="1" i="0" u="none" strike="noStrike" cap="none" dirty="0">
              <a:solidFill>
                <a:srgbClr val="E6002D"/>
              </a:solidFill>
              <a:latin typeface="+mn-lt"/>
              <a:ea typeface="Inter"/>
              <a:cs typeface="Inter"/>
              <a:sym typeface="Inter"/>
            </a:endParaRPr>
          </a:p>
        </p:txBody>
      </p:sp>
      <p:sp>
        <p:nvSpPr>
          <p:cNvPr id="10" name="Rettangolo 9">
            <a:extLst>
              <a:ext uri="{FF2B5EF4-FFF2-40B4-BE49-F238E27FC236}">
                <a16:creationId xmlns:a16="http://schemas.microsoft.com/office/drawing/2014/main" id="{1275AEC0-A9AE-4BC4-89DD-27065F66BDCC}"/>
              </a:ext>
            </a:extLst>
          </p:cNvPr>
          <p:cNvSpPr/>
          <p:nvPr userDrawn="1"/>
        </p:nvSpPr>
        <p:spPr>
          <a:xfrm>
            <a:off x="492657" y="6249622"/>
            <a:ext cx="870636" cy="523220"/>
          </a:xfrm>
          <a:prstGeom prst="rect">
            <a:avLst/>
          </a:prstGeom>
        </p:spPr>
        <p:txBody>
          <a:bodyPr wrap="square">
            <a:spAutoFit/>
          </a:bodyPr>
          <a:lstStyle/>
          <a:p>
            <a:r>
              <a:rPr lang="it-IT" sz="1400" dirty="0"/>
              <a:t>Comune di Gorizia</a:t>
            </a:r>
          </a:p>
        </p:txBody>
      </p:sp>
      <p:pic>
        <p:nvPicPr>
          <p:cNvPr id="14" name="Immagine 13">
            <a:extLst>
              <a:ext uri="{FF2B5EF4-FFF2-40B4-BE49-F238E27FC236}">
                <a16:creationId xmlns:a16="http://schemas.microsoft.com/office/drawing/2014/main" id="{823A5DE0-66D6-49A9-B4F6-3CE119901F7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70178" y="86328"/>
            <a:ext cx="5403644" cy="626400"/>
          </a:xfrm>
          <a:prstGeom prst="rect">
            <a:avLst/>
          </a:prstGeom>
        </p:spPr>
      </p:pic>
      <p:pic>
        <p:nvPicPr>
          <p:cNvPr id="15" name="Immagine 14">
            <a:extLst>
              <a:ext uri="{FF2B5EF4-FFF2-40B4-BE49-F238E27FC236}">
                <a16:creationId xmlns:a16="http://schemas.microsoft.com/office/drawing/2014/main" id="{6DFF2BD7-EDB8-4958-BA10-F33AC5B2ED74}"/>
              </a:ext>
            </a:extLst>
          </p:cNvPr>
          <p:cNvPicPr>
            <a:picLocks noChangeAspect="1"/>
          </p:cNvPicPr>
          <p:nvPr userDrawn="1"/>
        </p:nvPicPr>
        <p:blipFill rotWithShape="1">
          <a:blip r:embed="rId3" cstate="hqprint">
            <a:extLst>
              <a:ext uri="{28A0092B-C50C-407E-A947-70E740481C1C}">
                <a14:useLocalDpi xmlns:a14="http://schemas.microsoft.com/office/drawing/2010/main" val="0"/>
              </a:ext>
            </a:extLst>
          </a:blip>
          <a:srcRect l="19243" t="18941" r="18030" b="19485"/>
          <a:stretch/>
        </p:blipFill>
        <p:spPr>
          <a:xfrm>
            <a:off x="0" y="6169232"/>
            <a:ext cx="492657" cy="684000"/>
          </a:xfrm>
          <a:prstGeom prst="rect">
            <a:avLst/>
          </a:prstGeom>
        </p:spPr>
      </p:pic>
      <p:pic>
        <p:nvPicPr>
          <p:cNvPr id="16" name="Immagine 15">
            <a:extLst>
              <a:ext uri="{FF2B5EF4-FFF2-40B4-BE49-F238E27FC236}">
                <a16:creationId xmlns:a16="http://schemas.microsoft.com/office/drawing/2014/main" id="{F6F3D282-75D5-4D5A-9BA2-E9A9C98FE657}"/>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025528" y="6110430"/>
            <a:ext cx="1118472" cy="742802"/>
          </a:xfrm>
          <a:prstGeom prst="rect">
            <a:avLst/>
          </a:prstGeom>
        </p:spPr>
      </p:pic>
    </p:spTree>
    <p:extLst>
      <p:ext uri="{BB962C8B-B14F-4D97-AF65-F5344CB8AC3E}">
        <p14:creationId xmlns:p14="http://schemas.microsoft.com/office/powerpoint/2010/main" val="1060869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431689" y="200147"/>
            <a:ext cx="8284543" cy="831987"/>
          </a:xfrm>
        </p:spPr>
        <p:txBody>
          <a:bodyPr>
            <a:normAutofit/>
          </a:bodyPr>
          <a:lstStyle>
            <a:lvl1pPr>
              <a:defRPr sz="3200" b="1"/>
            </a:lvl1pPr>
          </a:lstStyle>
          <a:p>
            <a:r>
              <a:rPr lang="it-IT" dirty="0"/>
              <a:t>Fare clic per modificare lo stile del titolo dello schema</a:t>
            </a:r>
            <a:endParaRPr lang="en-US" dirty="0"/>
          </a:p>
        </p:txBody>
      </p:sp>
      <p:sp>
        <p:nvSpPr>
          <p:cNvPr id="3" name="Content Placeholder 2"/>
          <p:cNvSpPr>
            <a:spLocks noGrp="1"/>
          </p:cNvSpPr>
          <p:nvPr>
            <p:ph idx="1"/>
          </p:nvPr>
        </p:nvSpPr>
        <p:spPr>
          <a:xfrm>
            <a:off x="431689" y="1413371"/>
            <a:ext cx="8284543" cy="4763592"/>
          </a:xfrm>
        </p:spPr>
        <p:txBody>
          <a:bodyPr>
            <a:normAutofit/>
          </a:bodyPr>
          <a:lstStyle>
            <a:lvl1pPr>
              <a:defRPr sz="2400"/>
            </a:lvl1pPr>
            <a:lvl2pPr>
              <a:defRPr sz="2000"/>
            </a:lvl2pPr>
            <a:lvl3pPr>
              <a:defRPr sz="1800"/>
            </a:lvl3pPr>
            <a:lvl4pPr>
              <a:defRPr sz="1600"/>
            </a:lvl4pPr>
            <a:lvl5pPr>
              <a:defRPr sz="1600"/>
            </a:lvl5p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endParaRPr lang="en-US" dirty="0"/>
          </a:p>
        </p:txBody>
      </p:sp>
      <p:sp>
        <p:nvSpPr>
          <p:cNvPr id="7" name="Rettangolo 6">
            <a:extLst>
              <a:ext uri="{FF2B5EF4-FFF2-40B4-BE49-F238E27FC236}">
                <a16:creationId xmlns:a16="http://schemas.microsoft.com/office/drawing/2014/main" id="{02425FA0-99E0-46A0-A5AE-AF12DED64318}"/>
              </a:ext>
            </a:extLst>
          </p:cNvPr>
          <p:cNvSpPr/>
          <p:nvPr userDrawn="1"/>
        </p:nvSpPr>
        <p:spPr>
          <a:xfrm>
            <a:off x="-1" y="6382052"/>
            <a:ext cx="9144000" cy="36000"/>
          </a:xfrm>
          <a:prstGeom prst="rect">
            <a:avLst/>
          </a:prstGeom>
          <a:solidFill>
            <a:srgbClr val="E6002D"/>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350"/>
          </a:p>
        </p:txBody>
      </p:sp>
      <p:sp>
        <p:nvSpPr>
          <p:cNvPr id="8" name="Rettangolo 7">
            <a:extLst>
              <a:ext uri="{FF2B5EF4-FFF2-40B4-BE49-F238E27FC236}">
                <a16:creationId xmlns:a16="http://schemas.microsoft.com/office/drawing/2014/main" id="{69A40657-C5E6-4349-94AF-3A416B2A38D7}"/>
              </a:ext>
            </a:extLst>
          </p:cNvPr>
          <p:cNvSpPr/>
          <p:nvPr userDrawn="1"/>
        </p:nvSpPr>
        <p:spPr>
          <a:xfrm>
            <a:off x="0" y="1158221"/>
            <a:ext cx="9144000" cy="129063"/>
          </a:xfrm>
          <a:prstGeom prst="rect">
            <a:avLst/>
          </a:prstGeom>
          <a:solidFill>
            <a:srgbClr val="E6002D"/>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350"/>
          </a:p>
        </p:txBody>
      </p:sp>
      <p:sp>
        <p:nvSpPr>
          <p:cNvPr id="9" name="Rettangolo 8">
            <a:extLst>
              <a:ext uri="{FF2B5EF4-FFF2-40B4-BE49-F238E27FC236}">
                <a16:creationId xmlns:a16="http://schemas.microsoft.com/office/drawing/2014/main" id="{1621D594-E81E-4BB0-BA0C-E4711C48A079}"/>
              </a:ext>
            </a:extLst>
          </p:cNvPr>
          <p:cNvSpPr/>
          <p:nvPr userDrawn="1"/>
        </p:nvSpPr>
        <p:spPr>
          <a:xfrm>
            <a:off x="233054" y="6438920"/>
            <a:ext cx="771112" cy="430887"/>
          </a:xfrm>
          <a:prstGeom prst="rect">
            <a:avLst/>
          </a:prstGeom>
        </p:spPr>
        <p:txBody>
          <a:bodyPr wrap="square">
            <a:spAutoFit/>
          </a:bodyPr>
          <a:lstStyle/>
          <a:p>
            <a:r>
              <a:rPr lang="it-IT" sz="1100" dirty="0"/>
              <a:t>Comune di Gorizia</a:t>
            </a:r>
          </a:p>
        </p:txBody>
      </p:sp>
      <p:sp>
        <p:nvSpPr>
          <p:cNvPr id="12" name="Google Shape;43;p1">
            <a:extLst>
              <a:ext uri="{FF2B5EF4-FFF2-40B4-BE49-F238E27FC236}">
                <a16:creationId xmlns:a16="http://schemas.microsoft.com/office/drawing/2014/main" id="{272F8E1F-A025-4786-A9AB-04B3A69EAF00}"/>
              </a:ext>
            </a:extLst>
          </p:cNvPr>
          <p:cNvSpPr txBox="1"/>
          <p:nvPr userDrawn="1"/>
        </p:nvSpPr>
        <p:spPr>
          <a:xfrm>
            <a:off x="4905581" y="6485627"/>
            <a:ext cx="3057156" cy="328913"/>
          </a:xfrm>
          <a:prstGeom prst="rect">
            <a:avLst/>
          </a:prstGeom>
          <a:noFill/>
          <a:ln>
            <a:noFill/>
          </a:ln>
        </p:spPr>
        <p:txBody>
          <a:bodyPr spcFirstLastPara="1" wrap="square" lIns="25706" tIns="25706" rIns="25706" bIns="25706" anchor="t" anchorCtr="0">
            <a:spAutoFit/>
          </a:bodyPr>
          <a:lstStyle/>
          <a:p>
            <a:pPr marL="0" marR="0" lvl="0" indent="0" algn="l" rtl="0">
              <a:lnSpc>
                <a:spcPct val="100000"/>
              </a:lnSpc>
              <a:spcBef>
                <a:spcPts val="0"/>
              </a:spcBef>
              <a:spcAft>
                <a:spcPts val="0"/>
              </a:spcAft>
              <a:buNone/>
            </a:pPr>
            <a:r>
              <a:rPr lang="it-IT" sz="1800" b="1" i="0" u="none" strike="noStrike" cap="none" dirty="0">
                <a:solidFill>
                  <a:srgbClr val="E6002D"/>
                </a:solidFill>
                <a:latin typeface="+mn-lt"/>
                <a:ea typeface="Inter"/>
                <a:cs typeface="Inter"/>
                <a:sym typeface="Inter"/>
              </a:rPr>
              <a:t>GO </a:t>
            </a:r>
            <a:r>
              <a:rPr lang="it-IT" sz="1800" b="1" i="0" u="none" strike="noStrike" cap="none" dirty="0" err="1">
                <a:solidFill>
                  <a:srgbClr val="E6002D"/>
                </a:solidFill>
                <a:latin typeface="+mn-lt"/>
                <a:ea typeface="Inter"/>
                <a:cs typeface="Inter"/>
                <a:sym typeface="Inter"/>
              </a:rPr>
              <a:t>Stats</a:t>
            </a:r>
            <a:r>
              <a:rPr lang="it-IT" sz="1800" b="1" i="0" u="none" strike="noStrike" cap="none" dirty="0">
                <a:solidFill>
                  <a:srgbClr val="E6002D"/>
                </a:solidFill>
                <a:latin typeface="+mn-lt"/>
                <a:ea typeface="Inter"/>
                <a:cs typeface="Inter"/>
                <a:sym typeface="Inter"/>
              </a:rPr>
              <a:t>! Le misure dei territori</a:t>
            </a:r>
          </a:p>
        </p:txBody>
      </p:sp>
      <p:pic>
        <p:nvPicPr>
          <p:cNvPr id="15" name="Immagine 14">
            <a:extLst>
              <a:ext uri="{FF2B5EF4-FFF2-40B4-BE49-F238E27FC236}">
                <a16:creationId xmlns:a16="http://schemas.microsoft.com/office/drawing/2014/main" id="{17040CF4-3DDD-43BE-9152-618D6FF1ED1F}"/>
              </a:ext>
            </a:extLst>
          </p:cNvPr>
          <p:cNvPicPr>
            <a:picLocks noChangeAspect="1"/>
          </p:cNvPicPr>
          <p:nvPr userDrawn="1"/>
        </p:nvPicPr>
        <p:blipFill rotWithShape="1">
          <a:blip r:embed="rId2" cstate="hqprint">
            <a:extLst>
              <a:ext uri="{28A0092B-C50C-407E-A947-70E740481C1C}">
                <a14:useLocalDpi xmlns:a14="http://schemas.microsoft.com/office/drawing/2010/main" val="0"/>
              </a:ext>
            </a:extLst>
          </a:blip>
          <a:srcRect l="19243" t="18941" r="18030" b="19485"/>
          <a:stretch/>
        </p:blipFill>
        <p:spPr>
          <a:xfrm>
            <a:off x="-1" y="6426000"/>
            <a:ext cx="311154" cy="432000"/>
          </a:xfrm>
          <a:prstGeom prst="rect">
            <a:avLst/>
          </a:prstGeom>
        </p:spPr>
      </p:pic>
      <p:pic>
        <p:nvPicPr>
          <p:cNvPr id="16" name="Immagine 15">
            <a:extLst>
              <a:ext uri="{FF2B5EF4-FFF2-40B4-BE49-F238E27FC236}">
                <a16:creationId xmlns:a16="http://schemas.microsoft.com/office/drawing/2014/main" id="{87845C27-CF31-4A89-8FB3-B9489D138C03}"/>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8493516" y="6426000"/>
            <a:ext cx="650483" cy="432000"/>
          </a:xfrm>
          <a:prstGeom prst="rect">
            <a:avLst/>
          </a:prstGeom>
        </p:spPr>
      </p:pic>
      <p:pic>
        <p:nvPicPr>
          <p:cNvPr id="17" name="Immagine 16">
            <a:extLst>
              <a:ext uri="{FF2B5EF4-FFF2-40B4-BE49-F238E27FC236}">
                <a16:creationId xmlns:a16="http://schemas.microsoft.com/office/drawing/2014/main" id="{629FBF2C-9416-45AA-AAC6-155763B3FE6D}"/>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1531556" y="6497999"/>
            <a:ext cx="2484425" cy="288000"/>
          </a:xfrm>
          <a:prstGeom prst="rect">
            <a:avLst/>
          </a:prstGeom>
        </p:spPr>
      </p:pic>
    </p:spTree>
    <p:extLst>
      <p:ext uri="{BB962C8B-B14F-4D97-AF65-F5344CB8AC3E}">
        <p14:creationId xmlns:p14="http://schemas.microsoft.com/office/powerpoint/2010/main" val="14600114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51E833-4013-4AE2-949E-1B3A04012AA4}" type="datetimeFigureOut">
              <a:rPr lang="it-IT" smtClean="0"/>
              <a:t>15/04/2025</a:t>
            </a:fld>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98B4D1-54DE-4516-9A2B-FFB59822C569}" type="slidenum">
              <a:rPr lang="it-IT" smtClean="0"/>
              <a:t>‹N›</a:t>
            </a:fld>
            <a:endParaRPr lang="it-IT"/>
          </a:p>
        </p:txBody>
      </p:sp>
    </p:spTree>
    <p:extLst>
      <p:ext uri="{BB962C8B-B14F-4D97-AF65-F5344CB8AC3E}">
        <p14:creationId xmlns:p14="http://schemas.microsoft.com/office/powerpoint/2010/main" val="3646335860"/>
      </p:ext>
    </p:extLst>
  </p:cSld>
  <p:clrMap bg1="lt1" tx1="dk1" bg2="lt2" tx2="dk2" accent1="accent1" accent2="accent2" accent3="accent3" accent4="accent4" accent5="accent5" accent6="accent6" hlink="hlink" folHlink="folHlink"/>
  <p:sldLayoutIdLst>
    <p:sldLayoutId id="2147483652" r:id="rId1"/>
    <p:sldLayoutId id="2147483653"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regione.fvg.it/statistica"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38B77E-294A-4AC8-8DA6-0BBB0466D3D2}"/>
              </a:ext>
            </a:extLst>
          </p:cNvPr>
          <p:cNvSpPr>
            <a:spLocks noGrp="1"/>
          </p:cNvSpPr>
          <p:nvPr>
            <p:ph type="ctrTitle"/>
          </p:nvPr>
        </p:nvSpPr>
        <p:spPr>
          <a:xfrm>
            <a:off x="950191" y="2425737"/>
            <a:ext cx="7243618" cy="705390"/>
          </a:xfrm>
        </p:spPr>
        <p:txBody>
          <a:bodyPr anchor="ctr">
            <a:noAutofit/>
          </a:bodyPr>
          <a:lstStyle/>
          <a:p>
            <a:r>
              <a:rPr lang="it-IT" sz="4400" dirty="0" smtClean="0"/>
              <a:t>GO! 2025 Il contesto statistico</a:t>
            </a:r>
            <a:endParaRPr lang="it-IT" sz="4400" dirty="0"/>
          </a:p>
        </p:txBody>
      </p:sp>
      <p:sp>
        <p:nvSpPr>
          <p:cNvPr id="3" name="Sottotitolo 2">
            <a:extLst>
              <a:ext uri="{FF2B5EF4-FFF2-40B4-BE49-F238E27FC236}">
                <a16:creationId xmlns:a16="http://schemas.microsoft.com/office/drawing/2014/main" id="{4295E769-0C68-4D6F-8B21-755E2582FCB4}"/>
              </a:ext>
            </a:extLst>
          </p:cNvPr>
          <p:cNvSpPr>
            <a:spLocks noGrp="1"/>
          </p:cNvSpPr>
          <p:nvPr>
            <p:ph type="subTitle" idx="1"/>
          </p:nvPr>
        </p:nvSpPr>
        <p:spPr>
          <a:xfrm>
            <a:off x="609599" y="3657600"/>
            <a:ext cx="8211127" cy="2724727"/>
          </a:xfrm>
        </p:spPr>
        <p:txBody>
          <a:bodyPr>
            <a:normAutofit lnSpcReduction="10000"/>
          </a:bodyPr>
          <a:lstStyle/>
          <a:p>
            <a:r>
              <a:rPr lang="it-IT" sz="1800" dirty="0"/>
              <a:t>Sara Anzilutti, Chiara Donati, Irene Plet, Ilaria </a:t>
            </a:r>
            <a:r>
              <a:rPr lang="it-IT" sz="1800" dirty="0" smtClean="0"/>
              <a:t>Silvestri</a:t>
            </a:r>
          </a:p>
          <a:p>
            <a:endParaRPr lang="it-IT" sz="1800" dirty="0"/>
          </a:p>
          <a:p>
            <a:r>
              <a:rPr lang="it-IT" sz="1800" dirty="0" smtClean="0"/>
              <a:t>Regione Autonoma Friuli Venezia Giulia</a:t>
            </a:r>
          </a:p>
          <a:p>
            <a:r>
              <a:rPr lang="it-IT" sz="1800" dirty="0" smtClean="0"/>
              <a:t>Direzione Generale - Servizio programmazione, pianificazione strategica, controllo di gestione e statistica</a:t>
            </a:r>
          </a:p>
          <a:p>
            <a:r>
              <a:rPr lang="it-IT" sz="1800" dirty="0" smtClean="0"/>
              <a:t>Direttore: Gianluca </a:t>
            </a:r>
            <a:r>
              <a:rPr lang="it-IT" sz="1800" dirty="0" smtClean="0"/>
              <a:t>Dominutti</a:t>
            </a:r>
          </a:p>
          <a:p>
            <a:endParaRPr lang="it-IT" sz="1800" dirty="0" smtClean="0"/>
          </a:p>
          <a:p>
            <a:r>
              <a:rPr lang="it-IT" sz="1800" dirty="0" smtClean="0">
                <a:hlinkClick r:id="rId2"/>
              </a:rPr>
              <a:t>www.regione.fvg.it/statistica</a:t>
            </a:r>
            <a:endParaRPr lang="it-IT" sz="1800" dirty="0" smtClean="0"/>
          </a:p>
        </p:txBody>
      </p:sp>
    </p:spTree>
    <p:extLst>
      <p:ext uri="{BB962C8B-B14F-4D97-AF65-F5344CB8AC3E}">
        <p14:creationId xmlns:p14="http://schemas.microsoft.com/office/powerpoint/2010/main" val="974592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CE82E8-F3FD-4DD2-A4C0-8C8A6A9B4D48}"/>
              </a:ext>
            </a:extLst>
          </p:cNvPr>
          <p:cNvSpPr>
            <a:spLocks noGrp="1"/>
          </p:cNvSpPr>
          <p:nvPr>
            <p:ph type="title"/>
          </p:nvPr>
        </p:nvSpPr>
        <p:spPr/>
        <p:txBody>
          <a:bodyPr/>
          <a:lstStyle/>
          <a:p>
            <a:pPr algn="ctr"/>
            <a:r>
              <a:rPr lang="it-IT" dirty="0"/>
              <a:t>Popolazione e società</a:t>
            </a:r>
          </a:p>
        </p:txBody>
      </p:sp>
      <p:sp>
        <p:nvSpPr>
          <p:cNvPr id="3" name="Segnaposto contenuto 2">
            <a:extLst>
              <a:ext uri="{FF2B5EF4-FFF2-40B4-BE49-F238E27FC236}">
                <a16:creationId xmlns:a16="http://schemas.microsoft.com/office/drawing/2014/main" id="{45D6962E-6E07-471A-AD96-5C1504B5FF46}"/>
              </a:ext>
            </a:extLst>
          </p:cNvPr>
          <p:cNvSpPr>
            <a:spLocks noGrp="1"/>
          </p:cNvSpPr>
          <p:nvPr>
            <p:ph idx="1"/>
          </p:nvPr>
        </p:nvSpPr>
        <p:spPr>
          <a:xfrm>
            <a:off x="120532" y="1338349"/>
            <a:ext cx="8902931" cy="3270901"/>
          </a:xfrm>
        </p:spPr>
        <p:txBody>
          <a:bodyPr>
            <a:noAutofit/>
          </a:bodyPr>
          <a:lstStyle/>
          <a:p>
            <a:pPr algn="just">
              <a:lnSpc>
                <a:spcPct val="80000"/>
              </a:lnSpc>
              <a:spcBef>
                <a:spcPts val="600"/>
              </a:spcBef>
            </a:pPr>
            <a:r>
              <a:rPr lang="it-IT" sz="1600" dirty="0"/>
              <a:t>Al </a:t>
            </a:r>
            <a:r>
              <a:rPr lang="it-IT" sz="1600" dirty="0" smtClean="0"/>
              <a:t>31.12.2023 gli abitanti del </a:t>
            </a:r>
            <a:r>
              <a:rPr lang="it-IT" sz="1600" dirty="0"/>
              <a:t>comune di Gorizia </a:t>
            </a:r>
            <a:r>
              <a:rPr lang="it-IT" sz="1600" dirty="0" smtClean="0"/>
              <a:t>sono 33.728 </a:t>
            </a:r>
            <a:r>
              <a:rPr lang="it-IT" sz="1600" dirty="0"/>
              <a:t>e </a:t>
            </a:r>
            <a:r>
              <a:rPr lang="it-IT" sz="1600" dirty="0" smtClean="0"/>
              <a:t>quelli della </a:t>
            </a:r>
            <a:r>
              <a:rPr lang="it-IT" sz="1600" dirty="0"/>
              <a:t>provincia allargata di </a:t>
            </a:r>
            <a:r>
              <a:rPr lang="it-IT" sz="1600" dirty="0" smtClean="0"/>
              <a:t>Gorizia (che </a:t>
            </a:r>
            <a:r>
              <a:rPr lang="it-IT" sz="1600" dirty="0"/>
              <a:t>comprende </a:t>
            </a:r>
            <a:r>
              <a:rPr lang="it-IT" sz="1600" dirty="0" smtClean="0"/>
              <a:t>anche </a:t>
            </a:r>
            <a:r>
              <a:rPr lang="it-IT" sz="1600" dirty="0"/>
              <a:t>Aiello del Friuli, Aquileia e Cividale del </a:t>
            </a:r>
            <a:r>
              <a:rPr lang="it-IT" sz="1600" dirty="0" smtClean="0"/>
              <a:t>Friuli, comuni coinvolti </a:t>
            </a:r>
            <a:r>
              <a:rPr lang="it-IT" sz="1600" dirty="0"/>
              <a:t>nel progetto GO! </a:t>
            </a:r>
            <a:r>
              <a:rPr lang="it-IT" sz="1600" dirty="0" smtClean="0"/>
              <a:t>2025) sono 154.481; Nova </a:t>
            </a:r>
            <a:r>
              <a:rPr lang="it-IT" sz="1600" dirty="0"/>
              <a:t>Gorica conta 31.956 abitanti e la </a:t>
            </a:r>
            <a:r>
              <a:rPr lang="it-IT" sz="1600" dirty="0" smtClean="0"/>
              <a:t>Goriška 118.254 </a:t>
            </a:r>
            <a:r>
              <a:rPr lang="it-IT" sz="1600" dirty="0"/>
              <a:t>abitanti. La quota di stranieri è simile per la provincia allargata di Gorizia, per il comune di Gorizia e per la città di Nova </a:t>
            </a:r>
            <a:r>
              <a:rPr lang="it-IT" sz="1600" dirty="0" smtClean="0"/>
              <a:t>Gorica, mentre </a:t>
            </a:r>
            <a:r>
              <a:rPr lang="it-IT" sz="1600" dirty="0"/>
              <a:t>è più bassa per la </a:t>
            </a:r>
            <a:r>
              <a:rPr lang="it-IT" sz="1600" dirty="0" smtClean="0"/>
              <a:t>Goriška. </a:t>
            </a:r>
            <a:r>
              <a:rPr lang="it-IT" sz="1600" dirty="0"/>
              <a:t>L’età media è maggiore per la parte italiana: 49,2 anni per la provincia allargata, contro i 45,8 della Goriška</a:t>
            </a:r>
            <a:r>
              <a:rPr lang="it-IT" sz="1600" dirty="0" smtClean="0"/>
              <a:t>.</a:t>
            </a:r>
          </a:p>
          <a:p>
            <a:pPr algn="just">
              <a:lnSpc>
                <a:spcPct val="80000"/>
              </a:lnSpc>
              <a:spcBef>
                <a:spcPts val="600"/>
              </a:spcBef>
            </a:pPr>
            <a:r>
              <a:rPr lang="it-IT" sz="1600" dirty="0"/>
              <a:t>I territori coinvolti hanno dimensioni molto </a:t>
            </a:r>
            <a:r>
              <a:rPr lang="it-IT" sz="1600" dirty="0" smtClean="0"/>
              <a:t>diverse, questo </a:t>
            </a:r>
            <a:r>
              <a:rPr lang="it-IT" sz="1600" dirty="0"/>
              <a:t>si riflette sulla densità di </a:t>
            </a:r>
            <a:r>
              <a:rPr lang="it-IT" sz="1600" dirty="0" smtClean="0"/>
              <a:t>popolazione:  </a:t>
            </a:r>
            <a:r>
              <a:rPr lang="it-IT" sz="1600" dirty="0"/>
              <a:t>50,9 abitanti per kmq per Nova Gorica e </a:t>
            </a:r>
            <a:r>
              <a:rPr lang="it-IT" sz="1600" dirty="0" smtClean="0"/>
              <a:t>114,3 </a:t>
            </a:r>
            <a:r>
              <a:rPr lang="it-IT" sz="1600" dirty="0"/>
              <a:t>abitanti per kmq per la Goriška, molto inferiori </a:t>
            </a:r>
            <a:r>
              <a:rPr lang="it-IT" sz="1600" dirty="0" smtClean="0"/>
              <a:t>ai </a:t>
            </a:r>
            <a:r>
              <a:rPr lang="it-IT" sz="1600" dirty="0"/>
              <a:t>267,9 abitanti per kmq della provincia allargata e soprattutto agli 813,1 abitanti per kmq di Gorizia.</a:t>
            </a:r>
          </a:p>
          <a:p>
            <a:pPr algn="just">
              <a:lnSpc>
                <a:spcPct val="80000"/>
              </a:lnSpc>
              <a:spcBef>
                <a:spcPts val="600"/>
              </a:spcBef>
            </a:pPr>
            <a:r>
              <a:rPr lang="it-IT" sz="1600" dirty="0"/>
              <a:t>La vita nel suo complesso è ritenuta soddisfacente sia dai residenti in regione che dai cittadini della Goriška, così come la condizione economica, il tempo libero e le relazioni interpersonali. I cittadini del FVG sono più soddisfatti per lo stato della propria salute.</a:t>
            </a:r>
          </a:p>
        </p:txBody>
      </p:sp>
      <p:grpSp>
        <p:nvGrpSpPr>
          <p:cNvPr id="8" name="Gruppo 7"/>
          <p:cNvGrpSpPr>
            <a:grpSpLocks noChangeAspect="1"/>
          </p:cNvGrpSpPr>
          <p:nvPr/>
        </p:nvGrpSpPr>
        <p:grpSpPr>
          <a:xfrm>
            <a:off x="1197761" y="3906980"/>
            <a:ext cx="6748474" cy="2475413"/>
            <a:chOff x="752828" y="3677732"/>
            <a:chExt cx="7638341" cy="2856745"/>
          </a:xfrm>
        </p:grpSpPr>
        <p:sp>
          <p:nvSpPr>
            <p:cNvPr id="6" name="Rectangle 5"/>
            <p:cNvSpPr>
              <a:spLocks noChangeArrowheads="1"/>
            </p:cNvSpPr>
            <p:nvPr/>
          </p:nvSpPr>
          <p:spPr bwMode="auto">
            <a:xfrm>
              <a:off x="752828" y="3677732"/>
              <a:ext cx="6642442" cy="3077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200" b="0" i="1" u="none" strike="noStrike" cap="none" normalizeH="0" baseline="0" dirty="0" smtClean="0">
                  <a:ln>
                    <a:noFill/>
                  </a:ln>
                  <a:solidFill>
                    <a:schemeClr val="tx1"/>
                  </a:solidFill>
                  <a:effectLst/>
                  <a:latin typeface="DecimaWE Rg" panose="02000000000000000000" pitchFamily="2" charset="0"/>
                  <a:ea typeface="Times New Roman" panose="02020603050405020304" pitchFamily="18" charset="0"/>
                </a:rPr>
                <a:t>Variazione della popolazione rispetto all’anno precedente. Anni 2014-2023 (valori %)</a:t>
              </a:r>
              <a:endParaRPr kumimoji="0" lang="it-IT" altLang="it-IT" sz="2000" b="0" i="0" u="none" strike="noStrike" cap="none" normalizeH="0" baseline="0" dirty="0" smtClean="0">
                <a:ln>
                  <a:noFill/>
                </a:ln>
                <a:solidFill>
                  <a:schemeClr val="tx1"/>
                </a:solidFill>
                <a:effectLst/>
                <a:latin typeface="Arial" panose="020B0604020202020204" pitchFamily="34" charset="0"/>
              </a:endParaRPr>
            </a:p>
          </p:txBody>
        </p:sp>
        <p:sp>
          <p:nvSpPr>
            <p:cNvPr id="7" name="Rectangle 6"/>
            <p:cNvSpPr>
              <a:spLocks noChangeArrowheads="1"/>
            </p:cNvSpPr>
            <p:nvPr/>
          </p:nvSpPr>
          <p:spPr bwMode="auto">
            <a:xfrm>
              <a:off x="752828" y="6226699"/>
              <a:ext cx="6750507" cy="3077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defTabSz="914400" eaLnBrk="0" fontAlgn="base" hangingPunct="0">
                <a:spcBef>
                  <a:spcPct val="0"/>
                </a:spcBef>
                <a:spcAft>
                  <a:spcPct val="0"/>
                </a:spcAft>
              </a:pPr>
              <a:r>
                <a:rPr lang="it-IT" altLang="it-IT" sz="1200" i="1" dirty="0">
                  <a:latin typeface="DecimaWE Rg" panose="02000000000000000000" pitchFamily="2" charset="0"/>
                  <a:ea typeface="Times New Roman" panose="02020603050405020304" pitchFamily="18" charset="0"/>
                </a:rPr>
                <a:t>*dato provvisorio - Fonte: Istat e </a:t>
              </a:r>
              <a:r>
                <a:rPr lang="it-IT" altLang="it-IT" sz="1200" i="1" dirty="0" err="1">
                  <a:latin typeface="DecimaWE Rg" panose="02000000000000000000" pitchFamily="2" charset="0"/>
                  <a:ea typeface="Times New Roman" panose="02020603050405020304" pitchFamily="18" charset="0"/>
                </a:rPr>
                <a:t>Surs</a:t>
              </a:r>
              <a:r>
                <a:rPr lang="it-IT" altLang="it-IT" sz="1200" i="1" dirty="0">
                  <a:latin typeface="DecimaWE Rg" panose="02000000000000000000" pitchFamily="2" charset="0"/>
                  <a:ea typeface="Times New Roman" panose="02020603050405020304" pitchFamily="18" charset="0"/>
                </a:rPr>
                <a:t>, elaborazioni a cura del Servizio</a:t>
              </a:r>
            </a:p>
          </p:txBody>
        </p:sp>
        <p:pic>
          <p:nvPicPr>
            <p:cNvPr id="10" name="Immagin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2828" y="3985509"/>
              <a:ext cx="7638341" cy="2331922"/>
            </a:xfrm>
            <a:prstGeom prst="rect">
              <a:avLst/>
            </a:prstGeom>
            <a:noFill/>
          </p:spPr>
        </p:pic>
      </p:grpSp>
    </p:spTree>
    <p:extLst>
      <p:ext uri="{BB962C8B-B14F-4D97-AF65-F5344CB8AC3E}">
        <p14:creationId xmlns:p14="http://schemas.microsoft.com/office/powerpoint/2010/main" val="778214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stretch>
            <a:fillRect/>
          </a:stretch>
        </p:blipFill>
        <p:spPr>
          <a:xfrm>
            <a:off x="406051" y="2908952"/>
            <a:ext cx="3830476" cy="2927824"/>
          </a:xfrm>
          <a:prstGeom prst="rect">
            <a:avLst/>
          </a:prstGeom>
        </p:spPr>
      </p:pic>
      <p:sp>
        <p:nvSpPr>
          <p:cNvPr id="2" name="Titolo 1">
            <a:extLst>
              <a:ext uri="{FF2B5EF4-FFF2-40B4-BE49-F238E27FC236}">
                <a16:creationId xmlns:a16="http://schemas.microsoft.com/office/drawing/2014/main" id="{82C03BE4-6C4A-4160-8943-F1F83C31CD75}"/>
              </a:ext>
            </a:extLst>
          </p:cNvPr>
          <p:cNvSpPr>
            <a:spLocks noGrp="1"/>
          </p:cNvSpPr>
          <p:nvPr>
            <p:ph type="title"/>
          </p:nvPr>
        </p:nvSpPr>
        <p:spPr/>
        <p:txBody>
          <a:bodyPr/>
          <a:lstStyle/>
          <a:p>
            <a:pPr algn="ctr"/>
            <a:r>
              <a:rPr lang="it-IT" dirty="0"/>
              <a:t>Lavoro </a:t>
            </a:r>
          </a:p>
        </p:txBody>
      </p:sp>
      <p:sp>
        <p:nvSpPr>
          <p:cNvPr id="3" name="Segnaposto contenuto 2">
            <a:extLst>
              <a:ext uri="{FF2B5EF4-FFF2-40B4-BE49-F238E27FC236}">
                <a16:creationId xmlns:a16="http://schemas.microsoft.com/office/drawing/2014/main" id="{F1AC2465-64EC-4FC3-A160-C73D30F63038}"/>
              </a:ext>
            </a:extLst>
          </p:cNvPr>
          <p:cNvSpPr>
            <a:spLocks noGrp="1"/>
          </p:cNvSpPr>
          <p:nvPr>
            <p:ph idx="1"/>
          </p:nvPr>
        </p:nvSpPr>
        <p:spPr>
          <a:xfrm>
            <a:off x="299303" y="1587731"/>
            <a:ext cx="8545394" cy="4796209"/>
          </a:xfrm>
        </p:spPr>
        <p:txBody>
          <a:bodyPr>
            <a:normAutofit/>
          </a:bodyPr>
          <a:lstStyle/>
          <a:p>
            <a:pPr algn="just">
              <a:lnSpc>
                <a:spcPct val="80000"/>
              </a:lnSpc>
              <a:tabLst>
                <a:tab pos="265113" algn="l"/>
                <a:tab pos="6905625" algn="l"/>
              </a:tabLst>
            </a:pPr>
            <a:r>
              <a:rPr lang="it-IT" sz="1600" dirty="0"/>
              <a:t>Le persone occupate della provincia di Gorizia e della Goriška ammontano rispettivamente a 56.409 e 51.964 unità nel 2023. Il tasso di </a:t>
            </a:r>
            <a:r>
              <a:rPr lang="it-IT" sz="1600" dirty="0" smtClean="0"/>
              <a:t>occupazione è </a:t>
            </a:r>
            <a:r>
              <a:rPr lang="it-IT" sz="1600" dirty="0"/>
              <a:t>superiore nel territorio sloveno rispetto al corrispettivo italiano (76,6% contro 69,9</a:t>
            </a:r>
            <a:r>
              <a:rPr lang="it-IT" sz="1600" dirty="0" smtClean="0"/>
              <a:t>%), mentre è inferiore quello di disoccupazione (3,7% contro 4,6%). </a:t>
            </a:r>
            <a:r>
              <a:rPr lang="it-IT" sz="1600" dirty="0"/>
              <a:t>In accordo con la diversa struttura demografica delle due popolazioni prese in considerazione, le persone occupate della provincia di Gorizia sono mediamente più anziane di quelli della Goriška. </a:t>
            </a:r>
            <a:endParaRPr lang="it-IT" sz="1600" dirty="0" smtClean="0"/>
          </a:p>
          <a:p>
            <a:pPr marL="4033838" indent="-273050" algn="just">
              <a:lnSpc>
                <a:spcPct val="80000"/>
              </a:lnSpc>
              <a:tabLst>
                <a:tab pos="265113" algn="l"/>
                <a:tab pos="6905625" algn="l"/>
              </a:tabLst>
            </a:pPr>
            <a:r>
              <a:rPr lang="it-IT" sz="1600" dirty="0" smtClean="0"/>
              <a:t>Nel </a:t>
            </a:r>
            <a:r>
              <a:rPr lang="it-IT" sz="1600" dirty="0"/>
              <a:t>territorio sloveno è minore il gap di genere sia in termini di tasso di occupazione che di disoccupazione. Inoltre, in FVG è maggiore la disoccupazione giovanile e l’incidenza dei giovani </a:t>
            </a:r>
            <a:r>
              <a:rPr lang="it-IT" sz="1600"/>
              <a:t>che </a:t>
            </a:r>
            <a:r>
              <a:rPr lang="it-IT" sz="1600" smtClean="0"/>
              <a:t>non studiano </a:t>
            </a:r>
            <a:r>
              <a:rPr lang="it-IT" sz="1600" dirty="0"/>
              <a:t>e non lavorano (Neet). </a:t>
            </a:r>
            <a:endParaRPr lang="it-IT" sz="1600" dirty="0" smtClean="0"/>
          </a:p>
          <a:p>
            <a:pPr marL="4033838" indent="-273050" algn="just" defTabSz="949325">
              <a:lnSpc>
                <a:spcPct val="80000"/>
              </a:lnSpc>
            </a:pPr>
            <a:r>
              <a:rPr lang="it-IT" sz="1600" dirty="0" smtClean="0"/>
              <a:t>Il </a:t>
            </a:r>
            <a:r>
              <a:rPr lang="it-IT" sz="1600" dirty="0"/>
              <a:t>confronto tra il livello di istruzione della popolazione Slovena con quella del FVG mostra un gap di oltre 10 punti percentuali in favore della prima (33,8 con titoli post scuola secondaria ogni 100 abitanti, contro 22), che si riflette nel grado di istruzione della popolazione occupata e sull’inquadramento professionale delle popolazioni di occupati nei due territori, a favore del territorio sloveno.</a:t>
            </a:r>
          </a:p>
        </p:txBody>
      </p:sp>
    </p:spTree>
    <p:extLst>
      <p:ext uri="{BB962C8B-B14F-4D97-AF65-F5344CB8AC3E}">
        <p14:creationId xmlns:p14="http://schemas.microsoft.com/office/powerpoint/2010/main" val="2127763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EDFC73C-499E-42BE-925C-D6050E205967}"/>
              </a:ext>
            </a:extLst>
          </p:cNvPr>
          <p:cNvSpPr>
            <a:spLocks noGrp="1"/>
          </p:cNvSpPr>
          <p:nvPr>
            <p:ph type="title"/>
          </p:nvPr>
        </p:nvSpPr>
        <p:spPr/>
        <p:txBody>
          <a:bodyPr/>
          <a:lstStyle/>
          <a:p>
            <a:pPr algn="ctr"/>
            <a:r>
              <a:rPr lang="it-IT" dirty="0"/>
              <a:t>Economia e imprese</a:t>
            </a:r>
          </a:p>
        </p:txBody>
      </p:sp>
      <p:sp>
        <p:nvSpPr>
          <p:cNvPr id="3" name="Segnaposto contenuto 2">
            <a:extLst>
              <a:ext uri="{FF2B5EF4-FFF2-40B4-BE49-F238E27FC236}">
                <a16:creationId xmlns:a16="http://schemas.microsoft.com/office/drawing/2014/main" id="{81010F5E-8616-4297-BF71-24D76F80BA45}"/>
              </a:ext>
            </a:extLst>
          </p:cNvPr>
          <p:cNvSpPr>
            <a:spLocks noGrp="1"/>
          </p:cNvSpPr>
          <p:nvPr>
            <p:ph idx="1"/>
          </p:nvPr>
        </p:nvSpPr>
        <p:spPr>
          <a:xfrm>
            <a:off x="111095" y="1413371"/>
            <a:ext cx="8930355" cy="2252776"/>
          </a:xfrm>
        </p:spPr>
        <p:txBody>
          <a:bodyPr>
            <a:normAutofit/>
          </a:bodyPr>
          <a:lstStyle/>
          <a:p>
            <a:pPr algn="just">
              <a:lnSpc>
                <a:spcPct val="80000"/>
              </a:lnSpc>
            </a:pPr>
            <a:r>
              <a:rPr lang="it-IT" sz="1600" dirty="0" smtClean="0"/>
              <a:t>Al </a:t>
            </a:r>
            <a:r>
              <a:rPr lang="it-IT" sz="1600" dirty="0"/>
              <a:t>31.12.2023 </a:t>
            </a:r>
            <a:r>
              <a:rPr lang="it-IT" sz="1600" dirty="0" smtClean="0"/>
              <a:t>si contano 8.440 imprese attive </a:t>
            </a:r>
            <a:r>
              <a:rPr lang="it-IT" sz="1600" dirty="0"/>
              <a:t>nella provincia di Gorizia e </a:t>
            </a:r>
            <a:r>
              <a:rPr lang="it-IT" sz="1600" dirty="0" smtClean="0"/>
              <a:t>poco </a:t>
            </a:r>
            <a:r>
              <a:rPr lang="it-IT" sz="1600" dirty="0"/>
              <a:t>più di 2.200 nel comune di </a:t>
            </a:r>
            <a:r>
              <a:rPr lang="it-IT" sz="1600" dirty="0" smtClean="0"/>
              <a:t>Gorizia. Le </a:t>
            </a:r>
            <a:r>
              <a:rPr lang="it-IT" sz="1600" dirty="0"/>
              <a:t>imprese della Goriška a fine 2022 </a:t>
            </a:r>
            <a:r>
              <a:rPr lang="it-IT" sz="1600" dirty="0" smtClean="0"/>
              <a:t>sono </a:t>
            </a:r>
            <a:r>
              <a:rPr lang="it-IT" sz="1600" dirty="0"/>
              <a:t>12.641, quelle di Nova </a:t>
            </a:r>
            <a:r>
              <a:rPr lang="it-IT" sz="1600" dirty="0" err="1" smtClean="0"/>
              <a:t>Gorica</a:t>
            </a:r>
            <a:r>
              <a:rPr lang="it-IT" sz="1600" dirty="0"/>
              <a:t> </a:t>
            </a:r>
            <a:r>
              <a:rPr lang="it-IT" sz="1600" dirty="0" smtClean="0"/>
              <a:t>3.774</a:t>
            </a:r>
            <a:r>
              <a:rPr lang="it-IT" sz="1600" dirty="0"/>
              <a:t>. </a:t>
            </a:r>
            <a:r>
              <a:rPr lang="it-IT" sz="1600" dirty="0" smtClean="0"/>
              <a:t>Quasi </a:t>
            </a:r>
            <a:r>
              <a:rPr lang="it-IT" sz="1600" dirty="0"/>
              <a:t>un terzo degli addetti delle imprese dell’industria e dei servizi con sede nella provincia di Gorizia è impiegato nell’industria in senso stretto, quota che raggiunge il 38% nella Goriška, mentre nel comune di Gorizia c’è un’elevata concentrazione dell’occupazione nel commercio e riparazioni (19% del totale</a:t>
            </a:r>
            <a:r>
              <a:rPr lang="it-IT" sz="1600" dirty="0" smtClean="0"/>
              <a:t>).</a:t>
            </a:r>
          </a:p>
          <a:p>
            <a:pPr algn="just">
              <a:lnSpc>
                <a:spcPct val="80000"/>
              </a:lnSpc>
            </a:pPr>
            <a:r>
              <a:rPr lang="it-IT" sz="1600" dirty="0" smtClean="0"/>
              <a:t>Nel </a:t>
            </a:r>
            <a:r>
              <a:rPr lang="it-IT" sz="1600" dirty="0"/>
              <a:t>Goriziano le imprese di manifattura, trasporti, </a:t>
            </a:r>
            <a:r>
              <a:rPr lang="it-IT" sz="1600" dirty="0" smtClean="0"/>
              <a:t>alloggio </a:t>
            </a:r>
            <a:r>
              <a:rPr lang="it-IT" sz="1600" dirty="0"/>
              <a:t>e ristorazione e attività professionali, scientifiche e tecniche sono mediamente </a:t>
            </a:r>
            <a:r>
              <a:rPr lang="it-IT" sz="1600" dirty="0" smtClean="0"/>
              <a:t>maggiori</a:t>
            </a:r>
            <a:r>
              <a:rPr lang="it-IT" sz="1600" dirty="0"/>
              <a:t>, in termini di addetti, rispetto alle imprese con sede nella Goriška. Di contro, nella provincia slovena sono mediamente più grandi le imprese del commercio e riparazioni e le attività artistiche, di intrattenimento e divertimento e altri servizi</a:t>
            </a:r>
            <a:r>
              <a:rPr lang="it-IT" sz="1600" dirty="0" smtClean="0"/>
              <a:t>.</a:t>
            </a:r>
            <a:endParaRPr lang="it-IT" sz="1600" dirty="0"/>
          </a:p>
        </p:txBody>
      </p:sp>
      <p:sp>
        <p:nvSpPr>
          <p:cNvPr id="7" name="Rettangolo 6"/>
          <p:cNvSpPr/>
          <p:nvPr/>
        </p:nvSpPr>
        <p:spPr>
          <a:xfrm>
            <a:off x="301238" y="3437441"/>
            <a:ext cx="8575705" cy="307777"/>
          </a:xfrm>
          <a:prstGeom prst="rect">
            <a:avLst/>
          </a:prstGeom>
        </p:spPr>
        <p:txBody>
          <a:bodyPr wrap="square">
            <a:spAutoFit/>
          </a:bodyPr>
          <a:lstStyle/>
          <a:p>
            <a:pPr algn="just">
              <a:spcAft>
                <a:spcPts val="1200"/>
              </a:spcAft>
            </a:pPr>
            <a:r>
              <a:rPr lang="it-IT" sz="1400" i="1" dirty="0"/>
              <a:t>Addetti delle imprese attive dell’industria e dei servizi per settore di attività economica (composizioni %). Anno 2022</a:t>
            </a:r>
          </a:p>
        </p:txBody>
      </p:sp>
      <p:sp>
        <p:nvSpPr>
          <p:cNvPr id="8" name="Rettangolo 7"/>
          <p:cNvSpPr/>
          <p:nvPr/>
        </p:nvSpPr>
        <p:spPr>
          <a:xfrm>
            <a:off x="431689" y="5976906"/>
            <a:ext cx="5648770" cy="307777"/>
          </a:xfrm>
          <a:prstGeom prst="rect">
            <a:avLst/>
          </a:prstGeom>
        </p:spPr>
        <p:txBody>
          <a:bodyPr wrap="square">
            <a:spAutoFit/>
          </a:bodyPr>
          <a:lstStyle/>
          <a:p>
            <a:pPr algn="just">
              <a:spcAft>
                <a:spcPts val="1200"/>
              </a:spcAft>
            </a:pPr>
            <a:r>
              <a:rPr lang="it-IT" sz="1400" i="1" dirty="0"/>
              <a:t>Fonte: Istat e </a:t>
            </a:r>
            <a:r>
              <a:rPr lang="it-IT" sz="1400" i="1" dirty="0" err="1"/>
              <a:t>Surs</a:t>
            </a:r>
            <a:r>
              <a:rPr lang="it-IT" sz="1400" i="1" dirty="0"/>
              <a:t>, elaborazioni a cura del Servizio</a:t>
            </a:r>
          </a:p>
        </p:txBody>
      </p:sp>
      <p:pic>
        <p:nvPicPr>
          <p:cNvPr id="9" name="Immagine 8"/>
          <p:cNvPicPr>
            <a:picLocks noChangeAspect="1"/>
          </p:cNvPicPr>
          <p:nvPr/>
        </p:nvPicPr>
        <p:blipFill>
          <a:blip r:embed="rId2"/>
          <a:stretch>
            <a:fillRect/>
          </a:stretch>
        </p:blipFill>
        <p:spPr>
          <a:xfrm>
            <a:off x="1062359" y="3426216"/>
            <a:ext cx="7023201" cy="2627604"/>
          </a:xfrm>
          <a:prstGeom prst="rect">
            <a:avLst/>
          </a:prstGeom>
        </p:spPr>
      </p:pic>
    </p:spTree>
    <p:extLst>
      <p:ext uri="{BB962C8B-B14F-4D97-AF65-F5344CB8AC3E}">
        <p14:creationId xmlns:p14="http://schemas.microsoft.com/office/powerpoint/2010/main" val="2515761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491EB7-5301-4E8F-92E8-1279B7B3FF15}"/>
              </a:ext>
            </a:extLst>
          </p:cNvPr>
          <p:cNvSpPr>
            <a:spLocks noGrp="1"/>
          </p:cNvSpPr>
          <p:nvPr>
            <p:ph type="title"/>
          </p:nvPr>
        </p:nvSpPr>
        <p:spPr/>
        <p:txBody>
          <a:bodyPr/>
          <a:lstStyle/>
          <a:p>
            <a:pPr algn="ctr"/>
            <a:r>
              <a:rPr lang="it-IT" dirty="0"/>
              <a:t>Turismo</a:t>
            </a:r>
          </a:p>
        </p:txBody>
      </p:sp>
      <p:sp>
        <p:nvSpPr>
          <p:cNvPr id="3" name="Segnaposto contenuto 2">
            <a:extLst>
              <a:ext uri="{FF2B5EF4-FFF2-40B4-BE49-F238E27FC236}">
                <a16:creationId xmlns:a16="http://schemas.microsoft.com/office/drawing/2014/main" id="{637D9B91-1F29-4A7F-9EAA-F52A7C363A82}"/>
              </a:ext>
            </a:extLst>
          </p:cNvPr>
          <p:cNvSpPr>
            <a:spLocks noGrp="1"/>
          </p:cNvSpPr>
          <p:nvPr>
            <p:ph idx="1"/>
          </p:nvPr>
        </p:nvSpPr>
        <p:spPr>
          <a:xfrm>
            <a:off x="91441" y="1463039"/>
            <a:ext cx="8624792" cy="1529543"/>
          </a:xfrm>
        </p:spPr>
        <p:txBody>
          <a:bodyPr>
            <a:normAutofit/>
          </a:bodyPr>
          <a:lstStyle/>
          <a:p>
            <a:pPr algn="just">
              <a:lnSpc>
                <a:spcPct val="80000"/>
              </a:lnSpc>
            </a:pPr>
            <a:r>
              <a:rPr lang="it-IT" sz="1600" dirty="0"/>
              <a:t>Nel 2023 </a:t>
            </a:r>
            <a:r>
              <a:rPr lang="it-IT" sz="1600" dirty="0" smtClean="0"/>
              <a:t>gli arrivi di turisti in </a:t>
            </a:r>
            <a:r>
              <a:rPr lang="it-IT" sz="1600" dirty="0"/>
              <a:t>provincia di Gorizia e della Goriška ammontano rispettivamente a 497 mila e 568 mila unità; nei comuni di Gorizia e Nova </a:t>
            </a:r>
            <a:r>
              <a:rPr lang="it-IT" sz="1600" dirty="0" err="1"/>
              <a:t>Gorica</a:t>
            </a:r>
            <a:r>
              <a:rPr lang="it-IT" sz="1600" dirty="0"/>
              <a:t> </a:t>
            </a:r>
            <a:r>
              <a:rPr lang="it-IT" sz="1600" dirty="0" smtClean="0"/>
              <a:t>a 37 </a:t>
            </a:r>
            <a:r>
              <a:rPr lang="it-IT" sz="1600" dirty="0"/>
              <a:t>mila e 90 </a:t>
            </a:r>
            <a:r>
              <a:rPr lang="it-IT" sz="1600" dirty="0" smtClean="0"/>
              <a:t>mila</a:t>
            </a:r>
            <a:r>
              <a:rPr lang="it-IT" sz="1600" dirty="0"/>
              <a:t> </a:t>
            </a:r>
            <a:r>
              <a:rPr lang="it-IT" sz="1600" dirty="0" smtClean="0"/>
              <a:t>unità.</a:t>
            </a:r>
            <a:endParaRPr lang="it-IT" sz="1600" dirty="0"/>
          </a:p>
          <a:p>
            <a:pPr algn="just">
              <a:lnSpc>
                <a:spcPct val="80000"/>
              </a:lnSpc>
            </a:pPr>
            <a:r>
              <a:rPr lang="it-IT" sz="1600" dirty="0"/>
              <a:t>Nella Goriška il turismo è prevalentemente di tipo internazionale, con una elevata quota di turisti tedeschi, italiani e olandesi. Nel solo comune di Nova Gorica gli arrivi di stranieri hanno raggiunto quasi il 90% del totale arrivi 2023, a fronte del 31,8% del comune di Gorizia. Nella provincia di Gorizia, oltre i due terzi delle provenienze straniere sono tedesche e austriache. </a:t>
            </a:r>
          </a:p>
          <a:p>
            <a:pPr marL="0" indent="0" algn="just">
              <a:buNone/>
            </a:pPr>
            <a:endParaRPr lang="it-IT" sz="1800" dirty="0"/>
          </a:p>
        </p:txBody>
      </p:sp>
      <p:pic>
        <p:nvPicPr>
          <p:cNvPr id="6" name="Immagine 5"/>
          <p:cNvPicPr>
            <a:picLocks noChangeAspect="1"/>
          </p:cNvPicPr>
          <p:nvPr/>
        </p:nvPicPr>
        <p:blipFill>
          <a:blip r:embed="rId2"/>
          <a:stretch>
            <a:fillRect/>
          </a:stretch>
        </p:blipFill>
        <p:spPr>
          <a:xfrm>
            <a:off x="3298608" y="3051973"/>
            <a:ext cx="5695764" cy="2642245"/>
          </a:xfrm>
          <a:prstGeom prst="rect">
            <a:avLst/>
          </a:prstGeom>
        </p:spPr>
      </p:pic>
      <p:sp>
        <p:nvSpPr>
          <p:cNvPr id="5" name="Segnaposto contenuto 2">
            <a:extLst>
              <a:ext uri="{FF2B5EF4-FFF2-40B4-BE49-F238E27FC236}">
                <a16:creationId xmlns:a16="http://schemas.microsoft.com/office/drawing/2014/main" id="{637D9B91-1F29-4A7F-9EAA-F52A7C363A82}"/>
              </a:ext>
            </a:extLst>
          </p:cNvPr>
          <p:cNvSpPr txBox="1">
            <a:spLocks/>
          </p:cNvSpPr>
          <p:nvPr/>
        </p:nvSpPr>
        <p:spPr>
          <a:xfrm>
            <a:off x="91442" y="2900568"/>
            <a:ext cx="3075708" cy="335891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80000"/>
              </a:lnSpc>
            </a:pPr>
            <a:r>
              <a:rPr lang="it-IT" sz="1600" dirty="0" smtClean="0"/>
              <a:t>Nella </a:t>
            </a:r>
            <a:r>
              <a:rPr lang="it-IT" sz="1600" dirty="0" err="1" smtClean="0"/>
              <a:t>Goriška</a:t>
            </a:r>
            <a:r>
              <a:rPr lang="it-IT" sz="1600" dirty="0" smtClean="0"/>
              <a:t> i posti letto messi a disposizione dalle strutture ricettive sono oltre 22 mila; in provincia di Gorizia sono oltre 28 mila per un tasso di ricettività pari a 204 letti ogni 1.000 abitanti contro i 187 di quello sloveno. </a:t>
            </a:r>
          </a:p>
          <a:p>
            <a:pPr algn="just">
              <a:lnSpc>
                <a:spcPct val="80000"/>
              </a:lnSpc>
            </a:pPr>
            <a:r>
              <a:rPr lang="it-IT" sz="1600" dirty="0" smtClean="0"/>
              <a:t>Le strutture ricettive nella </a:t>
            </a:r>
            <a:r>
              <a:rPr lang="it-IT" sz="1600" dirty="0" err="1" smtClean="0"/>
              <a:t>Goriška</a:t>
            </a:r>
            <a:r>
              <a:rPr lang="it-IT" sz="1600" dirty="0" smtClean="0"/>
              <a:t> sono più orientate al turismo all'aperto mentre a Gorizia prevale la ricettività alberghiera. </a:t>
            </a:r>
          </a:p>
          <a:p>
            <a:pPr marL="0" indent="0" algn="just">
              <a:buFont typeface="Arial" panose="020B0604020202020204" pitchFamily="34" charset="0"/>
              <a:buNone/>
            </a:pPr>
            <a:endParaRPr lang="it-IT" sz="1800" dirty="0"/>
          </a:p>
        </p:txBody>
      </p:sp>
    </p:spTree>
    <p:extLst>
      <p:ext uri="{BB962C8B-B14F-4D97-AF65-F5344CB8AC3E}">
        <p14:creationId xmlns:p14="http://schemas.microsoft.com/office/powerpoint/2010/main" val="2723961588"/>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362</TotalTime>
  <Words>827</Words>
  <Application>Microsoft Office PowerPoint</Application>
  <PresentationFormat>Presentazione su schermo (4:3)</PresentationFormat>
  <Paragraphs>28</Paragraphs>
  <Slides>5</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5</vt:i4>
      </vt:variant>
    </vt:vector>
  </HeadingPairs>
  <TitlesOfParts>
    <vt:vector size="12" baseType="lpstr">
      <vt:lpstr>Arial</vt:lpstr>
      <vt:lpstr>Calibri</vt:lpstr>
      <vt:lpstr>Calibri Light</vt:lpstr>
      <vt:lpstr>DecimaWE Rg</vt:lpstr>
      <vt:lpstr>Inter</vt:lpstr>
      <vt:lpstr>Times New Roman</vt:lpstr>
      <vt:lpstr>Tema di Office</vt:lpstr>
      <vt:lpstr>GO! 2025 Il contesto statistico</vt:lpstr>
      <vt:lpstr>Popolazione e società</vt:lpstr>
      <vt:lpstr>Lavoro </vt:lpstr>
      <vt:lpstr>Economia e imprese</vt:lpstr>
      <vt:lpstr>Turismo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Girolamo D'Anneo</dc:creator>
  <cp:lastModifiedBy>Anzilutti Sara</cp:lastModifiedBy>
  <cp:revision>39</cp:revision>
  <dcterms:created xsi:type="dcterms:W3CDTF">2022-04-03T16:23:48Z</dcterms:created>
  <dcterms:modified xsi:type="dcterms:W3CDTF">2025-04-15T14:05:37Z</dcterms:modified>
</cp:coreProperties>
</file>