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6002D"/>
    <a:srgbClr val="82002D"/>
    <a:srgbClr val="009242"/>
    <a:srgbClr val="339966"/>
    <a:srgbClr val="3A966F"/>
    <a:srgbClr val="2EA1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576388"/>
            <a:ext cx="9144000" cy="128587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Google Shape;43;p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2111375" y="765175"/>
            <a:ext cx="4921250" cy="758825"/>
          </a:xfrm>
          <a:prstGeom prst="rect">
            <a:avLst/>
          </a:prstGeom>
          <a:noFill/>
          <a:ln>
            <a:noFill/>
          </a:ln>
        </p:spPr>
        <p:txBody>
          <a:bodyPr spcFirstLastPara="1" lIns="25706" tIns="25706" rIns="25706" bIns="2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2800" b="1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2800" b="1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Gorizia, 8 e 9 maggio 2025</a:t>
            </a:r>
            <a:endParaRPr lang="en-US" b="1" dirty="0">
              <a:solidFill>
                <a:srgbClr val="E6002D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6" name="Rettangolo 9">
            <a:extLst>
              <a:ext uri="{FF2B5EF4-FFF2-40B4-BE49-F238E27FC236}"/>
            </a:extLst>
          </p:cNvPr>
          <p:cNvSpPr/>
          <p:nvPr userDrawn="1"/>
        </p:nvSpPr>
        <p:spPr>
          <a:xfrm>
            <a:off x="492125" y="6249988"/>
            <a:ext cx="871538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+mn-lt"/>
                <a:cs typeface="+mn-cs"/>
              </a:rPr>
              <a:t>Comune di Gorizia</a:t>
            </a:r>
          </a:p>
        </p:txBody>
      </p:sp>
      <p:pic>
        <p:nvPicPr>
          <p:cNvPr id="7" name="Immagin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70075" y="85725"/>
            <a:ext cx="54038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4"/>
          <p:cNvPicPr>
            <a:picLocks noChangeAspect="1"/>
          </p:cNvPicPr>
          <p:nvPr userDrawn="1"/>
        </p:nvPicPr>
        <p:blipFill>
          <a:blip r:embed="rId3"/>
          <a:srcRect l="19243" t="18941" r="18030" b="19485"/>
          <a:stretch>
            <a:fillRect/>
          </a:stretch>
        </p:blipFill>
        <p:spPr bwMode="auto">
          <a:xfrm>
            <a:off x="0" y="6169025"/>
            <a:ext cx="4921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1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24813" y="6110288"/>
            <a:ext cx="111918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147"/>
            <a:ext cx="7772400" cy="175816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2014"/>
            <a:ext cx="6858000" cy="1170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81750"/>
            <a:ext cx="9144000" cy="3651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ttangolo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158875"/>
            <a:ext cx="9144000" cy="128588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6" name="Rettangolo 8">
            <a:extLst>
              <a:ext uri="{FF2B5EF4-FFF2-40B4-BE49-F238E27FC236}"/>
            </a:extLst>
          </p:cNvPr>
          <p:cNvSpPr/>
          <p:nvPr userDrawn="1"/>
        </p:nvSpPr>
        <p:spPr>
          <a:xfrm>
            <a:off x="233363" y="6438900"/>
            <a:ext cx="77152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>
                <a:latin typeface="+mn-lt"/>
                <a:cs typeface="+mn-cs"/>
              </a:rPr>
              <a:t>Comune di Gorizia</a:t>
            </a:r>
          </a:p>
        </p:txBody>
      </p:sp>
      <p:sp>
        <p:nvSpPr>
          <p:cNvPr id="7" name="Google Shape;43;p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905375" y="6484938"/>
            <a:ext cx="3057525" cy="330200"/>
          </a:xfrm>
          <a:prstGeom prst="rect">
            <a:avLst/>
          </a:prstGeom>
          <a:noFill/>
          <a:ln>
            <a:noFill/>
          </a:ln>
        </p:spPr>
        <p:txBody>
          <a:bodyPr spcFirstLastPara="1" lIns="25706" tIns="25706" rIns="25706" bIns="2570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b="1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b="1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</p:txBody>
      </p:sp>
      <p:pic>
        <p:nvPicPr>
          <p:cNvPr id="8" name="Immagine 14"/>
          <p:cNvPicPr>
            <a:picLocks noChangeAspect="1"/>
          </p:cNvPicPr>
          <p:nvPr userDrawn="1"/>
        </p:nvPicPr>
        <p:blipFill>
          <a:blip r:embed="rId2"/>
          <a:srcRect l="19243" t="18941" r="18030" b="19485"/>
          <a:stretch>
            <a:fillRect/>
          </a:stretch>
        </p:blipFill>
        <p:spPr bwMode="auto">
          <a:xfrm>
            <a:off x="0" y="6426200"/>
            <a:ext cx="311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93125" y="6426200"/>
            <a:ext cx="650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31938" y="6497638"/>
            <a:ext cx="24844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89" y="200147"/>
            <a:ext cx="8284543" cy="83198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89" y="1413371"/>
            <a:ext cx="8284543" cy="47635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16D7CA-6BE0-4705-86B4-4571EB88ED46}" type="datetimeFigureOut">
              <a:rPr lang="it-IT"/>
              <a:pPr>
                <a:defRPr/>
              </a:pPr>
              <a:t>16/04/2025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0B385-A94E-4ADA-9A39-059EC32E2B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olo 1"/>
          <p:cNvSpPr>
            <a:spLocks noGrp="1"/>
          </p:cNvSpPr>
          <p:nvPr>
            <p:ph type="ctrTitle"/>
          </p:nvPr>
        </p:nvSpPr>
        <p:spPr>
          <a:xfrm>
            <a:off x="1143000" y="2444750"/>
            <a:ext cx="6858000" cy="1044575"/>
          </a:xfrm>
        </p:spPr>
        <p:txBody>
          <a:bodyPr/>
          <a:lstStyle/>
          <a:p>
            <a:pPr eaLnBrk="1" hangingPunct="1"/>
            <a:r>
              <a:rPr lang="it-IT" sz="4200" b="1" smtClean="0"/>
              <a:t>Annuario della scuola reggiana</a:t>
            </a:r>
          </a:p>
        </p:txBody>
      </p:sp>
      <p:pic>
        <p:nvPicPr>
          <p:cNvPr id="4098" name="Picture 6" descr="logo Provincia RE Alta Defini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75" y="4184650"/>
            <a:ext cx="299878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logo_USR_Re-Color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0" y="4162425"/>
            <a:ext cx="4324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logo Provincia RE Alta Defini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75" y="4184650"/>
            <a:ext cx="299878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logo_USR_Re-Color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0" y="4162425"/>
            <a:ext cx="4324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olo 1"/>
          <p:cNvSpPr>
            <a:spLocks noGrp="1"/>
          </p:cNvSpPr>
          <p:nvPr>
            <p:ph type="title"/>
          </p:nvPr>
        </p:nvSpPr>
        <p:spPr>
          <a:xfrm>
            <a:off x="431800" y="200025"/>
            <a:ext cx="8285163" cy="831850"/>
          </a:xfrm>
        </p:spPr>
        <p:txBody>
          <a:bodyPr/>
          <a:lstStyle/>
          <a:p>
            <a:pPr algn="ctr" eaLnBrk="1" hangingPunct="1"/>
            <a:r>
              <a:rPr lang="it-IT" smtClean="0"/>
              <a:t>Annuario della scuola reggiana</a:t>
            </a:r>
          </a:p>
        </p:txBody>
      </p:sp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4524375" y="2624138"/>
            <a:ext cx="3783013" cy="2108200"/>
          </a:xfrm>
        </p:spPr>
        <p:txBody>
          <a:bodyPr/>
          <a:lstStyle/>
          <a:p>
            <a:pPr marL="88900" indent="-1588" eaLnBrk="1" hangingPunct="1">
              <a:buFont typeface="Arial" charset="0"/>
              <a:buNone/>
            </a:pPr>
            <a:r>
              <a:rPr lang="it-IT" sz="1400" smtClean="0"/>
              <a:t>L’Annuario della scuola reggiana, giunto alla sua 31</a:t>
            </a:r>
            <a:r>
              <a:rPr lang="it-IT" sz="1400" smtClean="0">
                <a:cs typeface="Calibri" pitchFamily="34" charset="0"/>
              </a:rPr>
              <a:t>ª edizione, è il frutto di una collaborazione tra la Provincia di Reggio Emilia e l’Ufficio scolastico territoriale. </a:t>
            </a:r>
          </a:p>
          <a:p>
            <a:pPr marL="88900" indent="-1588" eaLnBrk="1" hangingPunct="1">
              <a:buFont typeface="Arial" charset="0"/>
              <a:buNone/>
            </a:pPr>
            <a:r>
              <a:rPr lang="it-IT" sz="1400" smtClean="0">
                <a:cs typeface="Calibri" pitchFamily="34" charset="0"/>
              </a:rPr>
              <a:t>Si tratta di uno strumento di supporto all’attività di programmazione per il quadro informativo offerto, sia quantitativo che qualitativo, che permette confronti e riflessioni utili a tutta la comunità reggiana. </a:t>
            </a:r>
          </a:p>
        </p:txBody>
      </p:sp>
      <p:pic>
        <p:nvPicPr>
          <p:cNvPr id="5123" name="Picture 4" descr="copertina Annuario 2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4950"/>
            <a:ext cx="2674937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egnaposto contenuto 2"/>
          <p:cNvSpPr>
            <a:spLocks/>
          </p:cNvSpPr>
          <p:nvPr/>
        </p:nvSpPr>
        <p:spPr bwMode="auto">
          <a:xfrm>
            <a:off x="438150" y="5380038"/>
            <a:ext cx="808513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indent="-1588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  <a:cs typeface="Calibri" pitchFamily="34" charset="0"/>
              </a:rPr>
              <a:t>L’Annuario è scaricabile all’indirizzo </a:t>
            </a:r>
          </a:p>
          <a:p>
            <a:pPr marL="88900" indent="-1588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b="1">
                <a:latin typeface="Calibri" pitchFamily="34" charset="0"/>
              </a:rPr>
              <a:t>https://www.provincia.re.it/aree-tematiche/istruzione/scuola-e-diritto-allo-studio/programmazione-scolastica/annuario-della-scuola-reggiana/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olo 1"/>
          <p:cNvSpPr>
            <a:spLocks noGrp="1"/>
          </p:cNvSpPr>
          <p:nvPr>
            <p:ph type="title"/>
          </p:nvPr>
        </p:nvSpPr>
        <p:spPr>
          <a:xfrm>
            <a:off x="431800" y="200025"/>
            <a:ext cx="8285163" cy="831850"/>
          </a:xfrm>
        </p:spPr>
        <p:txBody>
          <a:bodyPr/>
          <a:lstStyle/>
          <a:p>
            <a:pPr algn="ctr" eaLnBrk="1" hangingPunct="1"/>
            <a:r>
              <a:rPr lang="it-IT" smtClean="0"/>
              <a:t>Annuario della scuola reggiana</a:t>
            </a:r>
          </a:p>
        </p:txBody>
      </p:sp>
      <p:sp>
        <p:nvSpPr>
          <p:cNvPr id="6146" name="Segnaposto contenuto 2"/>
          <p:cNvSpPr>
            <a:spLocks noGrp="1"/>
          </p:cNvSpPr>
          <p:nvPr>
            <p:ph idx="1"/>
          </p:nvPr>
        </p:nvSpPr>
        <p:spPr>
          <a:xfrm>
            <a:off x="504825" y="1754188"/>
            <a:ext cx="8066088" cy="1358900"/>
          </a:xfrm>
        </p:spPr>
        <p:txBody>
          <a:bodyPr/>
          <a:lstStyle/>
          <a:p>
            <a:pPr marL="1588" indent="-1588" eaLnBrk="1" hangingPunct="1">
              <a:buFont typeface="Arial" charset="0"/>
              <a:buNone/>
            </a:pPr>
            <a:r>
              <a:rPr lang="it-IT" sz="1400" smtClean="0"/>
              <a:t>Nella scuola statale reggiana, il calo delle nascite continua a incidere su molti livelli di istruzione. </a:t>
            </a:r>
          </a:p>
          <a:p>
            <a:pPr marL="1588" indent="-1588" eaLnBrk="1" hangingPunct="1">
              <a:buFont typeface="Arial" charset="0"/>
              <a:buNone/>
            </a:pPr>
            <a:r>
              <a:rPr lang="it-IT" sz="1400" smtClean="0"/>
              <a:t>A fronte dei cospicui investimenti per l’estensione dei servizi per la prima infanzia, gli iscritti ai </a:t>
            </a:r>
            <a:r>
              <a:rPr lang="it-IT" sz="1400" b="1" smtClean="0"/>
              <a:t>servizi 0-3 anni</a:t>
            </a:r>
            <a:r>
              <a:rPr lang="it-IT" sz="1400" smtClean="0"/>
              <a:t> sono aumentati del 2,8% (+131), ma il </a:t>
            </a:r>
            <a:r>
              <a:rPr lang="it-IT" sz="1400" b="1" smtClean="0"/>
              <a:t>segmento 3-6</a:t>
            </a:r>
            <a:r>
              <a:rPr lang="it-IT" sz="1400" smtClean="0"/>
              <a:t> </a:t>
            </a:r>
            <a:r>
              <a:rPr lang="it-IT" sz="1400" b="1" smtClean="0"/>
              <a:t>anni</a:t>
            </a:r>
            <a:r>
              <a:rPr lang="it-IT" sz="1400" smtClean="0"/>
              <a:t> registra un calo dello 0,8% (-86) nell’ultimo anno scolastico, un trend già in atto da dodici anni. Il calo demografico pesa da anni anche su scuola </a:t>
            </a:r>
            <a:r>
              <a:rPr lang="it-IT" sz="1400" b="1" smtClean="0"/>
              <a:t>primaria</a:t>
            </a:r>
            <a:r>
              <a:rPr lang="it-IT" sz="1400" smtClean="0"/>
              <a:t> (-2,5%, -560 alunni) e </a:t>
            </a:r>
            <a:r>
              <a:rPr lang="it-IT" sz="1400" b="1" smtClean="0"/>
              <a:t>secondaria di I grado</a:t>
            </a:r>
            <a:r>
              <a:rPr lang="it-IT" sz="1400" smtClean="0"/>
              <a:t> (-1,7%, -271), mentre la </a:t>
            </a:r>
            <a:r>
              <a:rPr lang="it-IT" sz="1400" b="1" smtClean="0"/>
              <a:t>secondaria di II grado</a:t>
            </a:r>
            <a:r>
              <a:rPr lang="it-IT" sz="1400" smtClean="0"/>
              <a:t> vede ancora un lieve aumento dell'1% (+228).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3730625"/>
            <a:ext cx="71643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olo 1"/>
          <p:cNvSpPr>
            <a:spLocks noGrp="1"/>
          </p:cNvSpPr>
          <p:nvPr>
            <p:ph type="title"/>
          </p:nvPr>
        </p:nvSpPr>
        <p:spPr>
          <a:xfrm>
            <a:off x="431800" y="200025"/>
            <a:ext cx="8285163" cy="831850"/>
          </a:xfrm>
        </p:spPr>
        <p:txBody>
          <a:bodyPr/>
          <a:lstStyle/>
          <a:p>
            <a:pPr algn="ctr" eaLnBrk="1" hangingPunct="1"/>
            <a:r>
              <a:rPr lang="it-IT" smtClean="0"/>
              <a:t>Annuario della scuola reggiana</a:t>
            </a:r>
          </a:p>
        </p:txBody>
      </p:sp>
      <p:sp>
        <p:nvSpPr>
          <p:cNvPr id="7170" name="Segnaposto contenuto 2"/>
          <p:cNvSpPr>
            <a:spLocks noGrp="1"/>
          </p:cNvSpPr>
          <p:nvPr>
            <p:ph idx="1"/>
          </p:nvPr>
        </p:nvSpPr>
        <p:spPr>
          <a:xfrm>
            <a:off x="6092825" y="1914525"/>
            <a:ext cx="2381250" cy="4075113"/>
          </a:xfrm>
        </p:spPr>
        <p:txBody>
          <a:bodyPr/>
          <a:lstStyle/>
          <a:p>
            <a:pPr marL="1588" indent="-1588" eaLnBrk="1" hangingPunct="1">
              <a:buFont typeface="Arial" charset="0"/>
              <a:buNone/>
            </a:pPr>
            <a:r>
              <a:rPr lang="it-IT" sz="1400" smtClean="0"/>
              <a:t>Gli iscritti alle </a:t>
            </a:r>
            <a:r>
              <a:rPr lang="it-IT" sz="1400" b="1" smtClean="0"/>
              <a:t>scuole non statali</a:t>
            </a:r>
            <a:r>
              <a:rPr lang="it-IT" sz="1400" smtClean="0"/>
              <a:t> rappresentano il 4,2% della popolazione scolastica, in lieve aumento rispetto all’anno precedente. </a:t>
            </a:r>
          </a:p>
          <a:p>
            <a:pPr marL="1588" indent="-1588" eaLnBrk="1" hangingPunct="1">
              <a:buFont typeface="Arial" charset="0"/>
              <a:buNone/>
            </a:pPr>
            <a:r>
              <a:rPr lang="it-IT" sz="1400" smtClean="0"/>
              <a:t>La scuola reggiana è inclusiva, con il 19,5% di alunni </a:t>
            </a:r>
            <a:r>
              <a:rPr lang="it-IT" sz="1400" b="1" smtClean="0"/>
              <a:t>stranieri</a:t>
            </a:r>
            <a:r>
              <a:rPr lang="it-IT" sz="1400" smtClean="0"/>
              <a:t> (il 68,1% nato in Italia) e il 5% di alunni </a:t>
            </a:r>
            <a:r>
              <a:rPr lang="it-IT" sz="1400" b="1" smtClean="0"/>
              <a:t>disabili</a:t>
            </a:r>
            <a:r>
              <a:rPr lang="it-IT" sz="1400" smtClean="0"/>
              <a:t>, in crescita. </a:t>
            </a:r>
          </a:p>
          <a:p>
            <a:pPr marL="1588" indent="-1588" eaLnBrk="1" hangingPunct="1">
              <a:buFont typeface="Arial" charset="0"/>
              <a:buNone/>
            </a:pPr>
            <a:r>
              <a:rPr lang="it-IT" sz="1400" smtClean="0"/>
              <a:t>I nuovi iscritti ai </a:t>
            </a:r>
            <a:r>
              <a:rPr lang="it-IT" sz="1400" b="1" smtClean="0"/>
              <a:t>licei</a:t>
            </a:r>
            <a:r>
              <a:rPr lang="it-IT" sz="1400" smtClean="0"/>
              <a:t> sono il 36,9% del totale, meno della media nazionale. Gli iscritti agli istituti </a:t>
            </a:r>
            <a:r>
              <a:rPr lang="it-IT" sz="1400" b="1" smtClean="0"/>
              <a:t>tecnici</a:t>
            </a:r>
            <a:r>
              <a:rPr lang="it-IT" sz="1400" smtClean="0"/>
              <a:t> sono il 36,2%, vicino alla media nazionale. Gli iscritti agli istituti </a:t>
            </a:r>
            <a:r>
              <a:rPr lang="it-IT" sz="1400" b="1" smtClean="0"/>
              <a:t>professionali</a:t>
            </a:r>
            <a:r>
              <a:rPr lang="it-IT" sz="1400" smtClean="0"/>
              <a:t> sono il 26,9%, superiori alla media nazionale.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1436688"/>
            <a:ext cx="508476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olo 1"/>
          <p:cNvSpPr>
            <a:spLocks noGrp="1"/>
          </p:cNvSpPr>
          <p:nvPr>
            <p:ph type="title"/>
          </p:nvPr>
        </p:nvSpPr>
        <p:spPr>
          <a:xfrm>
            <a:off x="431800" y="200025"/>
            <a:ext cx="8285163" cy="831850"/>
          </a:xfrm>
        </p:spPr>
        <p:txBody>
          <a:bodyPr/>
          <a:lstStyle/>
          <a:p>
            <a:pPr algn="ctr" eaLnBrk="1" hangingPunct="1"/>
            <a:r>
              <a:rPr lang="it-IT" smtClean="0"/>
              <a:t>Annuario della scuola reggiana</a:t>
            </a:r>
          </a:p>
        </p:txBody>
      </p:sp>
      <p:sp>
        <p:nvSpPr>
          <p:cNvPr id="8194" name="Segnaposto contenuto 2"/>
          <p:cNvSpPr>
            <a:spLocks noGrp="1"/>
          </p:cNvSpPr>
          <p:nvPr>
            <p:ph idx="1"/>
          </p:nvPr>
        </p:nvSpPr>
        <p:spPr>
          <a:xfrm>
            <a:off x="396875" y="2228850"/>
            <a:ext cx="2484438" cy="3222625"/>
          </a:xfrm>
        </p:spPr>
        <p:txBody>
          <a:bodyPr/>
          <a:lstStyle/>
          <a:p>
            <a:pPr marL="3175" indent="-3175" eaLnBrk="1" hangingPunct="1">
              <a:buFont typeface="Arial" charset="0"/>
              <a:buNone/>
            </a:pPr>
            <a:r>
              <a:rPr lang="it-IT" sz="1400" smtClean="0"/>
              <a:t>La sezione 2, di approfondimento qualitativo, quest’anno ha affrontato il tema della </a:t>
            </a:r>
            <a:r>
              <a:rPr lang="it-IT" sz="1400" b="1" smtClean="0"/>
              <a:t>denatalità</a:t>
            </a:r>
            <a:r>
              <a:rPr lang="it-IT" sz="1400" smtClean="0"/>
              <a:t>, cercando di analizzare gli impatti del calo demografico sulla popolazione in età scolare e, di conseguenza, le sue ripercussioni sul sistema educativo e scolastico reggiano. </a:t>
            </a:r>
          </a:p>
          <a:p>
            <a:pPr marL="3175" indent="-3175" eaLnBrk="1" hangingPunct="1">
              <a:buFont typeface="Arial" charset="0"/>
              <a:buNone/>
            </a:pPr>
            <a:r>
              <a:rPr lang="it-IT" sz="1400" smtClean="0"/>
              <a:t>L’analisi è stata eseguita con l’ausilio di dati Istat, Regione Emilia-Romagna e della serie storica dell’Annuario stesso.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550" y="1473200"/>
            <a:ext cx="481965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311</Words>
  <Application>Microsoft Office PowerPoint</Application>
  <PresentationFormat>Presentazione su schermo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Calibri</vt:lpstr>
      <vt:lpstr>Inter</vt:lpstr>
      <vt:lpstr>Tema di Office</vt:lpstr>
      <vt:lpstr>Tema di Office</vt:lpstr>
      <vt:lpstr>Tema di Office</vt:lpstr>
      <vt:lpstr>Annuario della scuola reggiana</vt:lpstr>
      <vt:lpstr>Annuario della scuola reggiana</vt:lpstr>
      <vt:lpstr>Annuario della scuola reggiana</vt:lpstr>
      <vt:lpstr>Annuario della scuola reggiana</vt:lpstr>
      <vt:lpstr>Annuario della scuola reggiana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Rainer</cp:lastModifiedBy>
  <cp:revision>30</cp:revision>
  <dcterms:created xsi:type="dcterms:W3CDTF">2022-04-03T16:23:48Z</dcterms:created>
  <dcterms:modified xsi:type="dcterms:W3CDTF">2025-04-16T11:02:51Z</dcterms:modified>
</cp:coreProperties>
</file>