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2D"/>
    <a:srgbClr val="82002D"/>
    <a:srgbClr val="009242"/>
    <a:srgbClr val="339966"/>
    <a:srgbClr val="3A966F"/>
    <a:srgbClr val="2EA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112" d="100"/>
          <a:sy n="112" d="100"/>
        </p:scale>
        <p:origin x="162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90147"/>
            <a:ext cx="7772400" cy="175816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12014"/>
            <a:ext cx="6858000" cy="117006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261442B-E8CC-4142-AC51-F5E07C951D3D}"/>
              </a:ext>
            </a:extLst>
          </p:cNvPr>
          <p:cNvSpPr/>
          <p:nvPr userDrawn="1"/>
        </p:nvSpPr>
        <p:spPr>
          <a:xfrm>
            <a:off x="0" y="1575917"/>
            <a:ext cx="9144000" cy="129063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9" name="Google Shape;43;p1">
            <a:extLst>
              <a:ext uri="{FF2B5EF4-FFF2-40B4-BE49-F238E27FC236}">
                <a16:creationId xmlns:a16="http://schemas.microsoft.com/office/drawing/2014/main" id="{4BD946C2-CDA3-491E-B5BE-0C094C3F8C9A}"/>
              </a:ext>
            </a:extLst>
          </p:cNvPr>
          <p:cNvSpPr txBox="1"/>
          <p:nvPr userDrawn="1"/>
        </p:nvSpPr>
        <p:spPr>
          <a:xfrm>
            <a:off x="2111361" y="764422"/>
            <a:ext cx="4921277" cy="7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6" tIns="25706" rIns="25706" bIns="25706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i="0" u="none" strike="noStrike" cap="none" dirty="0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GO </a:t>
            </a:r>
            <a:r>
              <a:rPr lang="it-IT" sz="2800" b="1" i="0" u="none" strike="noStrike" cap="none" dirty="0" err="1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Stats</a:t>
            </a:r>
            <a:r>
              <a:rPr lang="it-IT" sz="2800" b="1" i="0" u="none" strike="noStrike" cap="none" dirty="0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! Le misure dei territori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 dirty="0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Gorizia, 8 e 9 maggio 2025</a:t>
            </a:r>
            <a:endParaRPr lang="en-US" sz="1800" b="1" i="0" u="none" strike="noStrike" cap="none" dirty="0">
              <a:solidFill>
                <a:srgbClr val="E6002D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275AEC0-A9AE-4BC4-89DD-27065F66BDCC}"/>
              </a:ext>
            </a:extLst>
          </p:cNvPr>
          <p:cNvSpPr/>
          <p:nvPr userDrawn="1"/>
        </p:nvSpPr>
        <p:spPr>
          <a:xfrm>
            <a:off x="492657" y="6249622"/>
            <a:ext cx="870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Comune di Gorizia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823A5DE0-66D6-49A9-B4F6-3CE119901F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178" y="86328"/>
            <a:ext cx="5403644" cy="62640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6DFF2BD7-EDB8-4958-BA10-F33AC5B2ED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3" t="18941" r="18030" b="19485"/>
          <a:stretch/>
        </p:blipFill>
        <p:spPr>
          <a:xfrm>
            <a:off x="0" y="6169232"/>
            <a:ext cx="492657" cy="684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F6F3D282-75D5-4D5A-9BA2-E9A9C98FE6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528" y="6110430"/>
            <a:ext cx="1118472" cy="74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6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689" y="200147"/>
            <a:ext cx="8284543" cy="831987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689" y="1413371"/>
            <a:ext cx="8284543" cy="47635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2425FA0-99E0-46A0-A5AE-AF12DED64318}"/>
              </a:ext>
            </a:extLst>
          </p:cNvPr>
          <p:cNvSpPr/>
          <p:nvPr userDrawn="1"/>
        </p:nvSpPr>
        <p:spPr>
          <a:xfrm>
            <a:off x="-1" y="6382052"/>
            <a:ext cx="9144000" cy="36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9A40657-C5E6-4349-94AF-3A416B2A38D7}"/>
              </a:ext>
            </a:extLst>
          </p:cNvPr>
          <p:cNvSpPr/>
          <p:nvPr userDrawn="1"/>
        </p:nvSpPr>
        <p:spPr>
          <a:xfrm>
            <a:off x="0" y="1158221"/>
            <a:ext cx="9144000" cy="129063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621D594-E81E-4BB0-BA0C-E4711C48A079}"/>
              </a:ext>
            </a:extLst>
          </p:cNvPr>
          <p:cNvSpPr/>
          <p:nvPr userDrawn="1"/>
        </p:nvSpPr>
        <p:spPr>
          <a:xfrm>
            <a:off x="233054" y="6438920"/>
            <a:ext cx="7711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/>
              <a:t>Comune di Gorizia</a:t>
            </a:r>
          </a:p>
        </p:txBody>
      </p:sp>
      <p:sp>
        <p:nvSpPr>
          <p:cNvPr id="12" name="Google Shape;43;p1">
            <a:extLst>
              <a:ext uri="{FF2B5EF4-FFF2-40B4-BE49-F238E27FC236}">
                <a16:creationId xmlns:a16="http://schemas.microsoft.com/office/drawing/2014/main" id="{272F8E1F-A025-4786-A9AB-04B3A69EAF00}"/>
              </a:ext>
            </a:extLst>
          </p:cNvPr>
          <p:cNvSpPr txBox="1"/>
          <p:nvPr userDrawn="1"/>
        </p:nvSpPr>
        <p:spPr>
          <a:xfrm>
            <a:off x="4905581" y="6485627"/>
            <a:ext cx="3057156" cy="328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6" tIns="25706" rIns="25706" bIns="25706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 dirty="0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GO </a:t>
            </a:r>
            <a:r>
              <a:rPr lang="it-IT" sz="1800" b="1" i="0" u="none" strike="noStrike" cap="none" dirty="0" err="1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Stats</a:t>
            </a:r>
            <a:r>
              <a:rPr lang="it-IT" sz="1800" b="1" i="0" u="none" strike="noStrike" cap="none" dirty="0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! Le misure dei territori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7040CF4-3DDD-43BE-9152-618D6FF1ED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3" t="18941" r="18030" b="19485"/>
          <a:stretch/>
        </p:blipFill>
        <p:spPr>
          <a:xfrm>
            <a:off x="-1" y="6426000"/>
            <a:ext cx="311154" cy="432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7845C27-CF31-4A89-8FB3-B9489D138C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516" y="6426000"/>
            <a:ext cx="650483" cy="43200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629FBF2C-9416-45AA-AAC6-155763B3FE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556" y="6497999"/>
            <a:ext cx="248442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1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1E833-4013-4AE2-949E-1B3A04012AA4}" type="datetimeFigureOut">
              <a:rPr lang="it-IT" smtClean="0"/>
              <a:t>24/04/2025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33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38B77E-294A-4AC8-8DA6-0BBB0466D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641" y="1807235"/>
            <a:ext cx="8597069" cy="1237200"/>
          </a:xfrm>
        </p:spPr>
        <p:txBody>
          <a:bodyPr>
            <a:normAutofit fontScale="90000"/>
          </a:bodyPr>
          <a:lstStyle/>
          <a:p>
            <a:r>
              <a:rPr lang="it-IT" sz="3600" b="1" dirty="0" err="1">
                <a:solidFill>
                  <a:srgbClr val="424242"/>
                </a:solidFill>
                <a:latin typeface="+mn-lt"/>
              </a:rPr>
              <a:t>Socialverso</a:t>
            </a:r>
            <a:r>
              <a:rPr lang="it-IT" sz="3600" b="1" dirty="0">
                <a:solidFill>
                  <a:srgbClr val="424242"/>
                </a:solidFill>
                <a:latin typeface="+mn-lt"/>
              </a:rPr>
              <a:t>: video e audio per una comunicazione statistica efficace sui social media </a:t>
            </a:r>
            <a:endParaRPr lang="it-IT" sz="3600" b="1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295E769-0C68-4D6F-8B21-755E2582F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157065"/>
            <a:ext cx="6858000" cy="867217"/>
          </a:xfrm>
        </p:spPr>
        <p:txBody>
          <a:bodyPr>
            <a:normAutofit fontScale="70000" lnSpcReduction="20000"/>
          </a:bodyPr>
          <a:lstStyle/>
          <a:p>
            <a:endParaRPr lang="it-IT" dirty="0"/>
          </a:p>
          <a:p>
            <a:r>
              <a:rPr lang="it-IT" sz="2600" dirty="0"/>
              <a:t>A cura di (ordine alfabetico): Lidia Fagiolo, Giulia Peci, Pamela Pergolini, Francesca Persiani, Giovanni Prattichizzo, Giorgia Proietti </a:t>
            </a:r>
            <a:r>
              <a:rPr lang="it-IT" sz="2600" dirty="0" err="1"/>
              <a:t>Pannunzi</a:t>
            </a:r>
            <a:endParaRPr lang="it-IT" sz="2600" dirty="0"/>
          </a:p>
          <a:p>
            <a:endParaRPr lang="it-IT" sz="2600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Immagine 4" descr="Immagine che contiene clipart, cartone animato, emoticon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05ECC541-7F5C-1689-CDA5-2F2FBA87775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46" y="3130080"/>
            <a:ext cx="2474259" cy="185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9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CE82E8-F3FD-4DD2-A4C0-8C8A6A9B4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dirty="0">
                <a:solidFill>
                  <a:srgbClr val="424242"/>
                </a:solidFill>
                <a:latin typeface="Segoe Sans"/>
              </a:rPr>
              <a:t>Panoramica iniziale</a:t>
            </a:r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D6962E-6E07-471A-AD96-5C1504B5F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705" y="1455439"/>
            <a:ext cx="8942295" cy="4771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 err="1"/>
              <a:t>Datatelling</a:t>
            </a:r>
            <a:r>
              <a:rPr lang="it-IT" sz="2000" b="1" dirty="0"/>
              <a:t> Statistico e Formati Audiovisivi Digitali</a:t>
            </a:r>
          </a:p>
          <a:p>
            <a:r>
              <a:rPr lang="it-IT" sz="2000" b="1" dirty="0"/>
              <a:t>Strategie Social</a:t>
            </a:r>
            <a:r>
              <a:rPr lang="it-IT" sz="2000" dirty="0"/>
              <a:t>: Istat utilizza video e audio per accrescere consapevolezza, aumentare la comprensione dei dati e migliorare la relazione con i propri pubblici</a:t>
            </a:r>
          </a:p>
          <a:p>
            <a:r>
              <a:rPr lang="it-IT" sz="2000" b="1" dirty="0"/>
              <a:t>Formati Sperimentati</a:t>
            </a:r>
            <a:r>
              <a:rPr lang="it-IT" sz="2000" dirty="0"/>
              <a:t>: #</a:t>
            </a:r>
            <a:r>
              <a:rPr lang="it-IT" sz="2000" dirty="0" err="1"/>
              <a:t>LaSettimanaInIstat</a:t>
            </a:r>
            <a:r>
              <a:rPr lang="it-IT" sz="2000" dirty="0"/>
              <a:t>, #</a:t>
            </a:r>
            <a:r>
              <a:rPr lang="it-IT" sz="2000" dirty="0" err="1"/>
              <a:t>IstatBook</a:t>
            </a:r>
            <a:r>
              <a:rPr lang="it-IT" sz="2000" dirty="0"/>
              <a:t>, "Statistiche in video", #</a:t>
            </a:r>
            <a:r>
              <a:rPr lang="it-IT" sz="2000" dirty="0" err="1"/>
              <a:t>IstaTalk</a:t>
            </a:r>
            <a:endParaRPr lang="it-IT" sz="2000" dirty="0"/>
          </a:p>
          <a:p>
            <a:r>
              <a:rPr lang="it-IT" sz="2000" b="1" dirty="0"/>
              <a:t>Approccio</a:t>
            </a:r>
            <a:r>
              <a:rPr lang="it-IT" sz="2000" dirty="0"/>
              <a:t>: relazionale e di </a:t>
            </a:r>
            <a:r>
              <a:rPr lang="it-IT" sz="2000" i="1" dirty="0"/>
              <a:t>info</a:t>
            </a:r>
            <a:r>
              <a:rPr lang="it-IT" sz="2000" dirty="0"/>
              <a:t>-</a:t>
            </a:r>
            <a:r>
              <a:rPr lang="it-IT" sz="2000" i="1" dirty="0"/>
              <a:t>edutainment</a:t>
            </a:r>
            <a:r>
              <a:rPr lang="it-IT" sz="2000" dirty="0"/>
              <a:t>, rigore scientifico unito a coinvolgimento ed accessibilità </a:t>
            </a:r>
          </a:p>
          <a:p>
            <a:r>
              <a:rPr lang="it-IT" sz="2000" b="1" dirty="0"/>
              <a:t>Obiettivi</a:t>
            </a:r>
            <a:r>
              <a:rPr lang="it-IT" sz="2000" dirty="0"/>
              <a:t>:</a:t>
            </a:r>
          </a:p>
          <a:p>
            <a:pPr lvl="1">
              <a:spcBef>
                <a:spcPts val="700"/>
              </a:spcBef>
            </a:pPr>
            <a:r>
              <a:rPr lang="it-IT" dirty="0"/>
              <a:t>Informazione</a:t>
            </a:r>
          </a:p>
          <a:p>
            <a:pPr lvl="1"/>
            <a:r>
              <a:rPr lang="it-IT" dirty="0"/>
              <a:t>Umanizzazione</a:t>
            </a:r>
          </a:p>
          <a:p>
            <a:pPr lvl="1"/>
            <a:r>
              <a:rPr lang="it-IT" dirty="0"/>
              <a:t>Relazione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1A7A52B-86F2-414A-B508-8066F17557C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478" y="3679184"/>
            <a:ext cx="4016522" cy="267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14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C03BE4-6C4A-4160-8943-F1F83C31C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0" dirty="0">
                <a:solidFill>
                  <a:srgbClr val="424242"/>
                </a:solidFill>
                <a:latin typeface="Segoe Sans"/>
              </a:rPr>
              <a:t>Dalla visione all‘ascolto: un viaggio multimediale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AC2465-64EC-4FC3-A160-C73D30F63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003" y="1459207"/>
            <a:ext cx="6647291" cy="5029200"/>
          </a:xfrm>
        </p:spPr>
        <p:txBody>
          <a:bodyPr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it-IT" sz="16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Settimana in Istat</a:t>
            </a:r>
          </a:p>
          <a:p>
            <a:pPr>
              <a:spcBef>
                <a:spcPts val="800"/>
              </a:spcBef>
            </a:pPr>
            <a:r>
              <a:rPr lang="it-IT" sz="1600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Nata nel 2022: riassume ogni venerdì i dati Istat diffusi nella settimana appena conclusa</a:t>
            </a:r>
          </a:p>
          <a:p>
            <a:pPr>
              <a:spcBef>
                <a:spcPts val="0"/>
              </a:spcBef>
            </a:pPr>
            <a:r>
              <a:rPr lang="it-IT" sz="1600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Canali Social: Instagram, </a:t>
            </a:r>
            <a:r>
              <a:rPr lang="it-IT" sz="1600" dirty="0" err="1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LinkedIn</a:t>
            </a:r>
            <a:endParaRPr lang="it-IT" sz="1600" dirty="0">
              <a:solidFill>
                <a:srgbClr val="4242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it-IT" sz="1600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Formato: video e </a:t>
            </a:r>
            <a:r>
              <a:rPr lang="it-IT" sz="1600" dirty="0" err="1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podcast</a:t>
            </a:r>
            <a:r>
              <a:rPr lang="it-IT" sz="1600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presentati ogni venerdì dal capo Ufficio stampa</a:t>
            </a:r>
          </a:p>
          <a:p>
            <a:pPr>
              <a:spcBef>
                <a:spcPts val="0"/>
              </a:spcBef>
            </a:pPr>
            <a:r>
              <a:rPr lang="it-IT" sz="1600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 2024: </a:t>
            </a:r>
            <a:r>
              <a:rPr lang="it-IT" sz="1600" dirty="0" err="1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podcast</a:t>
            </a:r>
            <a:r>
              <a:rPr lang="it-IT" sz="1600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 </a:t>
            </a:r>
            <a:r>
              <a:rPr lang="it-IT" sz="1600" dirty="0" err="1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Spreaker</a:t>
            </a:r>
            <a:r>
              <a:rPr lang="it-IT" sz="1600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X e WhatsApp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it-IT" sz="16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Istat Talk</a:t>
            </a:r>
          </a:p>
          <a:p>
            <a:pPr>
              <a:spcBef>
                <a:spcPts val="800"/>
              </a:spcBef>
            </a:pPr>
            <a:r>
              <a:rPr lang="it-IT" sz="1600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Introdotti nel 2025: incontri con esperti e ricercatori Istat su </a:t>
            </a:r>
            <a:r>
              <a:rPr lang="it-IT" sz="1600" dirty="0" err="1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topic</a:t>
            </a:r>
            <a:r>
              <a:rPr lang="it-IT" sz="1600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specifici di particolare rilevanza per i nostri pubblici</a:t>
            </a:r>
          </a:p>
          <a:p>
            <a:pPr>
              <a:spcBef>
                <a:spcPts val="0"/>
              </a:spcBef>
            </a:pPr>
            <a:r>
              <a:rPr lang="it-IT" sz="1600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Trasmissione: video in diretta su </a:t>
            </a:r>
            <a:r>
              <a:rPr lang="it-IT" sz="1600" dirty="0" err="1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LinkedIn</a:t>
            </a:r>
            <a:r>
              <a:rPr lang="it-IT" sz="1600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diretta audio su X</a:t>
            </a:r>
          </a:p>
          <a:p>
            <a:pPr>
              <a:spcBef>
                <a:spcPts val="0"/>
              </a:spcBef>
            </a:pPr>
            <a:r>
              <a:rPr lang="it-IT" sz="1600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Obiettivo: rendere più accessibili e comprensibili a tutti anche i dati statistici più complessi</a:t>
            </a:r>
          </a:p>
          <a:p>
            <a:pPr>
              <a:spcBef>
                <a:spcPts val="0"/>
              </a:spcBef>
            </a:pPr>
            <a:r>
              <a:rPr lang="it-IT" sz="1600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Linguaggio: semplice e diretto per avvicinare il pubblico generalista alla statistica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it-IT" sz="16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IstatSpaces</a:t>
            </a:r>
          </a:p>
          <a:p>
            <a:pPr>
              <a:spcBef>
                <a:spcPts val="800"/>
              </a:spcBef>
            </a:pPr>
            <a:r>
              <a:rPr lang="it-IT" sz="1600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 2023: sessioni audio live su X su temi economici e sociali</a:t>
            </a:r>
          </a:p>
          <a:p>
            <a:pPr>
              <a:spcBef>
                <a:spcPts val="0"/>
              </a:spcBef>
            </a:pPr>
            <a:r>
              <a:rPr lang="it-IT" sz="1600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Obiettivo: aumentare la consapevolezza sulle attività dell'Istat</a:t>
            </a:r>
          </a:p>
          <a:p>
            <a:pPr>
              <a:spcBef>
                <a:spcPts val="0"/>
              </a:spcBef>
            </a:pPr>
            <a:r>
              <a:rPr lang="it-IT" sz="1600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Approccio: relazionale e partecipativo per stimolare dialogo e condivisione</a:t>
            </a:r>
          </a:p>
          <a:p>
            <a:pPr>
              <a:spcBef>
                <a:spcPts val="0"/>
              </a:spcBef>
            </a:pPr>
            <a:r>
              <a:rPr lang="it-IT" sz="1600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Coinvolgimento: avvicina la statistica a un pubblico più ampio e diversificato</a:t>
            </a:r>
          </a:p>
          <a:p>
            <a:pPr>
              <a:spcBef>
                <a:spcPts val="0"/>
              </a:spcBef>
            </a:pPr>
            <a:endParaRPr lang="it-IT" sz="1800" dirty="0">
              <a:solidFill>
                <a:srgbClr val="4242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magine 4" descr="Immagine che contiene testo, Viso umano, persona, vestiti&#10;&#10;Il contenuto generato dall'IA potrebbe non essere corretto.">
            <a:extLst>
              <a:ext uri="{FF2B5EF4-FFF2-40B4-BE49-F238E27FC236}">
                <a16:creationId xmlns:a16="http://schemas.microsoft.com/office/drawing/2014/main" id="{E863B518-77C9-93D5-587D-A8F7454CD5E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492" y="1305080"/>
            <a:ext cx="1432835" cy="2183782"/>
          </a:xfrm>
          <a:prstGeom prst="rect">
            <a:avLst/>
          </a:prstGeom>
        </p:spPr>
      </p:pic>
      <p:pic>
        <p:nvPicPr>
          <p:cNvPr id="7" name="Immagine 6" descr="Immagine che contiene testo, media, Viso umano, multimediale&#10;&#10;Il contenuto generato dall'IA potrebbe non essere corretto.">
            <a:extLst>
              <a:ext uri="{FF2B5EF4-FFF2-40B4-BE49-F238E27FC236}">
                <a16:creationId xmlns:a16="http://schemas.microsoft.com/office/drawing/2014/main" id="{6E0CA473-0FF0-5A52-0C01-C5ED33CF335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245" y="3531671"/>
            <a:ext cx="1864179" cy="1545742"/>
          </a:xfrm>
          <a:prstGeom prst="rect">
            <a:avLst/>
          </a:prstGeom>
        </p:spPr>
      </p:pic>
      <p:pic>
        <p:nvPicPr>
          <p:cNvPr id="9" name="Immagine 8" descr="Immagine che contiene testo, schermata, Carattere, software&#10;&#10;Il contenuto generato dall'IA potrebbe non essere corretto.">
            <a:extLst>
              <a:ext uri="{FF2B5EF4-FFF2-40B4-BE49-F238E27FC236}">
                <a16:creationId xmlns:a16="http://schemas.microsoft.com/office/drawing/2014/main" id="{2973124A-BA78-B39F-6622-C342E29C0AC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050" y="5091470"/>
            <a:ext cx="1956021" cy="119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63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DFC73C-499E-42BE-925C-D6050E20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89" y="200147"/>
            <a:ext cx="8403029" cy="831987"/>
          </a:xfrm>
        </p:spPr>
        <p:txBody>
          <a:bodyPr>
            <a:normAutofit/>
          </a:bodyPr>
          <a:lstStyle/>
          <a:p>
            <a:r>
              <a:rPr lang="it-IT" dirty="0"/>
              <a:t>#IstatBook e Statistiche in video su LinkedIn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010F5E-8616-4297-BF71-24D76F80B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88" y="1691667"/>
            <a:ext cx="5821193" cy="4763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500" b="1" dirty="0">
                <a:solidFill>
                  <a:srgbClr val="424242"/>
                </a:solidFill>
              </a:rPr>
              <a:t>#</a:t>
            </a:r>
            <a:r>
              <a:rPr lang="it-IT" sz="1500" b="1" dirty="0" err="1">
                <a:solidFill>
                  <a:srgbClr val="424242"/>
                </a:solidFill>
              </a:rPr>
              <a:t>IstatBook</a:t>
            </a:r>
            <a:endParaRPr lang="it-IT" sz="1500" b="1" dirty="0">
              <a:solidFill>
                <a:srgbClr val="424242"/>
              </a:solidFill>
            </a:endParaRPr>
          </a:p>
          <a:p>
            <a:pPr>
              <a:lnSpc>
                <a:spcPct val="110000"/>
              </a:lnSpc>
            </a:pPr>
            <a:r>
              <a:rPr lang="it-IT" sz="1500" dirty="0">
                <a:solidFill>
                  <a:srgbClr val="424242"/>
                </a:solidFill>
                <a:cs typeface="Calibri" panose="020F0502020204030204" pitchFamily="34" charset="0"/>
              </a:rPr>
              <a:t>Inizio: Gennaio 2024.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sz="1500" dirty="0">
                <a:solidFill>
                  <a:srgbClr val="424242"/>
                </a:solidFill>
                <a:cs typeface="Calibri" panose="020F0502020204030204" pitchFamily="34" charset="0"/>
              </a:rPr>
              <a:t>Obiettivo: valorizzare prodotti editoriali di divulgazione statistica, nuovi ed esistenti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sz="1500" dirty="0">
                <a:solidFill>
                  <a:srgbClr val="424242"/>
                </a:solidFill>
                <a:cs typeface="Calibri" panose="020F0502020204030204" pitchFamily="34" charset="0"/>
              </a:rPr>
              <a:t>Campagna: parte del piano di comunicazione 2024-2026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sz="1500" dirty="0">
                <a:solidFill>
                  <a:srgbClr val="424242"/>
                </a:solidFill>
                <a:cs typeface="Calibri" panose="020F0502020204030204" pitchFamily="34" charset="0"/>
              </a:rPr>
              <a:t>Target: appassionati e nuovi lettori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sz="1500" dirty="0">
                <a:solidFill>
                  <a:srgbClr val="424242"/>
                </a:solidFill>
                <a:cs typeface="Calibri" panose="020F0502020204030204" pitchFamily="34" charset="0"/>
              </a:rPr>
              <a:t>Contenuti: video su LinkedIn con i curatori che raccontano gli aspetti </a:t>
            </a:r>
            <a:r>
              <a:rPr lang="it-IT" sz="1500" dirty="0">
                <a:solidFill>
                  <a:srgbClr val="424242"/>
                </a:solidFill>
              </a:rPr>
              <a:t>più interessanti del lavoro editoriale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it-IT" sz="1500" dirty="0">
              <a:solidFill>
                <a:srgbClr val="424242"/>
              </a:solidFill>
            </a:endParaRPr>
          </a:p>
          <a:p>
            <a:pPr marL="0" indent="0">
              <a:buNone/>
            </a:pPr>
            <a:r>
              <a:rPr lang="it-IT" sz="1500" b="1" dirty="0"/>
              <a:t> Statistiche in video</a:t>
            </a:r>
          </a:p>
          <a:p>
            <a:pPr>
              <a:lnSpc>
                <a:spcPct val="110000"/>
              </a:lnSpc>
            </a:pPr>
            <a:r>
              <a:rPr lang="it-IT" sz="1500" dirty="0">
                <a:solidFill>
                  <a:srgbClr val="424242"/>
                </a:solidFill>
                <a:cs typeface="Calibri" panose="020F0502020204030204" pitchFamily="34" charset="0"/>
              </a:rPr>
              <a:t>Inizio: Gennaio 2025.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sz="1500" dirty="0">
                <a:solidFill>
                  <a:srgbClr val="424242"/>
                </a:solidFill>
                <a:cs typeface="Calibri" panose="020F0502020204030204" pitchFamily="34" charset="0"/>
              </a:rPr>
              <a:t>Obiettivo: rendere i comunicati stampa (Flash, Focus, Report, Today) accessibili a un pubblico più ampio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sz="1500" dirty="0">
                <a:solidFill>
                  <a:srgbClr val="424242"/>
                </a:solidFill>
                <a:cs typeface="Calibri" panose="020F0502020204030204" pitchFamily="34" charset="0"/>
              </a:rPr>
              <a:t>Formato: video per migliorarne comprensione e accessibilità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sz="1500" dirty="0">
                <a:solidFill>
                  <a:srgbClr val="424242"/>
                </a:solidFill>
                <a:cs typeface="Calibri" panose="020F0502020204030204" pitchFamily="34" charset="0"/>
              </a:rPr>
              <a:t>Linguaggio: meno specialistico, ma rigoroso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sz="1500" dirty="0">
                <a:solidFill>
                  <a:srgbClr val="424242"/>
                </a:solidFill>
                <a:cs typeface="Calibri" panose="020F0502020204030204" pitchFamily="34" charset="0"/>
              </a:rPr>
              <a:t>Coinvolgimento: persone che lavorano all’indagine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sz="1500" dirty="0">
                <a:solidFill>
                  <a:srgbClr val="424242"/>
                </a:solidFill>
                <a:cs typeface="Calibri" panose="020F0502020204030204" pitchFamily="34" charset="0"/>
              </a:rPr>
              <a:t>Contesti: demografico, sociale, economico, ambientale </a:t>
            </a:r>
            <a:endParaRPr lang="it-IT" sz="15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4C2B7E6-BBB5-C9CA-37D4-8DBA6958A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070" y="1413371"/>
            <a:ext cx="4482409" cy="2232836"/>
          </a:xfrm>
          <a:prstGeom prst="rect">
            <a:avLst/>
          </a:prstGeom>
        </p:spPr>
      </p:pic>
      <p:pic>
        <p:nvPicPr>
          <p:cNvPr id="12" name="Immagine 11" descr="Immagine che contiene testo, Viso umano, schermata, vestiti&#10;&#10;Il contenuto generato dall'IA potrebbe non essere corretto.">
            <a:extLst>
              <a:ext uri="{FF2B5EF4-FFF2-40B4-BE49-F238E27FC236}">
                <a16:creationId xmlns:a16="http://schemas.microsoft.com/office/drawing/2014/main" id="{AC833EBD-6433-A743-A766-18B6664FF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940" y="3646206"/>
            <a:ext cx="1584994" cy="2690543"/>
          </a:xfrm>
          <a:prstGeom prst="rect">
            <a:avLst/>
          </a:prstGeom>
        </p:spPr>
      </p:pic>
      <p:pic>
        <p:nvPicPr>
          <p:cNvPr id="14" name="Immagine 13" descr="Immagine che contiene testo, Viso umano, schermata, vestiti&#10;&#10;Il contenuto generato dall'IA potrebbe non essere corretto.">
            <a:extLst>
              <a:ext uri="{FF2B5EF4-FFF2-40B4-BE49-F238E27FC236}">
                <a16:creationId xmlns:a16="http://schemas.microsoft.com/office/drawing/2014/main" id="{97F5A36E-C6D2-BFE1-DECF-EF60178DCD3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64" y="3668483"/>
            <a:ext cx="1318189" cy="249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0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491EB7-5301-4E8F-92E8-1279B7B3F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dirty="0">
                <a:solidFill>
                  <a:srgbClr val="424242"/>
                </a:solidFill>
                <a:latin typeface="Segoe Sans"/>
              </a:rPr>
              <a:t>Risultati del Primo Trimestre 2025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7D9B91-1F29-4A7F-9EAA-F52A7C363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56" y="1290919"/>
            <a:ext cx="8779546" cy="509643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z="2000" b="1" dirty="0" err="1"/>
              <a:t>XSpaces</a:t>
            </a:r>
            <a:endParaRPr lang="it-IT" sz="2000" b="1" dirty="0"/>
          </a:p>
          <a:p>
            <a:r>
              <a:rPr lang="it-IT" sz="2000" dirty="0"/>
              <a:t>5 appuntamenti: 542 utenti sintonizzati, oltre 3.000 visualizzazioni</a:t>
            </a:r>
          </a:p>
          <a:p>
            <a:pPr marL="0" indent="0">
              <a:buNone/>
            </a:pPr>
            <a:r>
              <a:rPr lang="it-IT" sz="2000" b="1" dirty="0"/>
              <a:t>La Settimana in Istat (</a:t>
            </a:r>
            <a:r>
              <a:rPr lang="it-IT" sz="2000" b="1" dirty="0" err="1"/>
              <a:t>Podcast</a:t>
            </a:r>
            <a:r>
              <a:rPr lang="it-IT" sz="2000" b="1" dirty="0"/>
              <a:t>)</a:t>
            </a:r>
          </a:p>
          <a:p>
            <a:r>
              <a:rPr lang="it-IT" sz="2000" dirty="0"/>
              <a:t>Frequenza: settimanale su </a:t>
            </a:r>
            <a:r>
              <a:rPr lang="it-IT" sz="2000" dirty="0" err="1"/>
              <a:t>Spreaker</a:t>
            </a:r>
            <a:r>
              <a:rPr lang="it-IT" sz="2000" dirty="0"/>
              <a:t>, postato su WhatsApp</a:t>
            </a:r>
          </a:p>
          <a:p>
            <a:pPr>
              <a:spcBef>
                <a:spcPts val="0"/>
              </a:spcBef>
            </a:pPr>
            <a:r>
              <a:rPr lang="it-IT" sz="2000" dirty="0"/>
              <a:t>Risultati: oltre 90 </a:t>
            </a:r>
            <a:r>
              <a:rPr lang="it-IT" sz="2000" dirty="0" err="1"/>
              <a:t>like</a:t>
            </a:r>
            <a:endParaRPr lang="it-IT" sz="2000" dirty="0"/>
          </a:p>
          <a:p>
            <a:pPr marL="0" indent="0">
              <a:buNone/>
            </a:pPr>
            <a:r>
              <a:rPr lang="it-IT" sz="2000" b="1" dirty="0"/>
              <a:t>La Settimana in Istat (Video)</a:t>
            </a:r>
          </a:p>
          <a:p>
            <a:r>
              <a:rPr lang="it-IT" sz="2000" dirty="0"/>
              <a:t>Pubblicazione: </a:t>
            </a:r>
            <a:r>
              <a:rPr lang="it-IT" sz="2000" dirty="0" err="1"/>
              <a:t>LinkedIn</a:t>
            </a:r>
            <a:r>
              <a:rPr lang="it-IT" sz="2000" dirty="0"/>
              <a:t>, </a:t>
            </a:r>
            <a:r>
              <a:rPr lang="it-IT" sz="2000" dirty="0" err="1"/>
              <a:t>Threads</a:t>
            </a:r>
            <a:r>
              <a:rPr lang="it-IT" sz="2000" dirty="0"/>
              <a:t>, </a:t>
            </a:r>
            <a:r>
              <a:rPr lang="it-IT" sz="2000" dirty="0" err="1"/>
              <a:t>Facebook</a:t>
            </a:r>
            <a:r>
              <a:rPr lang="it-IT" sz="2000" dirty="0"/>
              <a:t>, Instagram</a:t>
            </a:r>
          </a:p>
          <a:p>
            <a:pPr>
              <a:spcBef>
                <a:spcPts val="0"/>
              </a:spcBef>
            </a:pPr>
            <a:r>
              <a:rPr lang="it-IT" sz="2000" dirty="0"/>
              <a:t>Risultati: LinkedIn: 16 post, 6.401 visualizzazioni, 2.544 visualizzazioni, 26 condivisioni, 73 reazioni; Instagram: 1.500-2.500 visualizzazioni settimanali</a:t>
            </a:r>
          </a:p>
          <a:p>
            <a:pPr>
              <a:spcBef>
                <a:spcPts val="0"/>
              </a:spcBef>
            </a:pPr>
            <a:endParaRPr lang="it-IT" sz="2000" dirty="0"/>
          </a:p>
          <a:p>
            <a:pPr marL="0" indent="0">
              <a:spcBef>
                <a:spcPts val="0"/>
              </a:spcBef>
              <a:buNone/>
            </a:pPr>
            <a:r>
              <a:rPr lang="it-IT" sz="2000" b="1" dirty="0" err="1"/>
              <a:t>IstatBook</a:t>
            </a:r>
            <a:endParaRPr lang="it-IT" sz="2000" b="1" dirty="0"/>
          </a:p>
          <a:p>
            <a:pPr marL="0" indent="0">
              <a:spcBef>
                <a:spcPts val="0"/>
              </a:spcBef>
              <a:buNone/>
            </a:pPr>
            <a:endParaRPr lang="it-IT" sz="2000" b="1" dirty="0"/>
          </a:p>
          <a:p>
            <a:pPr>
              <a:spcBef>
                <a:spcPts val="0"/>
              </a:spcBef>
            </a:pPr>
            <a:r>
              <a:rPr lang="it-IT" sz="2000" dirty="0"/>
              <a:t>Formato: video lungo (fino a 10-12 minuti)</a:t>
            </a:r>
          </a:p>
          <a:p>
            <a:pPr>
              <a:spcBef>
                <a:spcPts val="0"/>
              </a:spcBef>
            </a:pPr>
            <a:r>
              <a:rPr lang="it-IT" sz="2000" dirty="0"/>
              <a:t>Pubblicazione: LinkedIn </a:t>
            </a:r>
          </a:p>
          <a:p>
            <a:pPr>
              <a:spcBef>
                <a:spcPts val="0"/>
              </a:spcBef>
            </a:pPr>
            <a:r>
              <a:rPr lang="it-IT" sz="2000" dirty="0"/>
              <a:t>Risultati: nel 2024 sono stati realizzati 6 video che hanno ottenuto un totale di 7.275 visualizzazioni. </a:t>
            </a:r>
          </a:p>
          <a:p>
            <a:pPr marL="0" indent="0">
              <a:buNone/>
            </a:pPr>
            <a:r>
              <a:rPr lang="it-IT" sz="2000" b="1" dirty="0"/>
              <a:t>Statistiche in Video</a:t>
            </a:r>
          </a:p>
          <a:p>
            <a:r>
              <a:rPr lang="it-IT" sz="2000" dirty="0"/>
              <a:t>Formato: video di massimo 3 minuti</a:t>
            </a:r>
          </a:p>
          <a:p>
            <a:pPr>
              <a:spcBef>
                <a:spcPts val="0"/>
              </a:spcBef>
            </a:pPr>
            <a:r>
              <a:rPr lang="it-IT" sz="2000" dirty="0"/>
              <a:t>Contenuti: dati da comunicati stampa (Flash, Focus, Report, </a:t>
            </a:r>
            <a:r>
              <a:rPr lang="it-IT" sz="2000" dirty="0" err="1"/>
              <a:t>Today</a:t>
            </a:r>
            <a:r>
              <a:rPr lang="it-IT" sz="2000"/>
              <a:t>) </a:t>
            </a:r>
          </a:p>
          <a:p>
            <a:pPr>
              <a:spcBef>
                <a:spcPts val="0"/>
              </a:spcBef>
            </a:pPr>
            <a:r>
              <a:rPr lang="it-IT" sz="2000"/>
              <a:t>Pubblicazione</a:t>
            </a:r>
            <a:r>
              <a:rPr lang="it-IT" sz="2000" dirty="0"/>
              <a:t>: 6 video su </a:t>
            </a:r>
            <a:r>
              <a:rPr lang="it-IT" sz="2000" dirty="0" err="1"/>
              <a:t>Facebook</a:t>
            </a:r>
            <a:r>
              <a:rPr lang="it-IT" sz="2000" dirty="0"/>
              <a:t>, Instagram, </a:t>
            </a:r>
            <a:r>
              <a:rPr lang="it-IT" sz="2000" dirty="0" err="1"/>
              <a:t>LinkedIn</a:t>
            </a:r>
            <a:endParaRPr lang="it-IT" sz="2000" dirty="0"/>
          </a:p>
          <a:p>
            <a:pPr>
              <a:spcBef>
                <a:spcPts val="0"/>
              </a:spcBef>
            </a:pPr>
            <a:r>
              <a:rPr lang="it-IT" sz="2000" dirty="0"/>
              <a:t>Risultati: 2.268 visualizzazioni su LinkedIn; su Instagram più di 8.000 visualizzazioni. </a:t>
            </a:r>
          </a:p>
          <a:p>
            <a:pPr marL="0" indent="0">
              <a:buNone/>
            </a:pPr>
            <a:r>
              <a:rPr lang="it-IT" sz="2000" b="1" dirty="0"/>
              <a:t>#</a:t>
            </a:r>
            <a:r>
              <a:rPr lang="it-IT" sz="2000" b="1" dirty="0" err="1"/>
              <a:t>IstaTalk</a:t>
            </a:r>
            <a:endParaRPr lang="it-IT" sz="2000" b="1" dirty="0"/>
          </a:p>
          <a:p>
            <a:r>
              <a:rPr lang="it-IT" sz="2000" dirty="0"/>
              <a:t>Primo trimestre 2025: 5 dirette su </a:t>
            </a:r>
            <a:r>
              <a:rPr lang="it-IT" sz="2000" dirty="0" err="1"/>
              <a:t>LinkedIn</a:t>
            </a:r>
            <a:endParaRPr lang="it-IT" sz="2000" dirty="0"/>
          </a:p>
          <a:p>
            <a:pPr>
              <a:spcBef>
                <a:spcPts val="0"/>
              </a:spcBef>
            </a:pPr>
            <a:r>
              <a:rPr lang="it-IT" sz="2000" dirty="0"/>
              <a:t>Temi: speranza di vita, condizioni di vita, statistiche sull’acqua, preoccupazioni ambientali, conferenza stampa sul commercio estero</a:t>
            </a:r>
          </a:p>
          <a:p>
            <a:pPr>
              <a:spcBef>
                <a:spcPts val="0"/>
              </a:spcBef>
            </a:pPr>
            <a:r>
              <a:rPr lang="it-IT" sz="2000" dirty="0"/>
              <a:t>Partecipazione: circa 20 spettatori per live, oltre 3.000 visualizzazioni</a:t>
            </a:r>
          </a:p>
          <a:p>
            <a:pPr marL="457200" lvl="1" indent="0">
              <a:buNone/>
            </a:pPr>
            <a:endParaRPr lang="it-IT" sz="2300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37871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462</TotalTime>
  <Words>585</Words>
  <Application>Microsoft Office PowerPoint</Application>
  <PresentationFormat>Presentazione su schermo (4:3)</PresentationFormat>
  <Paragraphs>68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Segoe Sans</vt:lpstr>
      <vt:lpstr>Tema di Office</vt:lpstr>
      <vt:lpstr>Socialverso: video e audio per una comunicazione statistica efficace sui social media </vt:lpstr>
      <vt:lpstr>Panoramica iniziale </vt:lpstr>
      <vt:lpstr>Dalla visione all‘ascolto: un viaggio multimediale</vt:lpstr>
      <vt:lpstr>#IstatBook e Statistiche in video su LinkedIn </vt:lpstr>
      <vt:lpstr>Risultati del Primo Trimestre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Girolamo D'Anneo</dc:creator>
  <cp:lastModifiedBy>Giovanni Prattichizzo</cp:lastModifiedBy>
  <cp:revision>54</cp:revision>
  <dcterms:created xsi:type="dcterms:W3CDTF">2022-04-03T16:23:48Z</dcterms:created>
  <dcterms:modified xsi:type="dcterms:W3CDTF">2025-04-24T09:07:12Z</dcterms:modified>
</cp:coreProperties>
</file>