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4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7960" y="2383486"/>
            <a:ext cx="9519920" cy="1045514"/>
          </a:xfrm>
        </p:spPr>
        <p:txBody>
          <a:bodyPr>
            <a:normAutofit fontScale="90000"/>
          </a:bodyPr>
          <a:lstStyle/>
          <a:p>
            <a:r>
              <a:rPr lang="it-IT" dirty="0"/>
              <a:t>Le aree interne di Friuli-Venezia Giulia e Calabria: due facce della stessa medaglia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4122174"/>
            <a:ext cx="7696200" cy="1170069"/>
          </a:xfrm>
        </p:spPr>
        <p:txBody>
          <a:bodyPr/>
          <a:lstStyle/>
          <a:p>
            <a:r>
              <a:rPr lang="it-IT" dirty="0"/>
              <a:t>Un focus sui redditi dei comuni friulani e calabresi  classificati secondo la Strategia Nazionale delle Aree interne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97FE26-BB26-0CE9-7C86-CBDD6EB75FC3}"/>
              </a:ext>
            </a:extLst>
          </p:cNvPr>
          <p:cNvSpPr txBox="1"/>
          <p:nvPr/>
        </p:nvSpPr>
        <p:spPr>
          <a:xfrm>
            <a:off x="2631440" y="5616085"/>
            <a:ext cx="372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/>
              <a:t>Tebala Domenico – Istat</a:t>
            </a:r>
          </a:p>
        </p:txBody>
      </p:sp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38" y="189987"/>
            <a:ext cx="8284543" cy="831987"/>
          </a:xfrm>
        </p:spPr>
        <p:txBody>
          <a:bodyPr>
            <a:noAutofit/>
          </a:bodyPr>
          <a:lstStyle/>
          <a:p>
            <a:r>
              <a:rPr lang="it-IT" dirty="0"/>
              <a:t>Fonti dati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50EEFA-CB52-86B5-D7D2-341B70796B7B}"/>
              </a:ext>
            </a:extLst>
          </p:cNvPr>
          <p:cNvSpPr txBox="1"/>
          <p:nvPr/>
        </p:nvSpPr>
        <p:spPr>
          <a:xfrm>
            <a:off x="213360" y="1353371"/>
            <a:ext cx="4277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932338"/>
              </a:buClr>
            </a:pPr>
            <a:r>
              <a:rPr lang="it-IT" sz="1800" b="1" dirty="0">
                <a:solidFill>
                  <a:srgbClr val="932338"/>
                </a:solidFill>
              </a:rPr>
              <a:t>Strategia Nazionale per le Aree Interne</a:t>
            </a:r>
            <a:r>
              <a:rPr lang="it-IT" b="1" dirty="0">
                <a:solidFill>
                  <a:srgbClr val="595959"/>
                </a:solidFill>
              </a:rPr>
              <a:t>: </a:t>
            </a:r>
            <a:r>
              <a:rPr lang="it-IT" dirty="0">
                <a:solidFill>
                  <a:srgbClr val="595959"/>
                </a:solidFill>
              </a:rPr>
              <a:t>le </a:t>
            </a:r>
            <a:r>
              <a:rPr lang="it-IT" sz="1800" dirty="0">
                <a:solidFill>
                  <a:srgbClr val="595959"/>
                </a:solidFill>
              </a:rPr>
              <a:t>Aree Interne sono i comuni distanti dai servizi essenziali</a:t>
            </a:r>
            <a:r>
              <a:rPr lang="it-IT" dirty="0">
                <a:solidFill>
                  <a:srgbClr val="595959"/>
                </a:solidFill>
              </a:rPr>
              <a:t> (</a:t>
            </a:r>
            <a:r>
              <a:rPr lang="it-IT" sz="1800" dirty="0">
                <a:solidFill>
                  <a:srgbClr val="595959"/>
                </a:solidFill>
              </a:rPr>
              <a:t>scolastici, sanitari e di trasporto ferroviario).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6BA5D3-D99A-281A-C3BD-CAFD0B02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2" y="2255088"/>
            <a:ext cx="2755595" cy="17868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0083B8-2D71-BF2E-4FFC-0BDA6A28F7CB}"/>
              </a:ext>
            </a:extLst>
          </p:cNvPr>
          <p:cNvSpPr txBox="1"/>
          <p:nvPr/>
        </p:nvSpPr>
        <p:spPr>
          <a:xfrm>
            <a:off x="213360" y="4135362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32338"/>
                </a:solidFill>
              </a:rPr>
              <a:t>A misura di comune (Istat Area Sud)</a:t>
            </a:r>
          </a:p>
          <a:p>
            <a:r>
              <a:rPr lang="it-IT" dirty="0">
                <a:solidFill>
                  <a:srgbClr val="595959"/>
                </a:solidFill>
              </a:rPr>
              <a:t>- Statistica sperimentale</a:t>
            </a:r>
          </a:p>
          <a:p>
            <a:r>
              <a:rPr lang="it-IT" dirty="0">
                <a:solidFill>
                  <a:srgbClr val="595959"/>
                </a:solidFill>
              </a:rPr>
              <a:t>- Sistema </a:t>
            </a:r>
            <a:r>
              <a:rPr lang="it-IT" dirty="0" err="1">
                <a:solidFill>
                  <a:srgbClr val="595959"/>
                </a:solidFill>
              </a:rPr>
              <a:t>multifonte</a:t>
            </a:r>
            <a:r>
              <a:rPr lang="it-IT" dirty="0">
                <a:solidFill>
                  <a:srgbClr val="595959"/>
                </a:solidFill>
              </a:rPr>
              <a:t> (Agenzia Entrate, </a:t>
            </a:r>
            <a:r>
              <a:rPr lang="it-IT" dirty="0" err="1">
                <a:solidFill>
                  <a:srgbClr val="595959"/>
                </a:solidFill>
              </a:rPr>
              <a:t>ecc</a:t>
            </a:r>
            <a:r>
              <a:rPr lang="it-IT" dirty="0">
                <a:solidFill>
                  <a:srgbClr val="595959"/>
                </a:solidFill>
              </a:rPr>
              <a:t>)</a:t>
            </a:r>
          </a:p>
          <a:p>
            <a:r>
              <a:rPr lang="it-IT" dirty="0">
                <a:solidFill>
                  <a:srgbClr val="595959"/>
                </a:solidFill>
              </a:rPr>
              <a:t>- Contiene dati e indicatori a livello comunale</a:t>
            </a:r>
          </a:p>
          <a:p>
            <a:r>
              <a:rPr lang="it-IT" dirty="0">
                <a:solidFill>
                  <a:srgbClr val="595959"/>
                </a:solidFill>
              </a:rPr>
              <a:t>- Pensato come strumento per gli Enti locali</a:t>
            </a:r>
          </a:p>
          <a:p>
            <a:r>
              <a:rPr lang="it-IT" dirty="0">
                <a:solidFill>
                  <a:srgbClr val="595959"/>
                </a:solidFill>
              </a:rPr>
              <a:t>- Valorizza il patrimonio informativo del Sistan</a:t>
            </a:r>
          </a:p>
          <a:p>
            <a:r>
              <a:rPr lang="it-IT" dirty="0">
                <a:solidFill>
                  <a:srgbClr val="595959"/>
                </a:solidFill>
              </a:rPr>
              <a:t>- Informazione statistica per il Territorio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355E70-1E9D-B6F9-F5DD-499F9D2B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4196165"/>
            <a:ext cx="4292042" cy="20639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045" y="1353371"/>
            <a:ext cx="2433445" cy="26885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684" y="1331283"/>
            <a:ext cx="2736007" cy="27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8E80187-8AD5-5DC9-29E9-AFBB840ED6BC}"/>
              </a:ext>
            </a:extLst>
          </p:cNvPr>
          <p:cNvSpPr txBox="1">
            <a:spLocks/>
          </p:cNvSpPr>
          <p:nvPr/>
        </p:nvSpPr>
        <p:spPr>
          <a:xfrm>
            <a:off x="86283" y="189987"/>
            <a:ext cx="8963792" cy="831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/>
              <a:t>Contribuenti con redditi Irpef dichiarati inferiori a 10.000 euro per 100 contribuenti in totale – Anno 2022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C01B77F-9B4F-D268-FB8C-F3ECCAD0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9" y="2967644"/>
            <a:ext cx="3446851" cy="33486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9551E0C-D5AD-EC82-45AC-578CD3E7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20" y="1970116"/>
            <a:ext cx="3804580" cy="43462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F9C0B7-1223-F4D9-C55A-33AE044A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93" y="1313787"/>
            <a:ext cx="2836437" cy="211946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E4C593-9830-2934-FDD8-E7EE17537B97}"/>
              </a:ext>
            </a:extLst>
          </p:cNvPr>
          <p:cNvSpPr txBox="1"/>
          <p:nvPr/>
        </p:nvSpPr>
        <p:spPr>
          <a:xfrm>
            <a:off x="279289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Friuli-Venezia Giulia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DEAB07-1BF7-BA71-1841-B0421D1068B8}"/>
              </a:ext>
            </a:extLst>
          </p:cNvPr>
          <p:cNvSpPr txBox="1"/>
          <p:nvPr/>
        </p:nvSpPr>
        <p:spPr>
          <a:xfrm>
            <a:off x="7790235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Calabria</a:t>
            </a:r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DB2556F-B7E3-9935-C227-E039CDFDAC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00" y="1894085"/>
            <a:ext cx="3855600" cy="44064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27A9053-3FCB-97C9-3FE0-0661C83846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85" y="191785"/>
            <a:ext cx="8641080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/>
              <a:t>Contribuenti con redditi Irpef dichiarati superiori a 75.000 euro per 100 contribuenti in totale – Anno 2022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E32EAE-2E4E-3F45-9E30-DE99825E22B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585" y="2991245"/>
            <a:ext cx="3391200" cy="329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63B52E-7404-919C-373D-B53C8336099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53600" y="1316913"/>
            <a:ext cx="2836800" cy="21204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E4C593-9830-2934-FDD8-E7EE17537B97}"/>
              </a:ext>
            </a:extLst>
          </p:cNvPr>
          <p:cNvSpPr txBox="1"/>
          <p:nvPr/>
        </p:nvSpPr>
        <p:spPr>
          <a:xfrm>
            <a:off x="279289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Friuli-Venezia Giulia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DEAB07-1BF7-BA71-1841-B0421D1068B8}"/>
              </a:ext>
            </a:extLst>
          </p:cNvPr>
          <p:cNvSpPr txBox="1"/>
          <p:nvPr/>
        </p:nvSpPr>
        <p:spPr>
          <a:xfrm>
            <a:off x="7790235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Calabria</a:t>
            </a:r>
          </a:p>
        </p:txBody>
      </p:sp>
    </p:spTree>
    <p:extLst>
      <p:ext uri="{BB962C8B-B14F-4D97-AF65-F5344CB8AC3E}">
        <p14:creationId xmlns:p14="http://schemas.microsoft.com/office/powerpoint/2010/main" val="390378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E81F09-3A01-F6A1-F56F-ABCB8971C2DA}"/>
              </a:ext>
            </a:extLst>
          </p:cNvPr>
          <p:cNvSpPr txBox="1"/>
          <p:nvPr/>
        </p:nvSpPr>
        <p:spPr>
          <a:xfrm>
            <a:off x="91440" y="208895"/>
            <a:ext cx="9052560" cy="857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/>
              <a:t>Reddito imponibile per contribuente – Anno 2022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36CE9E-E355-9EC1-95C6-C23B3BCC8F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7040"/>
            <a:ext cx="3391200" cy="329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761369F-872D-5870-15AD-6C4BC75F4A7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00" y="1874640"/>
            <a:ext cx="3855600" cy="4406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D8C8540-58D8-764A-1FC2-F242213E52F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53600" y="1318760"/>
            <a:ext cx="2836800" cy="2120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E4C593-9830-2934-FDD8-E7EE17537B97}"/>
              </a:ext>
            </a:extLst>
          </p:cNvPr>
          <p:cNvSpPr txBox="1"/>
          <p:nvPr/>
        </p:nvSpPr>
        <p:spPr>
          <a:xfrm>
            <a:off x="279289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Friuli-Venezia Giulia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DEAB07-1BF7-BA71-1841-B0421D1068B8}"/>
              </a:ext>
            </a:extLst>
          </p:cNvPr>
          <p:cNvSpPr txBox="1"/>
          <p:nvPr/>
        </p:nvSpPr>
        <p:spPr>
          <a:xfrm>
            <a:off x="7790235" y="2464016"/>
            <a:ext cx="214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Calabria</a:t>
            </a:r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163</Words>
  <Application>Microsoft Office PowerPoint</Application>
  <PresentationFormat>Presentazione su schermo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Le aree interne di Friuli-Venezia Giulia e Calabria: due facce della stessa medaglia</vt:lpstr>
      <vt:lpstr>Fonti dati</vt:lpstr>
      <vt:lpstr>Presentazione standard di PowerPoint</vt:lpstr>
      <vt:lpstr>Contribuenti con redditi Irpef dichiarati superiori a 75.000 euro per 100 contribuenti in totale – Anno 2022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Domenico Tebala</cp:lastModifiedBy>
  <cp:revision>36</cp:revision>
  <dcterms:created xsi:type="dcterms:W3CDTF">2022-04-03T16:23:48Z</dcterms:created>
  <dcterms:modified xsi:type="dcterms:W3CDTF">2025-04-03T09:24:35Z</dcterms:modified>
</cp:coreProperties>
</file>