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63" d="100"/>
          <a:sy n="63" d="100"/>
        </p:scale>
        <p:origin x="140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147"/>
            <a:ext cx="7772400" cy="175816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12014"/>
            <a:ext cx="6858000" cy="11700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261442B-E8CC-4142-AC51-F5E07C951D3D}"/>
              </a:ext>
            </a:extLst>
          </p:cNvPr>
          <p:cNvSpPr/>
          <p:nvPr userDrawn="1"/>
        </p:nvSpPr>
        <p:spPr>
          <a:xfrm>
            <a:off x="0" y="1575917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Google Shape;43;p1">
            <a:extLst>
              <a:ext uri="{FF2B5EF4-FFF2-40B4-BE49-F238E27FC236}">
                <a16:creationId xmlns:a16="http://schemas.microsoft.com/office/drawing/2014/main" id="{4BD946C2-CDA3-491E-B5BE-0C094C3F8C9A}"/>
              </a:ext>
            </a:extLst>
          </p:cNvPr>
          <p:cNvSpPr txBox="1"/>
          <p:nvPr userDrawn="1"/>
        </p:nvSpPr>
        <p:spPr>
          <a:xfrm>
            <a:off x="2111361" y="764422"/>
            <a:ext cx="4921277" cy="7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2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2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Gorizia, 8 e 9 maggio 2025</a:t>
            </a:r>
            <a:endParaRPr lang="en-US" sz="1800" b="1" i="0" u="none" strike="noStrike" cap="none" dirty="0">
              <a:solidFill>
                <a:srgbClr val="E6002D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275AEC0-A9AE-4BC4-89DD-27065F66BDCC}"/>
              </a:ext>
            </a:extLst>
          </p:cNvPr>
          <p:cNvSpPr/>
          <p:nvPr userDrawn="1"/>
        </p:nvSpPr>
        <p:spPr>
          <a:xfrm>
            <a:off x="492657" y="6249622"/>
            <a:ext cx="870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/>
              <a:t>Comune di Gorizia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3A5DE0-66D6-49A9-B4F6-3CE119901F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178" y="86328"/>
            <a:ext cx="5403644" cy="6264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DFF2BD7-EDB8-4958-BA10-F33AC5B2E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0" y="6169232"/>
            <a:ext cx="492657" cy="684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6F3D282-75D5-4D5A-9BA2-E9A9C98FE65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528" y="6110430"/>
            <a:ext cx="1118472" cy="74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6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689" y="200147"/>
            <a:ext cx="8284543" cy="831987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689" y="1413371"/>
            <a:ext cx="8284543" cy="476359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2425FA0-99E0-46A0-A5AE-AF12DED64318}"/>
              </a:ext>
            </a:extLst>
          </p:cNvPr>
          <p:cNvSpPr/>
          <p:nvPr userDrawn="1"/>
        </p:nvSpPr>
        <p:spPr>
          <a:xfrm>
            <a:off x="-1" y="6382052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9A40657-C5E6-4349-94AF-3A416B2A38D7}"/>
              </a:ext>
            </a:extLst>
          </p:cNvPr>
          <p:cNvSpPr/>
          <p:nvPr userDrawn="1"/>
        </p:nvSpPr>
        <p:spPr>
          <a:xfrm>
            <a:off x="0" y="1158221"/>
            <a:ext cx="9144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621D594-E81E-4BB0-BA0C-E4711C48A079}"/>
              </a:ext>
            </a:extLst>
          </p:cNvPr>
          <p:cNvSpPr/>
          <p:nvPr userDrawn="1"/>
        </p:nvSpPr>
        <p:spPr>
          <a:xfrm>
            <a:off x="233054" y="6438920"/>
            <a:ext cx="7711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/>
              <a:t>Comune di Gorizia</a:t>
            </a:r>
          </a:p>
        </p:txBody>
      </p:sp>
      <p:sp>
        <p:nvSpPr>
          <p:cNvPr id="12" name="Google Shape;43;p1">
            <a:extLst>
              <a:ext uri="{FF2B5EF4-FFF2-40B4-BE49-F238E27FC236}">
                <a16:creationId xmlns:a16="http://schemas.microsoft.com/office/drawing/2014/main" id="{272F8E1F-A025-4786-A9AB-04B3A69EAF00}"/>
              </a:ext>
            </a:extLst>
          </p:cNvPr>
          <p:cNvSpPr txBox="1"/>
          <p:nvPr userDrawn="1"/>
        </p:nvSpPr>
        <p:spPr>
          <a:xfrm>
            <a:off x="4905581" y="6485627"/>
            <a:ext cx="3057156" cy="32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GO </a:t>
            </a:r>
            <a:r>
              <a:rPr lang="it-IT" sz="1800" b="1" i="0" u="none" strike="noStrike" cap="none" dirty="0" err="1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Stats</a:t>
            </a:r>
            <a:r>
              <a:rPr lang="it-IT" sz="1800" b="1" i="0" u="none" strike="noStrike" cap="none" dirty="0">
                <a:solidFill>
                  <a:srgbClr val="E6002D"/>
                </a:solidFill>
                <a:latin typeface="+mn-lt"/>
                <a:ea typeface="Inter"/>
                <a:cs typeface="Inter"/>
                <a:sym typeface="Inter"/>
              </a:rPr>
              <a:t>! Le misure dei territori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17040CF4-3DDD-43BE-9152-618D6FF1ED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18941" r="18030" b="19485"/>
          <a:stretch/>
        </p:blipFill>
        <p:spPr>
          <a:xfrm>
            <a:off x="-1" y="6426000"/>
            <a:ext cx="311154" cy="432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7845C27-CF31-4A89-8FB3-B9489D138C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516" y="6426000"/>
            <a:ext cx="650483" cy="432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29FBF2C-9416-45AA-AAC6-155763B3FE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556" y="6497999"/>
            <a:ext cx="248442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1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03/04/2025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633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87960" y="2383486"/>
            <a:ext cx="9519920" cy="1045514"/>
          </a:xfrm>
        </p:spPr>
        <p:txBody>
          <a:bodyPr>
            <a:normAutofit fontScale="90000"/>
          </a:bodyPr>
          <a:lstStyle/>
          <a:p>
            <a:r>
              <a:rPr lang="it-IT" dirty="0"/>
              <a:t>Le aree interne di Friuli-Venezia Giulia e Calabria: due facce della stessa medaglia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8840" y="4122174"/>
            <a:ext cx="7696200" cy="1170069"/>
          </a:xfrm>
        </p:spPr>
        <p:txBody>
          <a:bodyPr/>
          <a:lstStyle/>
          <a:p>
            <a:r>
              <a:rPr lang="it-IT" dirty="0"/>
              <a:t>Un focus sui redditi dei comuni friulani e calabresi  classificati secondo la Strategia Nazionale delle Aree interne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D97FE26-BB26-0CE9-7C86-CBDD6EB75FC3}"/>
              </a:ext>
            </a:extLst>
          </p:cNvPr>
          <p:cNvSpPr txBox="1"/>
          <p:nvPr/>
        </p:nvSpPr>
        <p:spPr>
          <a:xfrm>
            <a:off x="2631440" y="5616085"/>
            <a:ext cx="3723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dirty="0"/>
              <a:t>Tebala Domenico – Istat</a:t>
            </a:r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538" y="189987"/>
            <a:ext cx="8284543" cy="831987"/>
          </a:xfrm>
        </p:spPr>
        <p:txBody>
          <a:bodyPr>
            <a:noAutofit/>
          </a:bodyPr>
          <a:lstStyle/>
          <a:p>
            <a:r>
              <a:rPr lang="it-IT" dirty="0"/>
              <a:t>Fonti dati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A50EEFA-CB52-86B5-D7D2-341B70796B7B}"/>
              </a:ext>
            </a:extLst>
          </p:cNvPr>
          <p:cNvSpPr txBox="1"/>
          <p:nvPr/>
        </p:nvSpPr>
        <p:spPr>
          <a:xfrm>
            <a:off x="213360" y="1353371"/>
            <a:ext cx="42773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buClr>
                <a:srgbClr val="932338"/>
              </a:buClr>
            </a:pPr>
            <a:r>
              <a:rPr lang="it-IT" sz="1800" b="1" dirty="0">
                <a:solidFill>
                  <a:srgbClr val="932338"/>
                </a:solidFill>
              </a:rPr>
              <a:t>Strategia Nazionale per le Aree Interne</a:t>
            </a:r>
            <a:r>
              <a:rPr lang="it-IT" b="1" dirty="0">
                <a:solidFill>
                  <a:srgbClr val="595959"/>
                </a:solidFill>
              </a:rPr>
              <a:t>: </a:t>
            </a:r>
            <a:r>
              <a:rPr lang="it-IT" dirty="0">
                <a:solidFill>
                  <a:srgbClr val="595959"/>
                </a:solidFill>
              </a:rPr>
              <a:t>le </a:t>
            </a:r>
            <a:r>
              <a:rPr lang="it-IT" sz="1800" dirty="0">
                <a:solidFill>
                  <a:srgbClr val="595959"/>
                </a:solidFill>
              </a:rPr>
              <a:t>Aree Interne sono i comuni distanti dai servizi essenziali</a:t>
            </a:r>
            <a:r>
              <a:rPr lang="it-IT" dirty="0">
                <a:solidFill>
                  <a:srgbClr val="595959"/>
                </a:solidFill>
              </a:rPr>
              <a:t> (</a:t>
            </a:r>
            <a:r>
              <a:rPr lang="it-IT" sz="1800" dirty="0">
                <a:solidFill>
                  <a:srgbClr val="595959"/>
                </a:solidFill>
              </a:rPr>
              <a:t>scolastici, sanitari e di trasporto ferroviario).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36BA5D3-D99A-281A-C3BD-CAFD0B023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342" y="2255088"/>
            <a:ext cx="2755595" cy="1786815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E0083B8-2D71-BF2E-4FFC-0BDA6A28F7CB}"/>
              </a:ext>
            </a:extLst>
          </p:cNvPr>
          <p:cNvSpPr txBox="1"/>
          <p:nvPr/>
        </p:nvSpPr>
        <p:spPr>
          <a:xfrm>
            <a:off x="213360" y="4135362"/>
            <a:ext cx="4572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932338"/>
                </a:solidFill>
              </a:rPr>
              <a:t>A misura di comune (Istat Area Sud)</a:t>
            </a:r>
          </a:p>
          <a:p>
            <a:r>
              <a:rPr lang="it-IT" dirty="0">
                <a:solidFill>
                  <a:srgbClr val="595959"/>
                </a:solidFill>
              </a:rPr>
              <a:t>- Statistica sperimentale</a:t>
            </a:r>
          </a:p>
          <a:p>
            <a:r>
              <a:rPr lang="it-IT" dirty="0">
                <a:solidFill>
                  <a:srgbClr val="595959"/>
                </a:solidFill>
              </a:rPr>
              <a:t>- Sistema </a:t>
            </a:r>
            <a:r>
              <a:rPr lang="it-IT" dirty="0" err="1">
                <a:solidFill>
                  <a:srgbClr val="595959"/>
                </a:solidFill>
              </a:rPr>
              <a:t>multifonte</a:t>
            </a:r>
            <a:r>
              <a:rPr lang="it-IT" dirty="0">
                <a:solidFill>
                  <a:srgbClr val="595959"/>
                </a:solidFill>
              </a:rPr>
              <a:t> (Agenzia Entrate, </a:t>
            </a:r>
            <a:r>
              <a:rPr lang="it-IT" dirty="0" err="1">
                <a:solidFill>
                  <a:srgbClr val="595959"/>
                </a:solidFill>
              </a:rPr>
              <a:t>ecc</a:t>
            </a:r>
            <a:r>
              <a:rPr lang="it-IT" dirty="0">
                <a:solidFill>
                  <a:srgbClr val="595959"/>
                </a:solidFill>
              </a:rPr>
              <a:t>)</a:t>
            </a:r>
          </a:p>
          <a:p>
            <a:r>
              <a:rPr lang="it-IT" dirty="0">
                <a:solidFill>
                  <a:srgbClr val="595959"/>
                </a:solidFill>
              </a:rPr>
              <a:t>- Contiene dati e indicatori a livello comunale</a:t>
            </a:r>
          </a:p>
          <a:p>
            <a:r>
              <a:rPr lang="it-IT" dirty="0">
                <a:solidFill>
                  <a:srgbClr val="595959"/>
                </a:solidFill>
              </a:rPr>
              <a:t>- Pensato come strumento per gli Enti locali</a:t>
            </a:r>
          </a:p>
          <a:p>
            <a:r>
              <a:rPr lang="it-IT" dirty="0">
                <a:solidFill>
                  <a:srgbClr val="595959"/>
                </a:solidFill>
              </a:rPr>
              <a:t>- Valorizza il patrimonio informativo del Sistan</a:t>
            </a:r>
          </a:p>
          <a:p>
            <a:r>
              <a:rPr lang="it-IT" dirty="0">
                <a:solidFill>
                  <a:srgbClr val="595959"/>
                </a:solidFill>
              </a:rPr>
              <a:t>- Informazione statistica per il Territorio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E0355E70-1E9D-B6F9-F5DD-499F9D2B6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40" y="4196165"/>
            <a:ext cx="4292042" cy="206398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8045" y="1353371"/>
            <a:ext cx="2433445" cy="268853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6684" y="1331283"/>
            <a:ext cx="2736007" cy="277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C8E80187-8AD5-5DC9-29E9-AFBB840ED6BC}"/>
              </a:ext>
            </a:extLst>
          </p:cNvPr>
          <p:cNvSpPr txBox="1">
            <a:spLocks/>
          </p:cNvSpPr>
          <p:nvPr/>
        </p:nvSpPr>
        <p:spPr>
          <a:xfrm>
            <a:off x="86283" y="189987"/>
            <a:ext cx="8963792" cy="8319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000" dirty="0"/>
              <a:t>Contribuenti con redditi Irpef dichiarati inferiori a 10.000 euro per 100 contribuenti in totale – Anno 2022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6C01B77F-9B4F-D268-FB8C-F3ECCAD0B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9" y="2967644"/>
            <a:ext cx="3446851" cy="334869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9551E0C-D5AD-EC82-45AC-578CD3E70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9420" y="1970116"/>
            <a:ext cx="3804580" cy="434622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4F9C0B7-1223-F4D9-C55A-33AE044A8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7993" y="1313787"/>
            <a:ext cx="2836437" cy="211946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7E4C593-9830-2934-FDD8-E7EE17537B97}"/>
              </a:ext>
            </a:extLst>
          </p:cNvPr>
          <p:cNvSpPr txBox="1"/>
          <p:nvPr/>
        </p:nvSpPr>
        <p:spPr>
          <a:xfrm>
            <a:off x="279289" y="2464016"/>
            <a:ext cx="2148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Friuli-Venezia Giulia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5DEAB07-1BF7-BA71-1841-B0421D1068B8}"/>
              </a:ext>
            </a:extLst>
          </p:cNvPr>
          <p:cNvSpPr txBox="1"/>
          <p:nvPr/>
        </p:nvSpPr>
        <p:spPr>
          <a:xfrm>
            <a:off x="7790235" y="2464016"/>
            <a:ext cx="2148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Calabria</a:t>
            </a:r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9DB2556F-B7E3-9935-C227-E039CDFDAC0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288400" y="1894085"/>
            <a:ext cx="3855600" cy="4406400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827A9053-3FCB-97C9-3FE0-0661C83846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585" y="191785"/>
            <a:ext cx="8641080" cy="8318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000" dirty="0"/>
              <a:t>Contribuenti con redditi Irpef dichiarati superiori a 75.000 euro per 100 contribuenti in totale – Anno 2022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0E32EAE-2E4E-3F45-9E30-DE99825E22B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6585" y="2991245"/>
            <a:ext cx="3391200" cy="3294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163B52E-7404-919C-373D-B53C83360992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153600" y="1316913"/>
            <a:ext cx="2836800" cy="21204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7E4C593-9830-2934-FDD8-E7EE17537B97}"/>
              </a:ext>
            </a:extLst>
          </p:cNvPr>
          <p:cNvSpPr txBox="1"/>
          <p:nvPr/>
        </p:nvSpPr>
        <p:spPr>
          <a:xfrm>
            <a:off x="279289" y="2464016"/>
            <a:ext cx="2148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Friuli-Venezia Giulia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5DEAB07-1BF7-BA71-1841-B0421D1068B8}"/>
              </a:ext>
            </a:extLst>
          </p:cNvPr>
          <p:cNvSpPr txBox="1"/>
          <p:nvPr/>
        </p:nvSpPr>
        <p:spPr>
          <a:xfrm>
            <a:off x="7790235" y="2464016"/>
            <a:ext cx="2148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Calabria</a:t>
            </a:r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0FE81F09-3A01-F6A1-F56F-ABCB8971C2DA}"/>
              </a:ext>
            </a:extLst>
          </p:cNvPr>
          <p:cNvSpPr txBox="1"/>
          <p:nvPr/>
        </p:nvSpPr>
        <p:spPr>
          <a:xfrm>
            <a:off x="91440" y="208895"/>
            <a:ext cx="9052560" cy="8579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r>
              <a:rPr lang="it-IT" sz="3000" dirty="0"/>
              <a:t>Reddito imponibile per contribuente – Anno 2022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E36CE9E-E355-9EC1-95C6-C23B3BCC8F4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87040"/>
            <a:ext cx="3391200" cy="3294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761369F-872D-5870-15AD-6C4BC75F4A76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88400" y="1874640"/>
            <a:ext cx="3855600" cy="44064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D8C8540-58D8-764A-1FC2-F242213E52F8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153600" y="1318760"/>
            <a:ext cx="2836800" cy="21204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7E4C593-9830-2934-FDD8-E7EE17537B97}"/>
              </a:ext>
            </a:extLst>
          </p:cNvPr>
          <p:cNvSpPr txBox="1"/>
          <p:nvPr/>
        </p:nvSpPr>
        <p:spPr>
          <a:xfrm>
            <a:off x="279289" y="2464016"/>
            <a:ext cx="2148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Friuli-Venezia Giulia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5DEAB07-1BF7-BA71-1841-B0421D1068B8}"/>
              </a:ext>
            </a:extLst>
          </p:cNvPr>
          <p:cNvSpPr txBox="1"/>
          <p:nvPr/>
        </p:nvSpPr>
        <p:spPr>
          <a:xfrm>
            <a:off x="7790235" y="2464016"/>
            <a:ext cx="2148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Calabria</a:t>
            </a:r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628</TotalTime>
  <Words>163</Words>
  <Application>Microsoft Office PowerPoint</Application>
  <PresentationFormat>Presentazione su schermo (4:3)</PresentationFormat>
  <Paragraphs>21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Le aree interne di Friuli-Venezia Giulia e Calabria: due facce della stessa medaglia</vt:lpstr>
      <vt:lpstr>Fonti dati</vt:lpstr>
      <vt:lpstr>Presentazione standard di PowerPoint</vt:lpstr>
      <vt:lpstr>Contribuenti con redditi Irpef dichiarati superiori a 75.000 euro per 100 contribuenti in totale – Anno 2022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Domenico Tebala</cp:lastModifiedBy>
  <cp:revision>36</cp:revision>
  <dcterms:created xsi:type="dcterms:W3CDTF">2022-04-03T16:23:48Z</dcterms:created>
  <dcterms:modified xsi:type="dcterms:W3CDTF">2025-04-03T09:24:35Z</dcterms:modified>
</cp:coreProperties>
</file>