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4D92"/>
    <a:srgbClr val="E6002D"/>
    <a:srgbClr val="82002D"/>
    <a:srgbClr val="009242"/>
    <a:srgbClr val="339966"/>
    <a:srgbClr val="3A966F"/>
    <a:srgbClr val="2EA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82" d="100"/>
          <a:sy n="82" d="100"/>
        </p:scale>
        <p:origin x="701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90147"/>
            <a:ext cx="7772400" cy="175816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12014"/>
            <a:ext cx="6858000" cy="117006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261442B-E8CC-4142-AC51-F5E07C951D3D}"/>
              </a:ext>
            </a:extLst>
          </p:cNvPr>
          <p:cNvSpPr/>
          <p:nvPr userDrawn="1"/>
        </p:nvSpPr>
        <p:spPr>
          <a:xfrm>
            <a:off x="0" y="1575917"/>
            <a:ext cx="9144000" cy="129063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9" name="Google Shape;43;p1">
            <a:extLst>
              <a:ext uri="{FF2B5EF4-FFF2-40B4-BE49-F238E27FC236}">
                <a16:creationId xmlns:a16="http://schemas.microsoft.com/office/drawing/2014/main" id="{4BD946C2-CDA3-491E-B5BE-0C094C3F8C9A}"/>
              </a:ext>
            </a:extLst>
          </p:cNvPr>
          <p:cNvSpPr txBox="1"/>
          <p:nvPr userDrawn="1"/>
        </p:nvSpPr>
        <p:spPr>
          <a:xfrm>
            <a:off x="2111361" y="764422"/>
            <a:ext cx="4921277" cy="7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6" tIns="25706" rIns="25706" bIns="25706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 i="0" u="none" strike="noStrike" cap="none" dirty="0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GO </a:t>
            </a:r>
            <a:r>
              <a:rPr lang="it-IT" sz="2800" b="1" i="0" u="none" strike="noStrike" cap="none" dirty="0" err="1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Stats</a:t>
            </a:r>
            <a:r>
              <a:rPr lang="it-IT" sz="2800" b="1" i="0" u="none" strike="noStrike" cap="none" dirty="0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! Le misure dei territori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 dirty="0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Gorizia, 8 e 9 maggio 2025</a:t>
            </a:r>
            <a:endParaRPr lang="en-US" sz="1800" b="1" i="0" u="none" strike="noStrike" cap="none" dirty="0">
              <a:solidFill>
                <a:srgbClr val="E6002D"/>
              </a:solidFill>
              <a:latin typeface="+mn-lt"/>
              <a:ea typeface="Inter"/>
              <a:cs typeface="Inter"/>
              <a:sym typeface="Inter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275AEC0-A9AE-4BC4-89DD-27065F66BDCC}"/>
              </a:ext>
            </a:extLst>
          </p:cNvPr>
          <p:cNvSpPr/>
          <p:nvPr userDrawn="1"/>
        </p:nvSpPr>
        <p:spPr>
          <a:xfrm>
            <a:off x="492657" y="6249622"/>
            <a:ext cx="870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Comune di Gorizia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823A5DE0-66D6-49A9-B4F6-3CE119901F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178" y="86328"/>
            <a:ext cx="5403644" cy="62640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6DFF2BD7-EDB8-4958-BA10-F33AC5B2ED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3" t="18941" r="18030" b="19485"/>
          <a:stretch/>
        </p:blipFill>
        <p:spPr>
          <a:xfrm>
            <a:off x="0" y="6169232"/>
            <a:ext cx="492657" cy="684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F6F3D282-75D5-4D5A-9BA2-E9A9C98FE6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528" y="6110430"/>
            <a:ext cx="1118472" cy="74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6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689" y="200147"/>
            <a:ext cx="8284543" cy="831987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689" y="1413371"/>
            <a:ext cx="8284543" cy="47635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2425FA0-99E0-46A0-A5AE-AF12DED64318}"/>
              </a:ext>
            </a:extLst>
          </p:cNvPr>
          <p:cNvSpPr/>
          <p:nvPr userDrawn="1"/>
        </p:nvSpPr>
        <p:spPr>
          <a:xfrm>
            <a:off x="-1" y="6382052"/>
            <a:ext cx="9144000" cy="36000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9A40657-C5E6-4349-94AF-3A416B2A38D7}"/>
              </a:ext>
            </a:extLst>
          </p:cNvPr>
          <p:cNvSpPr/>
          <p:nvPr userDrawn="1"/>
        </p:nvSpPr>
        <p:spPr>
          <a:xfrm>
            <a:off x="0" y="1158221"/>
            <a:ext cx="9144000" cy="129063"/>
          </a:xfrm>
          <a:prstGeom prst="rect">
            <a:avLst/>
          </a:prstGeom>
          <a:solidFill>
            <a:srgbClr val="E6002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621D594-E81E-4BB0-BA0C-E4711C48A079}"/>
              </a:ext>
            </a:extLst>
          </p:cNvPr>
          <p:cNvSpPr/>
          <p:nvPr userDrawn="1"/>
        </p:nvSpPr>
        <p:spPr>
          <a:xfrm>
            <a:off x="233054" y="6438920"/>
            <a:ext cx="7711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/>
              <a:t>Comune di Gorizia</a:t>
            </a:r>
          </a:p>
        </p:txBody>
      </p:sp>
      <p:sp>
        <p:nvSpPr>
          <p:cNvPr id="12" name="Google Shape;43;p1">
            <a:extLst>
              <a:ext uri="{FF2B5EF4-FFF2-40B4-BE49-F238E27FC236}">
                <a16:creationId xmlns:a16="http://schemas.microsoft.com/office/drawing/2014/main" id="{272F8E1F-A025-4786-A9AB-04B3A69EAF00}"/>
              </a:ext>
            </a:extLst>
          </p:cNvPr>
          <p:cNvSpPr txBox="1"/>
          <p:nvPr userDrawn="1"/>
        </p:nvSpPr>
        <p:spPr>
          <a:xfrm>
            <a:off x="4905581" y="6485627"/>
            <a:ext cx="3057156" cy="328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706" tIns="25706" rIns="25706" bIns="25706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 dirty="0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GO </a:t>
            </a:r>
            <a:r>
              <a:rPr lang="it-IT" sz="1800" b="1" i="0" u="none" strike="noStrike" cap="none" dirty="0" err="1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Stats</a:t>
            </a:r>
            <a:r>
              <a:rPr lang="it-IT" sz="1800" b="1" i="0" u="none" strike="noStrike" cap="none" dirty="0">
                <a:solidFill>
                  <a:srgbClr val="E6002D"/>
                </a:solidFill>
                <a:latin typeface="+mn-lt"/>
                <a:ea typeface="Inter"/>
                <a:cs typeface="Inter"/>
                <a:sym typeface="Inter"/>
              </a:rPr>
              <a:t>! Le misure dei territori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7040CF4-3DDD-43BE-9152-618D6FF1ED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3" t="18941" r="18030" b="19485"/>
          <a:stretch/>
        </p:blipFill>
        <p:spPr>
          <a:xfrm>
            <a:off x="-1" y="6426000"/>
            <a:ext cx="311154" cy="432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7845C27-CF31-4A89-8FB3-B9489D138C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516" y="6426000"/>
            <a:ext cx="650483" cy="43200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629FBF2C-9416-45AA-AAC6-155763B3FE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556" y="6497999"/>
            <a:ext cx="248442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1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1E833-4013-4AE2-949E-1B3A04012AA4}" type="datetimeFigureOut">
              <a:rPr lang="it-IT" smtClean="0"/>
              <a:t>27/04/2025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8B4D1-54DE-4516-9A2B-FFB59822C5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33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2BA8C6D-97A7-4F16-ACED-8936028A9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5000"/>
                    </a14:imgEffect>
                  </a14:imgLayer>
                </a14:imgProps>
              </a:ext>
            </a:extLst>
          </a:blip>
          <a:srcRect t="13781" b="3636"/>
          <a:stretch/>
        </p:blipFill>
        <p:spPr>
          <a:xfrm>
            <a:off x="2075742" y="1697677"/>
            <a:ext cx="4992515" cy="5160323"/>
          </a:xfrm>
          <a:prstGeom prst="rect">
            <a:avLst/>
          </a:prstGeom>
          <a:effectLst/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438B77E-294A-4AC8-8DA6-0BBB0466D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429000"/>
            <a:ext cx="6858000" cy="1045514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314D92"/>
                </a:solidFill>
              </a:rPr>
              <a:t>DISUGUAGLIANZE TERRITORIALI: IL TASSO DI ISTRUZIONE TERZIARIA</a:t>
            </a:r>
            <a:endParaRPr lang="it-IT" b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295E769-0C68-4D6F-8B21-755E2582F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167708"/>
            <a:ext cx="6858000" cy="813002"/>
          </a:xfrm>
        </p:spPr>
        <p:txBody>
          <a:bodyPr>
            <a:normAutofit lnSpcReduction="10000"/>
          </a:bodyPr>
          <a:lstStyle/>
          <a:p>
            <a:r>
              <a:rPr lang="it-IT" dirty="0"/>
              <a:t>Girolamo D’Anneo</a:t>
            </a:r>
          </a:p>
          <a:p>
            <a:r>
              <a:rPr lang="it-IT" dirty="0"/>
              <a:t>Presidente USCI – Comune di Palermo</a:t>
            </a:r>
          </a:p>
        </p:txBody>
      </p:sp>
    </p:spTree>
    <p:extLst>
      <p:ext uri="{BB962C8B-B14F-4D97-AF65-F5344CB8AC3E}">
        <p14:creationId xmlns:p14="http://schemas.microsoft.com/office/powerpoint/2010/main" val="97459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CE82E8-F3FD-4DD2-A4C0-8C8A6A9B4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rgbClr val="314D92"/>
                </a:solidFill>
              </a:rPr>
              <a:t>TASSO DI ISTRUZIONE TERZIARIA 25-49 ANNI IN ITALIA PER REGIONE – ANNO 2021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362EE3F-9B71-4260-874E-94664078CD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94" b="4728"/>
          <a:stretch/>
        </p:blipFill>
        <p:spPr>
          <a:xfrm>
            <a:off x="5617029" y="2415230"/>
            <a:ext cx="3520210" cy="3960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0BDB4AC-5111-4F9B-A472-D3BA2A190499}"/>
              </a:ext>
            </a:extLst>
          </p:cNvPr>
          <p:cNvSpPr txBox="1"/>
          <p:nvPr/>
        </p:nvSpPr>
        <p:spPr>
          <a:xfrm>
            <a:off x="259089" y="2409093"/>
            <a:ext cx="532994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/>
              <a:t>La Regione con il tasso più elevato è il Lazio, con il 32,0%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/>
              <a:t>La Regione con il tasso più basso è la Sicilia, con il 21,7%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/>
              <a:t>Il range dei valori è di 10,3 punti percentuali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/>
              <a:t>Tutte le Regioni hanno un tasso di istruzione terziaria sensibilmente più basso del 40%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BABEC568-A2F5-4089-972C-56EDA82C01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459706"/>
              </p:ext>
            </p:extLst>
          </p:nvPr>
        </p:nvGraphicFramePr>
        <p:xfrm>
          <a:off x="259090" y="3999868"/>
          <a:ext cx="2160000" cy="23400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78825">
                  <a:extLst>
                    <a:ext uri="{9D8B030D-6E8A-4147-A177-3AD203B41FA5}">
                      <a16:colId xmlns:a16="http://schemas.microsoft.com/office/drawing/2014/main" val="3176796234"/>
                    </a:ext>
                  </a:extLst>
                </a:gridCol>
                <a:gridCol w="381175">
                  <a:extLst>
                    <a:ext uri="{9D8B030D-6E8A-4147-A177-3AD203B41FA5}">
                      <a16:colId xmlns:a16="http://schemas.microsoft.com/office/drawing/2014/main" val="3173851875"/>
                    </a:ext>
                  </a:extLst>
                </a:gridCol>
              </a:tblGrid>
              <a:tr h="195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Regione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b"/>
                </a:tc>
                <a:extLst>
                  <a:ext uri="{0D108BD9-81ED-4DB2-BD59-A6C34878D82A}">
                    <a16:rowId xmlns:a16="http://schemas.microsoft.com/office/drawing/2014/main" val="2168986776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Lazio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23590191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Prov. Autonoma Trento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82396280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Molise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72724539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Marche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84982207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Abruzzo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75402749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Lombardia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42069532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Umbria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85334095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Emilia-Romagna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3536594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Friuli-Venezia Giulia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31603299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Liguria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59858597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Toscana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54140646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D762BBD9-A47A-4BF3-B828-88D483CDE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782135"/>
              </p:ext>
            </p:extLst>
          </p:nvPr>
        </p:nvGraphicFramePr>
        <p:xfrm>
          <a:off x="2496059" y="3999868"/>
          <a:ext cx="2700000" cy="23400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23530">
                  <a:extLst>
                    <a:ext uri="{9D8B030D-6E8A-4147-A177-3AD203B41FA5}">
                      <a16:colId xmlns:a16="http://schemas.microsoft.com/office/drawing/2014/main" val="2447935816"/>
                    </a:ext>
                  </a:extLst>
                </a:gridCol>
                <a:gridCol w="476470">
                  <a:extLst>
                    <a:ext uri="{9D8B030D-6E8A-4147-A177-3AD203B41FA5}">
                      <a16:colId xmlns:a16="http://schemas.microsoft.com/office/drawing/2014/main" val="1539875961"/>
                    </a:ext>
                  </a:extLst>
                </a:gridCol>
              </a:tblGrid>
              <a:tr h="195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Regione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b"/>
                </a:tc>
                <a:extLst>
                  <a:ext uri="{0D108BD9-81ED-4DB2-BD59-A6C34878D82A}">
                    <a16:rowId xmlns:a16="http://schemas.microsoft.com/office/drawing/2014/main" val="174557058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Basilicata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73443460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Veneto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824680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Valle d'Aosta / </a:t>
                      </a:r>
                      <a:r>
                        <a:rPr lang="it-IT" sz="12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Vallée</a:t>
                      </a:r>
                      <a:r>
                        <a:rPr lang="it-IT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d'</a:t>
                      </a:r>
                      <a:r>
                        <a:rPr lang="it-IT" sz="1200" b="0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Aoste</a:t>
                      </a:r>
                      <a:endParaRPr lang="it-IT" sz="1200" b="0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51664318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Piemonte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7379066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Calabria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03235440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Prov. Autonoma Bolzano/Bozen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39031267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Sardegna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7739004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Puglia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49111944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Campania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55517952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Sicilia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84555071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Italia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b"/>
                </a:tc>
                <a:extLst>
                  <a:ext uri="{0D108BD9-81ED-4DB2-BD59-A6C34878D82A}">
                    <a16:rowId xmlns:a16="http://schemas.microsoft.com/office/drawing/2014/main" val="1652689200"/>
                  </a:ext>
                </a:extLst>
              </a:tr>
            </a:tbl>
          </a:graphicData>
        </a:graphic>
      </p:graphicFrame>
      <p:sp>
        <p:nvSpPr>
          <p:cNvPr id="10" name="Rettangolo 9">
            <a:extLst>
              <a:ext uri="{FF2B5EF4-FFF2-40B4-BE49-F238E27FC236}">
                <a16:creationId xmlns:a16="http://schemas.microsoft.com/office/drawing/2014/main" id="{63AADA57-280E-4A01-A8B6-87EC38C5D0AF}"/>
              </a:ext>
            </a:extLst>
          </p:cNvPr>
          <p:cNvSpPr/>
          <p:nvPr/>
        </p:nvSpPr>
        <p:spPr>
          <a:xfrm>
            <a:off x="5322255" y="6013238"/>
            <a:ext cx="31434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/>
              <a:t>https://datawrapper.dwcdn.net/YHTkL/2/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13E8825-14D9-2394-FAD1-9E81EF9C259B}"/>
              </a:ext>
            </a:extLst>
          </p:cNvPr>
          <p:cNvSpPr txBox="1"/>
          <p:nvPr/>
        </p:nvSpPr>
        <p:spPr>
          <a:xfrm>
            <a:off x="259090" y="1299435"/>
            <a:ext cx="869829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L’Italia è – dopo la Romania – il Paese dell’UE con il più basso tasso di istruzione terziaria (rapporto fra la popolazione in possesso di un titolo di studio terziario e il totale della popolazione). </a:t>
            </a:r>
          </a:p>
          <a:p>
            <a:pPr>
              <a:spcAft>
                <a:spcPts val="600"/>
              </a:spcAft>
            </a:pPr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L’analisi del tasso di istruzione terziaria nella fascia di età 25-49 anni (pari al 27% a livello nazionale) nelle regioni fa emergere forti disuguaglianze territoriali.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778214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C03BE4-6C4A-4160-8943-F1F83C31C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rgbClr val="314D92"/>
                </a:solidFill>
              </a:rPr>
              <a:t>TASSO DI ISTRUZIONE TERZIARIA 25-49 ANNI IN ITALIA PER PROVINCIA – ANNO 2021</a:t>
            </a:r>
            <a:endParaRPr lang="it-IT" dirty="0"/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4E8AB740-CDCB-9A81-72FD-D4D3E2A2B2F2}"/>
              </a:ext>
            </a:extLst>
          </p:cNvPr>
          <p:cNvGrpSpPr>
            <a:grpSpLocks noChangeAspect="1"/>
          </p:cNvGrpSpPr>
          <p:nvPr/>
        </p:nvGrpSpPr>
        <p:grpSpPr>
          <a:xfrm>
            <a:off x="5445003" y="2336993"/>
            <a:ext cx="3615018" cy="3960000"/>
            <a:chOff x="4644000" y="1323455"/>
            <a:chExt cx="4500000" cy="4929436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D9302478-704C-46C7-8EB2-CFB9BF6620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3781" b="3636"/>
            <a:stretch/>
          </p:blipFill>
          <p:spPr>
            <a:xfrm>
              <a:off x="4644000" y="1601637"/>
              <a:ext cx="4500000" cy="4651254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6CB31090-92B2-4911-A787-EA1BEEC2A3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091" b="89823"/>
            <a:stretch/>
          </p:blipFill>
          <p:spPr>
            <a:xfrm>
              <a:off x="4644000" y="1323455"/>
              <a:ext cx="4500000" cy="286426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7323105-B216-43DA-9D7D-528D26854DC0}"/>
              </a:ext>
            </a:extLst>
          </p:cNvPr>
          <p:cNvSpPr txBox="1"/>
          <p:nvPr/>
        </p:nvSpPr>
        <p:spPr>
          <a:xfrm>
            <a:off x="243369" y="1918277"/>
            <a:ext cx="5494958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/>
              <a:t>Le Province con il tasso di istruzione terziaria più elevato sono Milano, Bologna, Trieste e Roma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/>
              <a:t>Le Province con il tasso più basso sono Sud Sardegna, Barletta-Andria-Trani, Ragusa e Prato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/>
              <a:t>Il range dei valori è di 20,3 punti percentuali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/>
              <a:t>Tutte le Province, anche quelle con i tassi più alti, hanno un tasso di istruzione terziaria inferiore al 40%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2933D6CF-3862-4DEB-9CB9-AA62E8EAE9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062163"/>
              </p:ext>
            </p:extLst>
          </p:nvPr>
        </p:nvGraphicFramePr>
        <p:xfrm>
          <a:off x="243369" y="4011646"/>
          <a:ext cx="2340000" cy="23400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01250">
                  <a:extLst>
                    <a:ext uri="{9D8B030D-6E8A-4147-A177-3AD203B41FA5}">
                      <a16:colId xmlns:a16="http://schemas.microsoft.com/office/drawing/2014/main" val="3176796234"/>
                    </a:ext>
                  </a:extLst>
                </a:gridCol>
                <a:gridCol w="438750">
                  <a:extLst>
                    <a:ext uri="{9D8B030D-6E8A-4147-A177-3AD203B41FA5}">
                      <a16:colId xmlns:a16="http://schemas.microsoft.com/office/drawing/2014/main" val="3173851875"/>
                    </a:ext>
                  </a:extLst>
                </a:gridCol>
              </a:tblGrid>
              <a:tr h="195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Provincia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 dirty="0">
                          <a:effectLst/>
                        </a:rPr>
                        <a:t>2021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b"/>
                </a:tc>
                <a:extLst>
                  <a:ext uri="{0D108BD9-81ED-4DB2-BD59-A6C34878D82A}">
                    <a16:rowId xmlns:a16="http://schemas.microsoft.com/office/drawing/2014/main" val="2168986776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Milano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37,7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23590191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Bologna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36,7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82396280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Trieste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35,5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72724539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Roma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34,3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84982207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Isernia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31,7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75402749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Pescara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31,7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42069532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Trento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31,6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85334095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Firenze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31,4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3536594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Ascoli Piceno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31,3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31603299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Genova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31,3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59858597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58238628"/>
                  </a:ext>
                </a:extLst>
              </a:tr>
            </a:tbl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E19727E2-964E-4E14-AF7A-15174696CB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80211"/>
              </p:ext>
            </p:extLst>
          </p:nvPr>
        </p:nvGraphicFramePr>
        <p:xfrm>
          <a:off x="2653268" y="4019008"/>
          <a:ext cx="2340000" cy="233263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01250">
                  <a:extLst>
                    <a:ext uri="{9D8B030D-6E8A-4147-A177-3AD203B41FA5}">
                      <a16:colId xmlns:a16="http://schemas.microsoft.com/office/drawing/2014/main" val="2447935816"/>
                    </a:ext>
                  </a:extLst>
                </a:gridCol>
                <a:gridCol w="438750">
                  <a:extLst>
                    <a:ext uri="{9D8B030D-6E8A-4147-A177-3AD203B41FA5}">
                      <a16:colId xmlns:a16="http://schemas.microsoft.com/office/drawing/2014/main" val="15398759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1" u="none" strike="noStrike" dirty="0">
                          <a:effectLst/>
                        </a:rPr>
                        <a:t>Provincia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58" marR="4758" marT="47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 dirty="0">
                          <a:effectLst/>
                        </a:rPr>
                        <a:t>2021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58" marR="4758" marT="4758" marB="0" anchor="b"/>
                </a:tc>
                <a:extLst>
                  <a:ext uri="{0D108BD9-81ED-4DB2-BD59-A6C34878D82A}">
                    <a16:rowId xmlns:a16="http://schemas.microsoft.com/office/drawing/2014/main" val="174557058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…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72827845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Imperia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20,9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73443460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Trapani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20,9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824680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Taranto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20,8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51664318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Brindisi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20,7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7379066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Siracusa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20,7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03235440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Caltanissetta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20,5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39031267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Prato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20,3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7739004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Ragusa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49111944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Barletta-Andria-Trani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19,8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55517952"/>
                  </a:ext>
                </a:extLst>
              </a:tr>
              <a:tr h="195000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Sud Sardegna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17,4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84555071"/>
                  </a:ext>
                </a:extLst>
              </a:tr>
            </a:tbl>
          </a:graphicData>
        </a:graphic>
      </p:graphicFrame>
      <p:sp>
        <p:nvSpPr>
          <p:cNvPr id="11" name="Rettangolo 10">
            <a:extLst>
              <a:ext uri="{FF2B5EF4-FFF2-40B4-BE49-F238E27FC236}">
                <a16:creationId xmlns:a16="http://schemas.microsoft.com/office/drawing/2014/main" id="{2D96B340-4114-4FC0-BF19-BD2F734A16EE}"/>
              </a:ext>
            </a:extLst>
          </p:cNvPr>
          <p:cNvSpPr/>
          <p:nvPr/>
        </p:nvSpPr>
        <p:spPr>
          <a:xfrm>
            <a:off x="5453132" y="6063864"/>
            <a:ext cx="30617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/>
              <a:t>https://datawrapper.dwcdn.net/sSrNS/2/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D308A9A-295F-40E7-5A05-3CB24B794217}"/>
              </a:ext>
            </a:extLst>
          </p:cNvPr>
          <p:cNvSpPr txBox="1"/>
          <p:nvPr/>
        </p:nvSpPr>
        <p:spPr>
          <a:xfrm>
            <a:off x="259090" y="1299435"/>
            <a:ext cx="8698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L’analisi del tasso di istruzione terziaria nella fascia di età 25-49 anni nelle province mette in luce disuguaglianze territoriali ancora più accentuate.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127763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DFC73C-499E-42BE-925C-D6050E205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rgbClr val="314D92"/>
                </a:solidFill>
              </a:rPr>
              <a:t>TASSO DI ISTRUZIONE TERZIARIA 25-49 ANNI NEI COMUNI CAPOLUOGO DI REGIONE – ANNO 2021</a:t>
            </a:r>
            <a:endParaRPr lang="it-IT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C9573DC-FF5D-4EF0-B602-F2A45396EF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12" b="3940"/>
          <a:stretch/>
        </p:blipFill>
        <p:spPr>
          <a:xfrm>
            <a:off x="5661369" y="2420403"/>
            <a:ext cx="3482631" cy="396000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CAD6122-33D9-45BC-8C6F-38B5FF782474}"/>
              </a:ext>
            </a:extLst>
          </p:cNvPr>
          <p:cNvSpPr txBox="1"/>
          <p:nvPr/>
        </p:nvSpPr>
        <p:spPr>
          <a:xfrm>
            <a:off x="259090" y="1837555"/>
            <a:ext cx="55912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/>
              <a:t>I Comuni Capoluogo di Regione con il tasso di istruzione terziaria più elevato sono Bologna e Milano, con un forte distacco rispetto al terzo Comune, Trento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/>
              <a:t>6 Comuni Capoluogo di Regione hanno un tasso superiore al 40%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/>
              <a:t>I Comuni Capoluogo di Regione con il tasso più basso sono Napoli e Palermo, che sono anche gli unici due Comuni Capoluogo con un tasso inferiore alla media nazionale</a:t>
            </a:r>
          </a:p>
        </p:txBody>
      </p:sp>
      <p:graphicFrame>
        <p:nvGraphicFramePr>
          <p:cNvPr id="19" name="Tabella 18">
            <a:extLst>
              <a:ext uri="{FF2B5EF4-FFF2-40B4-BE49-F238E27FC236}">
                <a16:creationId xmlns:a16="http://schemas.microsoft.com/office/drawing/2014/main" id="{067F1D5B-9346-4945-8936-D6E98C5E8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872846"/>
              </p:ext>
            </p:extLst>
          </p:nvPr>
        </p:nvGraphicFramePr>
        <p:xfrm>
          <a:off x="221298" y="4029516"/>
          <a:ext cx="2160000" cy="23115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88570">
                  <a:extLst>
                    <a:ext uri="{9D8B030D-6E8A-4147-A177-3AD203B41FA5}">
                      <a16:colId xmlns:a16="http://schemas.microsoft.com/office/drawing/2014/main" val="3121217411"/>
                    </a:ext>
                  </a:extLst>
                </a:gridCol>
                <a:gridCol w="771430">
                  <a:extLst>
                    <a:ext uri="{9D8B030D-6E8A-4147-A177-3AD203B41FA5}">
                      <a16:colId xmlns:a16="http://schemas.microsoft.com/office/drawing/2014/main" val="1854747604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Comune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78" marR="2878" marT="2878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2878" marR="2878" marT="2878" marB="0" anchor="ctr"/>
                </a:tc>
                <a:extLst>
                  <a:ext uri="{0D108BD9-81ED-4DB2-BD59-A6C34878D82A}">
                    <a16:rowId xmlns:a16="http://schemas.microsoft.com/office/drawing/2014/main" val="294465983"/>
                  </a:ext>
                </a:extLst>
              </a:tr>
              <a:tr h="80118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Bologna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48,3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5832736"/>
                  </a:ext>
                </a:extLst>
              </a:tr>
              <a:tr h="80118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Milano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48,0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76945429"/>
                  </a:ext>
                </a:extLst>
              </a:tr>
              <a:tr h="80118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Trento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42,9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23987989"/>
                  </a:ext>
                </a:extLst>
              </a:tr>
              <a:tr h="80118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Cagliari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41,0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1444587"/>
                  </a:ext>
                </a:extLst>
              </a:tr>
              <a:tr h="119909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Firenze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40,8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55050678"/>
                  </a:ext>
                </a:extLst>
              </a:tr>
              <a:tr h="80118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Campobasso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40,6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94771733"/>
                  </a:ext>
                </a:extLst>
              </a:tr>
              <a:tr h="80118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L'Aquila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39,6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16576450"/>
                  </a:ext>
                </a:extLst>
              </a:tr>
              <a:tr h="80118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Roma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39,3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16019160"/>
                  </a:ext>
                </a:extLst>
              </a:tr>
              <a:tr h="80118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Potenza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38,3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18296117"/>
                  </a:ext>
                </a:extLst>
              </a:tr>
              <a:tr h="80118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Perugia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38,0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91687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Trieste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36,2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263155"/>
                  </a:ext>
                </a:extLst>
              </a:tr>
            </a:tbl>
          </a:graphicData>
        </a:graphic>
      </p:graphicFrame>
      <p:graphicFrame>
        <p:nvGraphicFramePr>
          <p:cNvPr id="20" name="Tabella 19">
            <a:extLst>
              <a:ext uri="{FF2B5EF4-FFF2-40B4-BE49-F238E27FC236}">
                <a16:creationId xmlns:a16="http://schemas.microsoft.com/office/drawing/2014/main" id="{63EE5FA3-E22A-4050-A6FF-E802D0A25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401670"/>
              </p:ext>
            </p:extLst>
          </p:nvPr>
        </p:nvGraphicFramePr>
        <p:xfrm>
          <a:off x="2454554" y="4029516"/>
          <a:ext cx="2160000" cy="231150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88570">
                  <a:extLst>
                    <a:ext uri="{9D8B030D-6E8A-4147-A177-3AD203B41FA5}">
                      <a16:colId xmlns:a16="http://schemas.microsoft.com/office/drawing/2014/main" val="3281301074"/>
                    </a:ext>
                  </a:extLst>
                </a:gridCol>
                <a:gridCol w="771430">
                  <a:extLst>
                    <a:ext uri="{9D8B030D-6E8A-4147-A177-3AD203B41FA5}">
                      <a16:colId xmlns:a16="http://schemas.microsoft.com/office/drawing/2014/main" val="4030746233"/>
                    </a:ext>
                  </a:extLst>
                </a:gridCol>
              </a:tblGrid>
              <a:tr h="18845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Comune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78" marR="2878" marT="2878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2878" marR="2878" marT="2878" marB="0" anchor="ctr"/>
                </a:tc>
                <a:extLst>
                  <a:ext uri="{0D108BD9-81ED-4DB2-BD59-A6C34878D82A}">
                    <a16:rowId xmlns:a16="http://schemas.microsoft.com/office/drawing/2014/main" val="2821771664"/>
                  </a:ext>
                </a:extLst>
              </a:tr>
              <a:tr h="193268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Torino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35,7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77563685"/>
                  </a:ext>
                </a:extLst>
              </a:tr>
              <a:tr h="193268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Ancona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35,1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55149588"/>
                  </a:ext>
                </a:extLst>
              </a:tr>
              <a:tr h="193268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Catanzaro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33,5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6600957"/>
                  </a:ext>
                </a:extLst>
              </a:tr>
              <a:tr h="193268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Genova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33,1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05319930"/>
                  </a:ext>
                </a:extLst>
              </a:tr>
              <a:tr h="193268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Bolzano/Bozen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32,8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25869372"/>
                  </a:ext>
                </a:extLst>
              </a:tr>
              <a:tr h="193268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Venezia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30,7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31221842"/>
                  </a:ext>
                </a:extLst>
              </a:tr>
              <a:tr h="193268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Aosta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30,5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4121799"/>
                  </a:ext>
                </a:extLst>
              </a:tr>
              <a:tr h="193268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Bari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314D92"/>
                          </a:solidFill>
                          <a:effectLst/>
                          <a:latin typeface="Arial" panose="020B0604020202020204" pitchFamily="34" charset="0"/>
                        </a:rPr>
                        <a:t>29,9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95942951"/>
                  </a:ext>
                </a:extLst>
              </a:tr>
              <a:tr h="193268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Palermo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24,7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29792605"/>
                  </a:ext>
                </a:extLst>
              </a:tr>
              <a:tr h="193268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Napoli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23,3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6246750"/>
                  </a:ext>
                </a:extLst>
              </a:tr>
              <a:tr h="190364">
                <a:tc>
                  <a:txBody>
                    <a:bodyPr/>
                    <a:lstStyle/>
                    <a:p>
                      <a:pPr algn="l" fontAlgn="t"/>
                      <a:r>
                        <a:rPr lang="it-IT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Italia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b"/>
                </a:tc>
                <a:extLst>
                  <a:ext uri="{0D108BD9-81ED-4DB2-BD59-A6C34878D82A}">
                    <a16:rowId xmlns:a16="http://schemas.microsoft.com/office/drawing/2014/main" val="3351954229"/>
                  </a:ext>
                </a:extLst>
              </a:tr>
            </a:tbl>
          </a:graphicData>
        </a:graphic>
      </p:graphicFrame>
      <p:sp>
        <p:nvSpPr>
          <p:cNvPr id="21" name="Rettangolo 20">
            <a:extLst>
              <a:ext uri="{FF2B5EF4-FFF2-40B4-BE49-F238E27FC236}">
                <a16:creationId xmlns:a16="http://schemas.microsoft.com/office/drawing/2014/main" id="{C065AE89-F8C4-4A71-BFA7-9FEA0AF3C008}"/>
              </a:ext>
            </a:extLst>
          </p:cNvPr>
          <p:cNvSpPr/>
          <p:nvPr/>
        </p:nvSpPr>
        <p:spPr>
          <a:xfrm>
            <a:off x="5463614" y="5984354"/>
            <a:ext cx="30921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/>
              <a:t>https://datawrapper.dwcdn.net/3eQt8/2/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AD47C1F-4D0D-0424-7046-40A68865F5F6}"/>
              </a:ext>
            </a:extLst>
          </p:cNvPr>
          <p:cNvSpPr txBox="1"/>
          <p:nvPr/>
        </p:nvSpPr>
        <p:spPr>
          <a:xfrm>
            <a:off x="259090" y="1299435"/>
            <a:ext cx="8698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Approfondendo l’analisi territoriale al livello dei Comuni Capoluogo di Regione, le disuguaglianze crescono ulteriormente.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907970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491EB7-5301-4E8F-92E8-1279B7B3F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314D92"/>
                </a:solidFill>
              </a:rPr>
              <a:t>CONCLUSIONI</a:t>
            </a:r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5A22FF7-3CEB-4AF2-9696-E4CCD58A5CA7}"/>
              </a:ext>
            </a:extLst>
          </p:cNvPr>
          <p:cNvSpPr txBox="1">
            <a:spLocks/>
          </p:cNvSpPr>
          <p:nvPr/>
        </p:nvSpPr>
        <p:spPr>
          <a:xfrm>
            <a:off x="438758" y="1524000"/>
            <a:ext cx="8277474" cy="422513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</a:pPr>
            <a:r>
              <a:rPr lang="it-IT" altLang="it-IT" sz="2600" dirty="0"/>
              <a:t>In Italia, rispetto agli altri Paesi dell’UE, il tasso di istruzione terziaria è particolarmente basso, il più basso dopo la Romania</a:t>
            </a:r>
          </a:p>
          <a:p>
            <a:pPr marL="285750" indent="-285750">
              <a:lnSpc>
                <a:spcPct val="120000"/>
              </a:lnSpc>
            </a:pPr>
            <a:r>
              <a:rPr lang="it-IT" altLang="it-IT" sz="2600" dirty="0"/>
              <a:t>Focalizzando l’analisi al tasso di istruzione terziaria nella fascia di età 25-49 anni, e a come si distribuisce nel territorio nazionale, emergono forti disuguaglianze territoriali, disuguaglianze che crescono man mano che si approfondisce il livello di dettaglio</a:t>
            </a:r>
          </a:p>
          <a:p>
            <a:pPr marL="285750" indent="-285750">
              <a:lnSpc>
                <a:spcPct val="120000"/>
              </a:lnSpc>
            </a:pPr>
            <a:r>
              <a:rPr lang="it-IT" altLang="it-IT" sz="2600" dirty="0"/>
              <a:t>In tutte le Regioni e in tutte le Province il tasso di istruzione terziaria 25-49 anni è inferiore al 40%</a:t>
            </a:r>
          </a:p>
          <a:p>
            <a:pPr marL="285750" indent="-285750">
              <a:lnSpc>
                <a:spcPct val="120000"/>
              </a:lnSpc>
            </a:pPr>
            <a:r>
              <a:rPr lang="it-IT" altLang="it-IT" sz="2600" dirty="0"/>
              <a:t>Approfondendo l’analisi a livello comunale, si rilevano forti differenze nei tassi di istruzione terziaria 25-49 anni dei Comuni Capoluogo di Regione</a:t>
            </a:r>
          </a:p>
          <a:p>
            <a:pPr marL="285750" indent="-285750">
              <a:lnSpc>
                <a:spcPct val="120000"/>
              </a:lnSpc>
            </a:pPr>
            <a:r>
              <a:rPr lang="it-IT" altLang="it-IT" sz="2600" dirty="0"/>
              <a:t>In tutti i Comuni Capoluogo di Regione, con la sola eccezione di Napoli e Palermo, il tasso di istruzione terziaria 25-49 anni è più alto della media nazionale</a:t>
            </a:r>
            <a:endParaRPr lang="it-IT" altLang="it-IT" dirty="0"/>
          </a:p>
          <a:p>
            <a:endParaRPr lang="it-IT" alt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037871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683</Words>
  <Application>Microsoft Office PowerPoint</Application>
  <PresentationFormat>Presentazione su schermo (4:3)</PresentationFormat>
  <Paragraphs>174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DISUGUAGLIANZE TERRITORIALI: IL TASSO DI ISTRUZIONE TERZIARIA</vt:lpstr>
      <vt:lpstr>TASSO DI ISTRUZIONE TERZIARIA 25-49 ANNI IN ITALIA PER REGIONE – ANNO 2021</vt:lpstr>
      <vt:lpstr>TASSO DI ISTRUZIONE TERZIARIA 25-49 ANNI IN ITALIA PER PROVINCIA – ANNO 2021</vt:lpstr>
      <vt:lpstr>TASSO DI ISTRUZIONE TERZIARIA 25-49 ANNI NEI COMUNI CAPOLUOGO DI REGIONE – ANNO 2021</vt:lpstr>
      <vt:lpstr>CONCLUSIONI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Girolamo D'Anneo</dc:creator>
  <cp:lastModifiedBy>Girolamo D'Anneo</cp:lastModifiedBy>
  <cp:revision>25</cp:revision>
  <dcterms:created xsi:type="dcterms:W3CDTF">2022-04-03T16:23:48Z</dcterms:created>
  <dcterms:modified xsi:type="dcterms:W3CDTF">2025-04-28T13:20:40Z</dcterms:modified>
</cp:coreProperties>
</file>