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57" r:id="rId3"/>
    <p:sldId id="258" r:id="rId4"/>
    <p:sldId id="259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002D"/>
    <a:srgbClr val="82002D"/>
    <a:srgbClr val="009242"/>
    <a:srgbClr val="339966"/>
    <a:srgbClr val="3A966F"/>
    <a:srgbClr val="2EA1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 autoAdjust="0"/>
  </p:normalViewPr>
  <p:slideViewPr>
    <p:cSldViewPr snapToGrid="0">
      <p:cViewPr>
        <p:scale>
          <a:sx n="96" d="100"/>
          <a:sy n="96" d="100"/>
        </p:scale>
        <p:origin x="-1094" y="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90147"/>
            <a:ext cx="7772400" cy="1758160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112014"/>
            <a:ext cx="6858000" cy="117006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7" name="Rettangolo 6">
            <a:extLst>
              <a:ext uri="{FF2B5EF4-FFF2-40B4-BE49-F238E27FC236}">
                <a16:creationId xmlns="" xmlns:a16="http://schemas.microsoft.com/office/drawing/2014/main" id="{A261442B-E8CC-4142-AC51-F5E07C951D3D}"/>
              </a:ext>
            </a:extLst>
          </p:cNvPr>
          <p:cNvSpPr/>
          <p:nvPr userDrawn="1"/>
        </p:nvSpPr>
        <p:spPr>
          <a:xfrm>
            <a:off x="0" y="1575917"/>
            <a:ext cx="9144000" cy="129063"/>
          </a:xfrm>
          <a:prstGeom prst="rect">
            <a:avLst/>
          </a:prstGeom>
          <a:solidFill>
            <a:srgbClr val="E6002D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50"/>
          </a:p>
        </p:txBody>
      </p:sp>
      <p:sp>
        <p:nvSpPr>
          <p:cNvPr id="9" name="Google Shape;43;p1">
            <a:extLst>
              <a:ext uri="{FF2B5EF4-FFF2-40B4-BE49-F238E27FC236}">
                <a16:creationId xmlns="" xmlns:a16="http://schemas.microsoft.com/office/drawing/2014/main" id="{4BD946C2-CDA3-491E-B5BE-0C094C3F8C9A}"/>
              </a:ext>
            </a:extLst>
          </p:cNvPr>
          <p:cNvSpPr txBox="1"/>
          <p:nvPr userDrawn="1"/>
        </p:nvSpPr>
        <p:spPr>
          <a:xfrm>
            <a:off x="2111361" y="764422"/>
            <a:ext cx="4921277" cy="75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5706" tIns="25706" rIns="25706" bIns="25706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800" b="1" i="0" u="none" strike="noStrike" cap="none" dirty="0">
                <a:solidFill>
                  <a:srgbClr val="E6002D"/>
                </a:solidFill>
                <a:latin typeface="+mn-lt"/>
                <a:ea typeface="Inter"/>
                <a:cs typeface="Inter"/>
                <a:sym typeface="Inter"/>
              </a:rPr>
              <a:t>GO </a:t>
            </a:r>
            <a:r>
              <a:rPr lang="it-IT" sz="2800" b="1" i="0" u="none" strike="noStrike" cap="none" dirty="0" err="1">
                <a:solidFill>
                  <a:srgbClr val="E6002D"/>
                </a:solidFill>
                <a:latin typeface="+mn-lt"/>
                <a:ea typeface="Inter"/>
                <a:cs typeface="Inter"/>
                <a:sym typeface="Inter"/>
              </a:rPr>
              <a:t>Stats</a:t>
            </a:r>
            <a:r>
              <a:rPr lang="it-IT" sz="2800" b="1" i="0" u="none" strike="noStrike" cap="none" dirty="0">
                <a:solidFill>
                  <a:srgbClr val="E6002D"/>
                </a:solidFill>
                <a:latin typeface="+mn-lt"/>
                <a:ea typeface="Inter"/>
                <a:cs typeface="Inter"/>
                <a:sym typeface="Inter"/>
              </a:rPr>
              <a:t>! Le misure dei territori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800" b="1" i="0" u="none" strike="noStrike" cap="none" dirty="0">
                <a:solidFill>
                  <a:srgbClr val="E6002D"/>
                </a:solidFill>
                <a:latin typeface="+mn-lt"/>
                <a:ea typeface="Inter"/>
                <a:cs typeface="Inter"/>
                <a:sym typeface="Inter"/>
              </a:rPr>
              <a:t>Gorizia, 8 e 9 maggio 2025</a:t>
            </a:r>
            <a:endParaRPr lang="en-US" sz="1800" b="1" i="0" u="none" strike="noStrike" cap="none" dirty="0">
              <a:solidFill>
                <a:srgbClr val="E6002D"/>
              </a:solidFill>
              <a:latin typeface="+mn-lt"/>
              <a:ea typeface="Inter"/>
              <a:cs typeface="Inter"/>
              <a:sym typeface="Inter"/>
            </a:endParaRPr>
          </a:p>
        </p:txBody>
      </p:sp>
      <p:sp>
        <p:nvSpPr>
          <p:cNvPr id="10" name="Rettangolo 9">
            <a:extLst>
              <a:ext uri="{FF2B5EF4-FFF2-40B4-BE49-F238E27FC236}">
                <a16:creationId xmlns="" xmlns:a16="http://schemas.microsoft.com/office/drawing/2014/main" id="{1275AEC0-A9AE-4BC4-89DD-27065F66BDCC}"/>
              </a:ext>
            </a:extLst>
          </p:cNvPr>
          <p:cNvSpPr/>
          <p:nvPr userDrawn="1"/>
        </p:nvSpPr>
        <p:spPr>
          <a:xfrm>
            <a:off x="492657" y="6249622"/>
            <a:ext cx="8706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400" dirty="0"/>
              <a:t>Comune di Gorizia</a:t>
            </a:r>
          </a:p>
        </p:txBody>
      </p:sp>
      <p:pic>
        <p:nvPicPr>
          <p:cNvPr id="14" name="Immagine 13">
            <a:extLst>
              <a:ext uri="{FF2B5EF4-FFF2-40B4-BE49-F238E27FC236}">
                <a16:creationId xmlns="" xmlns:a16="http://schemas.microsoft.com/office/drawing/2014/main" id="{823A5DE0-66D6-49A9-B4F6-3CE119901F7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0178" y="86328"/>
            <a:ext cx="5403644" cy="626400"/>
          </a:xfrm>
          <a:prstGeom prst="rect">
            <a:avLst/>
          </a:prstGeom>
        </p:spPr>
      </p:pic>
      <p:pic>
        <p:nvPicPr>
          <p:cNvPr id="15" name="Immagine 14">
            <a:extLst>
              <a:ext uri="{FF2B5EF4-FFF2-40B4-BE49-F238E27FC236}">
                <a16:creationId xmlns="" xmlns:a16="http://schemas.microsoft.com/office/drawing/2014/main" id="{6DFF2BD7-EDB8-4958-BA10-F33AC5B2ED7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43" t="18941" r="18030" b="19485"/>
          <a:stretch/>
        </p:blipFill>
        <p:spPr>
          <a:xfrm>
            <a:off x="0" y="6169232"/>
            <a:ext cx="492657" cy="684000"/>
          </a:xfrm>
          <a:prstGeom prst="rect">
            <a:avLst/>
          </a:prstGeom>
        </p:spPr>
      </p:pic>
      <p:pic>
        <p:nvPicPr>
          <p:cNvPr id="16" name="Immagine 15">
            <a:extLst>
              <a:ext uri="{FF2B5EF4-FFF2-40B4-BE49-F238E27FC236}">
                <a16:creationId xmlns="" xmlns:a16="http://schemas.microsoft.com/office/drawing/2014/main" id="{F6F3D282-75D5-4D5A-9BA2-E9A9C98FE657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5528" y="6110430"/>
            <a:ext cx="1118472" cy="742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0869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689" y="200147"/>
            <a:ext cx="8284543" cy="831987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689" y="1413371"/>
            <a:ext cx="8284543" cy="476359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it-IT" dirty="0"/>
              <a:t>Modifica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  <a:endParaRPr lang="en-US" dirty="0"/>
          </a:p>
        </p:txBody>
      </p:sp>
      <p:sp>
        <p:nvSpPr>
          <p:cNvPr id="7" name="Rettangolo 6">
            <a:extLst>
              <a:ext uri="{FF2B5EF4-FFF2-40B4-BE49-F238E27FC236}">
                <a16:creationId xmlns="" xmlns:a16="http://schemas.microsoft.com/office/drawing/2014/main" id="{02425FA0-99E0-46A0-A5AE-AF12DED64318}"/>
              </a:ext>
            </a:extLst>
          </p:cNvPr>
          <p:cNvSpPr/>
          <p:nvPr userDrawn="1"/>
        </p:nvSpPr>
        <p:spPr>
          <a:xfrm>
            <a:off x="-1" y="6382052"/>
            <a:ext cx="9144000" cy="36000"/>
          </a:xfrm>
          <a:prstGeom prst="rect">
            <a:avLst/>
          </a:prstGeom>
          <a:solidFill>
            <a:srgbClr val="E6002D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50"/>
          </a:p>
        </p:txBody>
      </p:sp>
      <p:sp>
        <p:nvSpPr>
          <p:cNvPr id="8" name="Rettangolo 7">
            <a:extLst>
              <a:ext uri="{FF2B5EF4-FFF2-40B4-BE49-F238E27FC236}">
                <a16:creationId xmlns="" xmlns:a16="http://schemas.microsoft.com/office/drawing/2014/main" id="{69A40657-C5E6-4349-94AF-3A416B2A38D7}"/>
              </a:ext>
            </a:extLst>
          </p:cNvPr>
          <p:cNvSpPr/>
          <p:nvPr userDrawn="1"/>
        </p:nvSpPr>
        <p:spPr>
          <a:xfrm>
            <a:off x="0" y="1158221"/>
            <a:ext cx="9144000" cy="129063"/>
          </a:xfrm>
          <a:prstGeom prst="rect">
            <a:avLst/>
          </a:prstGeom>
          <a:solidFill>
            <a:srgbClr val="E6002D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50"/>
          </a:p>
        </p:txBody>
      </p:sp>
      <p:sp>
        <p:nvSpPr>
          <p:cNvPr id="9" name="Rettangolo 8">
            <a:extLst>
              <a:ext uri="{FF2B5EF4-FFF2-40B4-BE49-F238E27FC236}">
                <a16:creationId xmlns="" xmlns:a16="http://schemas.microsoft.com/office/drawing/2014/main" id="{1621D594-E81E-4BB0-BA0C-E4711C48A079}"/>
              </a:ext>
            </a:extLst>
          </p:cNvPr>
          <p:cNvSpPr/>
          <p:nvPr userDrawn="1"/>
        </p:nvSpPr>
        <p:spPr>
          <a:xfrm>
            <a:off x="233054" y="6438920"/>
            <a:ext cx="77111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100" dirty="0"/>
              <a:t>Comune di Gorizia</a:t>
            </a:r>
          </a:p>
        </p:txBody>
      </p:sp>
      <p:sp>
        <p:nvSpPr>
          <p:cNvPr id="12" name="Google Shape;43;p1">
            <a:extLst>
              <a:ext uri="{FF2B5EF4-FFF2-40B4-BE49-F238E27FC236}">
                <a16:creationId xmlns="" xmlns:a16="http://schemas.microsoft.com/office/drawing/2014/main" id="{272F8E1F-A025-4786-A9AB-04B3A69EAF00}"/>
              </a:ext>
            </a:extLst>
          </p:cNvPr>
          <p:cNvSpPr txBox="1"/>
          <p:nvPr userDrawn="1"/>
        </p:nvSpPr>
        <p:spPr>
          <a:xfrm>
            <a:off x="4905581" y="6485627"/>
            <a:ext cx="3057156" cy="328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5706" tIns="25706" rIns="25706" bIns="25706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800" b="1" i="0" u="none" strike="noStrike" cap="none" dirty="0">
                <a:solidFill>
                  <a:srgbClr val="E6002D"/>
                </a:solidFill>
                <a:latin typeface="+mn-lt"/>
                <a:ea typeface="Inter"/>
                <a:cs typeface="Inter"/>
                <a:sym typeface="Inter"/>
              </a:rPr>
              <a:t>GO </a:t>
            </a:r>
            <a:r>
              <a:rPr lang="it-IT" sz="1800" b="1" i="0" u="none" strike="noStrike" cap="none" dirty="0" err="1">
                <a:solidFill>
                  <a:srgbClr val="E6002D"/>
                </a:solidFill>
                <a:latin typeface="+mn-lt"/>
                <a:ea typeface="Inter"/>
                <a:cs typeface="Inter"/>
                <a:sym typeface="Inter"/>
              </a:rPr>
              <a:t>Stats</a:t>
            </a:r>
            <a:r>
              <a:rPr lang="it-IT" sz="1800" b="1" i="0" u="none" strike="noStrike" cap="none" dirty="0">
                <a:solidFill>
                  <a:srgbClr val="E6002D"/>
                </a:solidFill>
                <a:latin typeface="+mn-lt"/>
                <a:ea typeface="Inter"/>
                <a:cs typeface="Inter"/>
                <a:sym typeface="Inter"/>
              </a:rPr>
              <a:t>! Le misure dei territori</a:t>
            </a:r>
          </a:p>
        </p:txBody>
      </p:sp>
      <p:pic>
        <p:nvPicPr>
          <p:cNvPr id="15" name="Immagine 14">
            <a:extLst>
              <a:ext uri="{FF2B5EF4-FFF2-40B4-BE49-F238E27FC236}">
                <a16:creationId xmlns="" xmlns:a16="http://schemas.microsoft.com/office/drawing/2014/main" id="{17040CF4-3DDD-43BE-9152-618D6FF1ED1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43" t="18941" r="18030" b="19485"/>
          <a:stretch/>
        </p:blipFill>
        <p:spPr>
          <a:xfrm>
            <a:off x="-1" y="6426000"/>
            <a:ext cx="311154" cy="432000"/>
          </a:xfrm>
          <a:prstGeom prst="rect">
            <a:avLst/>
          </a:prstGeom>
        </p:spPr>
      </p:pic>
      <p:pic>
        <p:nvPicPr>
          <p:cNvPr id="16" name="Immagine 15">
            <a:extLst>
              <a:ext uri="{FF2B5EF4-FFF2-40B4-BE49-F238E27FC236}">
                <a16:creationId xmlns="" xmlns:a16="http://schemas.microsoft.com/office/drawing/2014/main" id="{87845C27-CF31-4A89-8FB3-B9489D138C0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3516" y="6426000"/>
            <a:ext cx="650483" cy="432000"/>
          </a:xfrm>
          <a:prstGeom prst="rect">
            <a:avLst/>
          </a:prstGeom>
        </p:spPr>
      </p:pic>
      <p:pic>
        <p:nvPicPr>
          <p:cNvPr id="17" name="Immagine 16">
            <a:extLst>
              <a:ext uri="{FF2B5EF4-FFF2-40B4-BE49-F238E27FC236}">
                <a16:creationId xmlns="" xmlns:a16="http://schemas.microsoft.com/office/drawing/2014/main" id="{629FBF2C-9416-45AA-AAC6-155763B3FE6D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1556" y="6497999"/>
            <a:ext cx="2484425" cy="2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0011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1E833-4013-4AE2-949E-1B3A04012AA4}" type="datetimeFigureOut">
              <a:rPr lang="it-IT" smtClean="0"/>
              <a:t>26/04/2025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8B4D1-54DE-4516-9A2B-FFB59822C5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6335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3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svg"/><Relationship Id="rId4" Type="http://schemas.openxmlformats.org/officeDocument/2006/relationships/image" Target="../media/image14.png"/><Relationship Id="rId9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sv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5438B77E-294A-4AC8-8DA6-0BBB0466D3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3862704"/>
            <a:ext cx="6858000" cy="994352"/>
          </a:xfrm>
        </p:spPr>
        <p:txBody>
          <a:bodyPr>
            <a:normAutofit/>
          </a:bodyPr>
          <a:lstStyle/>
          <a:p>
            <a:r>
              <a:rPr lang="it-IT" sz="1800" b="1" dirty="0"/>
              <a:t>OCCUPAZIONE, IMPRESE E INCIDENZA DEI PENSIONATI </a:t>
            </a:r>
            <a:br>
              <a:rPr lang="it-IT" sz="1800" b="1" dirty="0"/>
            </a:br>
            <a:r>
              <a:rPr lang="it-IT" sz="1800" b="1" dirty="0"/>
              <a:t>IN SARDEGNA, PROVINCIA DI CAGLIARI E CITTA’ DI CAGLIARI: </a:t>
            </a:r>
            <a:br>
              <a:rPr lang="it-IT" sz="1800" b="1" dirty="0"/>
            </a:br>
            <a:r>
              <a:rPr lang="it-IT" sz="1800" b="1" dirty="0"/>
              <a:t>CENSIMENTO E DATI AMMINISTRATIVI A CONFRONTO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="" xmlns:a16="http://schemas.microsoft.com/office/drawing/2014/main" id="{4295E769-0C68-4D6F-8B21-755E2582FC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5016380"/>
            <a:ext cx="6858000" cy="1153683"/>
          </a:xfrm>
        </p:spPr>
        <p:txBody>
          <a:bodyPr>
            <a:normAutofit/>
          </a:bodyPr>
          <a:lstStyle/>
          <a:p>
            <a:r>
              <a:rPr lang="it-IT" sz="1400" b="1" dirty="0"/>
              <a:t>                                                                             </a:t>
            </a:r>
          </a:p>
          <a:p>
            <a:pPr>
              <a:lnSpc>
                <a:spcPct val="100000"/>
              </a:lnSpc>
            </a:pPr>
            <a:r>
              <a:rPr lang="it-IT" sz="1400" b="1" dirty="0"/>
              <a:t>                                                                      </a:t>
            </a:r>
            <a:r>
              <a:rPr lang="it-IT" sz="1200" b="1" dirty="0"/>
              <a:t>Autori: </a:t>
            </a:r>
            <a:r>
              <a:rPr lang="it-IT" sz="1200" b="1" i="1" dirty="0"/>
              <a:t>Dott.ssa Silvana Siddi </a:t>
            </a:r>
            <a:r>
              <a:rPr lang="it-IT" sz="1200" b="1" dirty="0"/>
              <a:t>- Funzionario</a:t>
            </a:r>
          </a:p>
          <a:p>
            <a:pPr>
              <a:lnSpc>
                <a:spcPct val="100000"/>
              </a:lnSpc>
            </a:pPr>
            <a:r>
              <a:rPr lang="it-IT" sz="1200" b="1" dirty="0"/>
              <a:t>                                                                                              </a:t>
            </a:r>
            <a:r>
              <a:rPr lang="it-IT" sz="1200" b="1" i="1" dirty="0"/>
              <a:t>Ing. Riccardo Castrignanò </a:t>
            </a:r>
            <a:r>
              <a:rPr lang="it-IT" sz="1200" b="1" dirty="0"/>
              <a:t>- Dirigente</a:t>
            </a:r>
          </a:p>
          <a:p>
            <a:endParaRPr lang="it-IT" sz="1400" b="1" dirty="0"/>
          </a:p>
          <a:p>
            <a:endParaRPr lang="it-IT" dirty="0"/>
          </a:p>
          <a:p>
            <a:pPr algn="l"/>
            <a:endParaRPr lang="it-IT" dirty="0"/>
          </a:p>
          <a:p>
            <a:pPr algn="l"/>
            <a:endParaRPr lang="it-IT" dirty="0"/>
          </a:p>
          <a:p>
            <a:endParaRPr lang="it-IT" dirty="0"/>
          </a:p>
        </p:txBody>
      </p:sp>
      <p:pic>
        <p:nvPicPr>
          <p:cNvPr id="4" name="immagini1">
            <a:extLst>
              <a:ext uri="{FF2B5EF4-FFF2-40B4-BE49-F238E27FC236}">
                <a16:creationId xmlns="" xmlns:a16="http://schemas.microsoft.com/office/drawing/2014/main" id="{63EDCA60-7A5E-BFF9-1201-6161C02C0BF8}"/>
              </a:ext>
            </a:extLst>
          </p:cNvPr>
          <p:cNvPicPr/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2048900" y="5034961"/>
            <a:ext cx="959220" cy="665085"/>
          </a:xfrm>
          <a:prstGeom prst="rect">
            <a:avLst/>
          </a:prstGeom>
        </p:spPr>
      </p:pic>
      <p:sp>
        <p:nvSpPr>
          <p:cNvPr id="6" name="CasellaDiTesto 5">
            <a:extLst>
              <a:ext uri="{FF2B5EF4-FFF2-40B4-BE49-F238E27FC236}">
                <a16:creationId xmlns="" xmlns:a16="http://schemas.microsoft.com/office/drawing/2014/main" id="{010C4888-E534-B6B1-5703-E7551BC2DC0D}"/>
              </a:ext>
            </a:extLst>
          </p:cNvPr>
          <p:cNvSpPr txBox="1"/>
          <p:nvPr/>
        </p:nvSpPr>
        <p:spPr>
          <a:xfrm>
            <a:off x="1367324" y="5700046"/>
            <a:ext cx="2580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i="1" dirty="0"/>
              <a:t>SERVIZIO INNOVAZIONE E TECNOLOGIE DIGITALI</a:t>
            </a:r>
          </a:p>
          <a:p>
            <a:r>
              <a:rPr lang="it-IT" sz="900" i="1" dirty="0"/>
              <a:t>         UFFICIO STATISTICA E CENSIMENTI</a:t>
            </a:r>
          </a:p>
        </p:txBody>
      </p:sp>
      <p:pic>
        <p:nvPicPr>
          <p:cNvPr id="7" name="Immagine 6" descr="Immagine che contiene aria aperta, natura, spiaggia, acqua&#10;&#10;Il contenuto generato dall'IA potrebbe non essere corretto.">
            <a:extLst>
              <a:ext uri="{FF2B5EF4-FFF2-40B4-BE49-F238E27FC236}">
                <a16:creationId xmlns="" xmlns:a16="http://schemas.microsoft.com/office/drawing/2014/main" id="{3E322E9A-931A-BE63-49BB-21EC4013E81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785" y="1762639"/>
            <a:ext cx="6167843" cy="2219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4592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DBCE82E8-F3FD-4DD2-A4C0-8C8A6A9B4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917" y="200147"/>
            <a:ext cx="8545316" cy="831987"/>
          </a:xfrm>
        </p:spPr>
        <p:txBody>
          <a:bodyPr>
            <a:normAutofit/>
          </a:bodyPr>
          <a:lstStyle/>
          <a:p>
            <a:r>
              <a:rPr lang="it-IT" sz="2000" dirty="0"/>
              <a:t>                                           </a:t>
            </a:r>
            <a:r>
              <a:rPr lang="it-IT" sz="1800" dirty="0"/>
              <a:t>ANNO 2022. TASSO DI DISOCCUPAZIONE. REALTA’ A CONFRONTO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="" xmlns:a16="http://schemas.microsoft.com/office/drawing/2014/main" id="{FEB4ED00-B658-1E49-160D-A424EFDC2C76}"/>
              </a:ext>
            </a:extLst>
          </p:cNvPr>
          <p:cNvSpPr txBox="1"/>
          <p:nvPr/>
        </p:nvSpPr>
        <p:spPr>
          <a:xfrm>
            <a:off x="6973368" y="5947873"/>
            <a:ext cx="186298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dirty="0"/>
              <a:t>Fonte: Istat</a:t>
            </a:r>
          </a:p>
        </p:txBody>
      </p:sp>
      <p:pic>
        <p:nvPicPr>
          <p:cNvPr id="11" name="Segnaposto contenuto 10" descr="Post-it contorno">
            <a:extLst>
              <a:ext uri="{FF2B5EF4-FFF2-40B4-BE49-F238E27FC236}">
                <a16:creationId xmlns="" xmlns:a16="http://schemas.microsoft.com/office/drawing/2014/main" id="{EA4A1EBC-8C31-A99F-E69B-F910B88E7D7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29187" y="1586775"/>
            <a:ext cx="720000" cy="720000"/>
          </a:xfrm>
        </p:spPr>
      </p:pic>
      <p:pic>
        <p:nvPicPr>
          <p:cNvPr id="9" name="Segnaposto contenuto 4">
            <a:extLst>
              <a:ext uri="{FF2B5EF4-FFF2-40B4-BE49-F238E27FC236}">
                <a16:creationId xmlns="" xmlns:a16="http://schemas.microsoft.com/office/drawing/2014/main" id="{29D8492B-5BEB-4508-901C-A6C290C3923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03" y="56220"/>
            <a:ext cx="2089855" cy="960516"/>
          </a:xfrm>
          <a:prstGeom prst="rect">
            <a:avLst/>
          </a:prstGeom>
        </p:spPr>
      </p:pic>
      <p:pic>
        <p:nvPicPr>
          <p:cNvPr id="13" name="Immagine 12" descr="Immagine che contiene testo, schermata, numero, Carattere&#10;&#10;Il contenuto generato dall'IA potrebbe non essere corretto.">
            <a:extLst>
              <a:ext uri="{FF2B5EF4-FFF2-40B4-BE49-F238E27FC236}">
                <a16:creationId xmlns="" xmlns:a16="http://schemas.microsoft.com/office/drawing/2014/main" id="{A158BD64-1F94-3654-D425-3559D1D5299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649" y="2068299"/>
            <a:ext cx="5718542" cy="28800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15" name="CasellaDiTesto 14">
            <a:extLst>
              <a:ext uri="{FF2B5EF4-FFF2-40B4-BE49-F238E27FC236}">
                <a16:creationId xmlns="" xmlns:a16="http://schemas.microsoft.com/office/drawing/2014/main" id="{7800CEA3-AA7B-03AF-110B-62A8658C59C0}"/>
              </a:ext>
            </a:extLst>
          </p:cNvPr>
          <p:cNvSpPr txBox="1"/>
          <p:nvPr/>
        </p:nvSpPr>
        <p:spPr>
          <a:xfrm>
            <a:off x="6851835" y="2323606"/>
            <a:ext cx="15828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800" dirty="0"/>
              <a:t>Il poster rientra nella tematica «Il Censimento Permanente della popolazione e gli archivi amministrativi», si riferisce all’anno 2022 e il range di età considerato è 15-64 anni</a:t>
            </a:r>
          </a:p>
        </p:txBody>
      </p:sp>
      <p:pic>
        <p:nvPicPr>
          <p:cNvPr id="17" name="Elemento grafico 16" descr="Appunti parzialmente selezionati con riempimento a tinta unita">
            <a:extLst>
              <a:ext uri="{FF2B5EF4-FFF2-40B4-BE49-F238E27FC236}">
                <a16:creationId xmlns="" xmlns:a16="http://schemas.microsoft.com/office/drawing/2014/main" id="{2237445B-42C3-4B38-5C02-4C3200B1D22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246014" y="3293504"/>
            <a:ext cx="720000" cy="720000"/>
          </a:xfrm>
          <a:prstGeom prst="rect">
            <a:avLst/>
          </a:prstGeom>
        </p:spPr>
      </p:pic>
      <p:sp>
        <p:nvSpPr>
          <p:cNvPr id="18" name="CasellaDiTesto 17">
            <a:extLst>
              <a:ext uri="{FF2B5EF4-FFF2-40B4-BE49-F238E27FC236}">
                <a16:creationId xmlns="" xmlns:a16="http://schemas.microsoft.com/office/drawing/2014/main" id="{80DC154C-0BC2-A06C-8C7F-53BD33AF16F3}"/>
              </a:ext>
            </a:extLst>
          </p:cNvPr>
          <p:cNvSpPr txBox="1"/>
          <p:nvPr/>
        </p:nvSpPr>
        <p:spPr>
          <a:xfrm>
            <a:off x="6905003" y="4119073"/>
            <a:ext cx="14527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800" dirty="0"/>
              <a:t>Si può notare che il tasso di disoccupazione è superiore al 10% in tutte le realtà  </a:t>
            </a:r>
            <a:r>
              <a:rPr lang="it-IT" sz="800" dirty="0" smtClean="0"/>
              <a:t>con valori superiori per la componente femminile</a:t>
            </a:r>
            <a:r>
              <a:rPr lang="it-IT" sz="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78214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82C03BE4-6C4A-4160-8943-F1F83C31C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000" dirty="0"/>
              <a:t>                                      </a:t>
            </a:r>
            <a:r>
              <a:rPr lang="it-IT" sz="1800" dirty="0"/>
              <a:t>ANNO 2022.  TASSO OCCUPAZIONE E NEET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="" xmlns:a16="http://schemas.microsoft.com/office/drawing/2014/main" id="{114FF3C4-6DF8-BF97-D240-91CD6248D744}"/>
              </a:ext>
            </a:extLst>
          </p:cNvPr>
          <p:cNvSpPr txBox="1"/>
          <p:nvPr/>
        </p:nvSpPr>
        <p:spPr>
          <a:xfrm>
            <a:off x="8007411" y="6206848"/>
            <a:ext cx="149390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dirty="0"/>
              <a:t>Fonte: Istat</a:t>
            </a:r>
          </a:p>
        </p:txBody>
      </p:sp>
      <p:pic>
        <p:nvPicPr>
          <p:cNvPr id="3" name="Segnaposto contenuto 4">
            <a:extLst>
              <a:ext uri="{FF2B5EF4-FFF2-40B4-BE49-F238E27FC236}">
                <a16:creationId xmlns="" xmlns:a16="http://schemas.microsoft.com/office/drawing/2014/main" id="{AF481A9B-1E94-A00E-1D0B-8520ABD754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768" y="115474"/>
            <a:ext cx="2089855" cy="960516"/>
          </a:xfrm>
          <a:prstGeom prst="rect">
            <a:avLst/>
          </a:prstGeom>
        </p:spPr>
      </p:pic>
      <p:pic>
        <p:nvPicPr>
          <p:cNvPr id="13" name="Segnaposto contenuto 12" descr="Immagine che contiene testo, schermata, diagramma, Parallelo&#10;&#10;Il contenuto generato dall'IA potrebbe non essere corretto.">
            <a:extLst>
              <a:ext uri="{FF2B5EF4-FFF2-40B4-BE49-F238E27FC236}">
                <a16:creationId xmlns="" xmlns:a16="http://schemas.microsoft.com/office/drawing/2014/main" id="{1B35DF10-B7F8-F424-096C-C13F64C013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264" y="1423412"/>
            <a:ext cx="4450736" cy="241347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7" name="Elemento grafico 16" descr="Valigetta contorno">
            <a:extLst>
              <a:ext uri="{FF2B5EF4-FFF2-40B4-BE49-F238E27FC236}">
                <a16:creationId xmlns="" xmlns:a16="http://schemas.microsoft.com/office/drawing/2014/main" id="{C873C022-94EA-1014-0FCD-484A6030AB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131749" y="1532244"/>
            <a:ext cx="914400" cy="914400"/>
          </a:xfrm>
          <a:prstGeom prst="rect">
            <a:avLst/>
          </a:prstGeom>
        </p:spPr>
      </p:pic>
      <p:sp>
        <p:nvSpPr>
          <p:cNvPr id="18" name="CasellaDiTesto 17">
            <a:extLst>
              <a:ext uri="{FF2B5EF4-FFF2-40B4-BE49-F238E27FC236}">
                <a16:creationId xmlns="" xmlns:a16="http://schemas.microsoft.com/office/drawing/2014/main" id="{58EA5946-3B3F-CB30-95DE-6960433F441B}"/>
              </a:ext>
            </a:extLst>
          </p:cNvPr>
          <p:cNvSpPr txBox="1"/>
          <p:nvPr/>
        </p:nvSpPr>
        <p:spPr>
          <a:xfrm>
            <a:off x="6298250" y="1880076"/>
            <a:ext cx="25364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800" dirty="0"/>
              <a:t>Il tasso di occupazione supera in tutte le realtà il 49% e il sesso maschile ha il maggior numero di occupati</a:t>
            </a:r>
          </a:p>
        </p:txBody>
      </p:sp>
      <p:pic>
        <p:nvPicPr>
          <p:cNvPr id="20" name="Elemento grafico 19" descr="Foglia con riempimento a tinta unita">
            <a:extLst>
              <a:ext uri="{FF2B5EF4-FFF2-40B4-BE49-F238E27FC236}">
                <a16:creationId xmlns="" xmlns:a16="http://schemas.microsoft.com/office/drawing/2014/main" id="{B4146245-FCC1-DE2F-743D-4ED954FE651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=""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674932" y="4263186"/>
            <a:ext cx="720000" cy="720000"/>
          </a:xfrm>
          <a:prstGeom prst="rect">
            <a:avLst/>
          </a:prstGeom>
        </p:spPr>
      </p:pic>
      <p:sp>
        <p:nvSpPr>
          <p:cNvPr id="21" name="CasellaDiTesto 20">
            <a:extLst>
              <a:ext uri="{FF2B5EF4-FFF2-40B4-BE49-F238E27FC236}">
                <a16:creationId xmlns="" xmlns:a16="http://schemas.microsoft.com/office/drawing/2014/main" id="{619652BA-ACB2-B5BF-BEDF-4D66C67E81FB}"/>
              </a:ext>
            </a:extLst>
          </p:cNvPr>
          <p:cNvSpPr txBox="1"/>
          <p:nvPr/>
        </p:nvSpPr>
        <p:spPr>
          <a:xfrm>
            <a:off x="1495516" y="5212932"/>
            <a:ext cx="31704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800" dirty="0"/>
              <a:t>I neet, ovvero coloro di età tra i 15 e 64 anni che non sono in cerca di </a:t>
            </a:r>
            <a:r>
              <a:rPr lang="it-IT" sz="800" dirty="0" smtClean="0"/>
              <a:t>occupazione, non studiano </a:t>
            </a:r>
            <a:r>
              <a:rPr lang="it-IT" sz="800" dirty="0" smtClean="0"/>
              <a:t>e non lavorano, </a:t>
            </a:r>
            <a:r>
              <a:rPr lang="it-IT" sz="800" dirty="0"/>
              <a:t>superano il 22% e sono per la maggior parte di sesso femminile in tutte e tre le </a:t>
            </a:r>
            <a:r>
              <a:rPr lang="it-IT" sz="800" dirty="0" smtClean="0"/>
              <a:t>realtà territoriali</a:t>
            </a:r>
            <a:endParaRPr lang="it-IT" sz="800" dirty="0"/>
          </a:p>
        </p:txBody>
      </p:sp>
      <p:pic>
        <p:nvPicPr>
          <p:cNvPr id="1026" name="Picture 2" descr="C:\Users\Silvy\Desktop\USCI GORIZIA\POSTER\NEET IMMAGINE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4637" y="3707387"/>
            <a:ext cx="4004563" cy="24120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7763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0EDFC73C-499E-42BE-925C-D6050E2059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007" y="200147"/>
            <a:ext cx="8528225" cy="831987"/>
          </a:xfrm>
        </p:spPr>
        <p:txBody>
          <a:bodyPr/>
          <a:lstStyle/>
          <a:p>
            <a:r>
              <a:rPr lang="it-IT" dirty="0"/>
              <a:t>   </a:t>
            </a:r>
            <a:r>
              <a:rPr lang="it-IT" sz="2000" dirty="0"/>
              <a:t>                                          ANNO </a:t>
            </a:r>
            <a:r>
              <a:rPr lang="it-IT" sz="1800" dirty="0"/>
              <a:t>2022. PENSIONATI 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="" xmlns:a16="http://schemas.microsoft.com/office/drawing/2014/main" id="{E87866E7-1A83-1048-4CEB-8B8339F9B0F2}"/>
              </a:ext>
            </a:extLst>
          </p:cNvPr>
          <p:cNvSpPr txBox="1"/>
          <p:nvPr/>
        </p:nvSpPr>
        <p:spPr>
          <a:xfrm>
            <a:off x="6930639" y="5990602"/>
            <a:ext cx="17815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dirty="0"/>
              <a:t>Fonte: Ministero Economia e Finanza</a:t>
            </a:r>
          </a:p>
        </p:txBody>
      </p:sp>
      <p:pic>
        <p:nvPicPr>
          <p:cNvPr id="9" name="Segnaposto contenuto 8" descr="Uomo con bastone con riempimento a tinta unita">
            <a:extLst>
              <a:ext uri="{FF2B5EF4-FFF2-40B4-BE49-F238E27FC236}">
                <a16:creationId xmlns="" xmlns:a16="http://schemas.microsoft.com/office/drawing/2014/main" id="{02F9E2FF-EC5F-FEAD-EE03-E07F52CBB47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930639" y="3009417"/>
            <a:ext cx="720000" cy="720000"/>
          </a:xfrm>
        </p:spPr>
      </p:pic>
      <p:pic>
        <p:nvPicPr>
          <p:cNvPr id="10" name="Segnaposto contenuto 4">
            <a:extLst>
              <a:ext uri="{FF2B5EF4-FFF2-40B4-BE49-F238E27FC236}">
                <a16:creationId xmlns="" xmlns:a16="http://schemas.microsoft.com/office/drawing/2014/main" id="{25167962-1AB2-360E-53FF-7DFAE6DDAB6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768" y="115474"/>
            <a:ext cx="2089855" cy="960516"/>
          </a:xfrm>
          <a:prstGeom prst="rect">
            <a:avLst/>
          </a:prstGeom>
        </p:spPr>
      </p:pic>
      <p:pic>
        <p:nvPicPr>
          <p:cNvPr id="12" name="Immagine 11" descr="Immagine che contiene testo, schermata, numero, Carattere&#10;&#10;Il contenuto generato dall'IA potrebbe non essere corretto.">
            <a:extLst>
              <a:ext uri="{FF2B5EF4-FFF2-40B4-BE49-F238E27FC236}">
                <a16:creationId xmlns="" xmlns:a16="http://schemas.microsoft.com/office/drawing/2014/main" id="{A99CB26F-F355-7D80-E023-46551B9E8B6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110" y="2163417"/>
            <a:ext cx="5279647" cy="31320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13" name="CasellaDiTesto 12">
            <a:extLst>
              <a:ext uri="{FF2B5EF4-FFF2-40B4-BE49-F238E27FC236}">
                <a16:creationId xmlns="" xmlns:a16="http://schemas.microsoft.com/office/drawing/2014/main" id="{71F9A946-774A-4510-AE97-9EF4835D3B00}"/>
              </a:ext>
            </a:extLst>
          </p:cNvPr>
          <p:cNvSpPr txBox="1"/>
          <p:nvPr/>
        </p:nvSpPr>
        <p:spPr>
          <a:xfrm>
            <a:off x="6264067" y="3973798"/>
            <a:ext cx="26919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800" dirty="0"/>
              <a:t>Ma quanto è vecchia la Sardegna?</a:t>
            </a:r>
          </a:p>
          <a:p>
            <a:r>
              <a:rPr lang="it-IT" sz="800" dirty="0"/>
              <a:t>Si è rilevato che la percentuale dei pensionati sugli occupati è superiore al 58%, mentre il numero dei pensionati sul totale dei contribuenti è superiore al 32%</a:t>
            </a:r>
          </a:p>
        </p:txBody>
      </p:sp>
    </p:spTree>
    <p:extLst>
      <p:ext uri="{BB962C8B-B14F-4D97-AF65-F5344CB8AC3E}">
        <p14:creationId xmlns:p14="http://schemas.microsoft.com/office/powerpoint/2010/main" val="907970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8B9F5E05-E5BE-BEF6-74C6-65E6460404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A17EB63C-1B3C-9B93-48AB-395FBA5B8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   </a:t>
            </a:r>
            <a:r>
              <a:rPr lang="it-IT" sz="2000" dirty="0"/>
              <a:t>                                        </a:t>
            </a:r>
            <a:r>
              <a:rPr lang="it-IT" sz="1800" dirty="0"/>
              <a:t>ANNO</a:t>
            </a:r>
            <a:r>
              <a:rPr lang="it-IT" sz="2000" dirty="0"/>
              <a:t> </a:t>
            </a:r>
            <a:r>
              <a:rPr lang="it-IT" sz="1800" dirty="0"/>
              <a:t>2022. IMPRESE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="" xmlns:a16="http://schemas.microsoft.com/office/drawing/2014/main" id="{AA2590EE-2076-38D9-4BC2-75707152E4F1}"/>
              </a:ext>
            </a:extLst>
          </p:cNvPr>
          <p:cNvSpPr txBox="1"/>
          <p:nvPr/>
        </p:nvSpPr>
        <p:spPr>
          <a:xfrm>
            <a:off x="6930639" y="5990602"/>
            <a:ext cx="17815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dirty="0"/>
              <a:t>Fonte: Infocamere e Camera di Commercio di Cagliari-Oristano</a:t>
            </a:r>
          </a:p>
        </p:txBody>
      </p:sp>
      <p:pic>
        <p:nvPicPr>
          <p:cNvPr id="9" name="Segnaposto contenuto 8" descr="Fabbrica contorno">
            <a:extLst>
              <a:ext uri="{FF2B5EF4-FFF2-40B4-BE49-F238E27FC236}">
                <a16:creationId xmlns="" xmlns:a16="http://schemas.microsoft.com/office/drawing/2014/main" id="{1F21807A-6A0C-2850-49C7-4ABB587C13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90639" y="2327652"/>
            <a:ext cx="720000" cy="720000"/>
          </a:xfrm>
        </p:spPr>
      </p:pic>
      <p:pic>
        <p:nvPicPr>
          <p:cNvPr id="10" name="Segnaposto contenuto 4">
            <a:extLst>
              <a:ext uri="{FF2B5EF4-FFF2-40B4-BE49-F238E27FC236}">
                <a16:creationId xmlns="" xmlns:a16="http://schemas.microsoft.com/office/drawing/2014/main" id="{81BA3B04-EC8F-DC1C-0259-412EFC034CD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768" y="115474"/>
            <a:ext cx="2089855" cy="960516"/>
          </a:xfrm>
          <a:prstGeom prst="rect">
            <a:avLst/>
          </a:prstGeom>
        </p:spPr>
      </p:pic>
      <p:pic>
        <p:nvPicPr>
          <p:cNvPr id="12" name="Immagine 11" descr="Immagine che contiene testo, schermata, numero, Carattere&#10;&#10;Il contenuto generato dall'IA potrebbe non essere corretto.">
            <a:extLst>
              <a:ext uri="{FF2B5EF4-FFF2-40B4-BE49-F238E27FC236}">
                <a16:creationId xmlns="" xmlns:a16="http://schemas.microsoft.com/office/drawing/2014/main" id="{E733A8D3-48D4-4DB2-FAD6-334950DED63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005" y="2093737"/>
            <a:ext cx="5242208" cy="31320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15" name="CasellaDiTesto 14">
            <a:extLst>
              <a:ext uri="{FF2B5EF4-FFF2-40B4-BE49-F238E27FC236}">
                <a16:creationId xmlns="" xmlns:a16="http://schemas.microsoft.com/office/drawing/2014/main" id="{8109EE75-BB85-D38A-5AB3-4994092280DF}"/>
              </a:ext>
            </a:extLst>
          </p:cNvPr>
          <p:cNvSpPr txBox="1"/>
          <p:nvPr/>
        </p:nvSpPr>
        <p:spPr>
          <a:xfrm>
            <a:off x="6930639" y="3290131"/>
            <a:ext cx="17815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800" dirty="0"/>
              <a:t>Infine, si è voluto  esaminare lo status delle imprese e si è rilevato che la maggior incidenza delle iscrizioni rispetto alle imprese già registrate si ha a livello regionale. Nella  città di Cagliari si rileva solo l’11,1% di iscrizioni</a:t>
            </a:r>
          </a:p>
        </p:txBody>
      </p:sp>
    </p:spTree>
    <p:extLst>
      <p:ext uri="{BB962C8B-B14F-4D97-AF65-F5344CB8AC3E}">
        <p14:creationId xmlns:p14="http://schemas.microsoft.com/office/powerpoint/2010/main" val="28643919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589</TotalTime>
  <Words>285</Words>
  <Application>Microsoft Office PowerPoint</Application>
  <PresentationFormat>Presentazione su schermo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6" baseType="lpstr">
      <vt:lpstr>Tema di Office</vt:lpstr>
      <vt:lpstr>OCCUPAZIONE, IMPRESE E INCIDENZA DEI PENSIONATI  IN SARDEGNA, PROVINCIA DI CAGLIARI E CITTA’ DI CAGLIARI:  CENSIMENTO E DATI AMMINISTRATIVI A CONFRONTO</vt:lpstr>
      <vt:lpstr>                                           ANNO 2022. TASSO DI DISOCCUPAZIONE. REALTA’ A CONFRONTO</vt:lpstr>
      <vt:lpstr>                                      ANNO 2022.  TASSO OCCUPAZIONE E NEET</vt:lpstr>
      <vt:lpstr>                                             ANNO 2022. PENSIONATI </vt:lpstr>
      <vt:lpstr>                                           ANNO 2022. IMPRESE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Girolamo D'Anneo</dc:creator>
  <cp:lastModifiedBy>Silvy</cp:lastModifiedBy>
  <cp:revision>38</cp:revision>
  <dcterms:created xsi:type="dcterms:W3CDTF">2022-04-03T16:23:48Z</dcterms:created>
  <dcterms:modified xsi:type="dcterms:W3CDTF">2025-04-26T12:59:52Z</dcterms:modified>
</cp:coreProperties>
</file>