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71" r:id="rId3"/>
    <p:sldId id="272" r:id="rId4"/>
    <p:sldId id="263" r:id="rId5"/>
    <p:sldId id="268" r:id="rId6"/>
  </p:sldIdLst>
  <p:sldSz cx="9144000" cy="6858000" type="screen4x3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E6002D"/>
    <a:srgbClr val="82002D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Stile scuro 1 - Color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153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261442B-E8CC-4142-AC51-F5E07C951D3D}"/>
              </a:ext>
            </a:extLst>
          </p:cNvPr>
          <p:cNvSpPr/>
          <p:nvPr userDrawn="1"/>
        </p:nvSpPr>
        <p:spPr>
          <a:xfrm>
            <a:off x="0" y="1575917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Google Shape;43;p1">
            <a:extLst>
              <a:ext uri="{FF2B5EF4-FFF2-40B4-BE49-F238E27FC236}">
                <a16:creationId xmlns:a16="http://schemas.microsoft.com/office/drawing/2014/main" id="{4BD946C2-CDA3-491E-B5BE-0C094C3F8C9A}"/>
              </a:ext>
            </a:extLst>
          </p:cNvPr>
          <p:cNvSpPr txBox="1"/>
          <p:nvPr userDrawn="1"/>
        </p:nvSpPr>
        <p:spPr>
          <a:xfrm>
            <a:off x="2111361" y="764422"/>
            <a:ext cx="4921277" cy="7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sz="1800" b="1" i="0" u="none" strike="noStrike" cap="none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275AEC0-A9AE-4BC4-89DD-27065F66BDCC}"/>
              </a:ext>
            </a:extLst>
          </p:cNvPr>
          <p:cNvSpPr/>
          <p:nvPr userDrawn="1"/>
        </p:nvSpPr>
        <p:spPr>
          <a:xfrm>
            <a:off x="492657" y="6249622"/>
            <a:ext cx="87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Comune di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3A5DE0-66D6-49A9-B4F6-3CE119901F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78" y="86328"/>
            <a:ext cx="5403644" cy="6264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FF2BD7-EDB8-4958-BA10-F33AC5B2E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169232"/>
            <a:ext cx="492657" cy="68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6F3D282-75D5-4D5A-9BA2-E9A9C98FE6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8" y="6110430"/>
            <a:ext cx="1118472" cy="7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6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2425FA0-99E0-46A0-A5AE-AF12DED64318}"/>
              </a:ext>
            </a:extLst>
          </p:cNvPr>
          <p:cNvSpPr/>
          <p:nvPr userDrawn="1"/>
        </p:nvSpPr>
        <p:spPr>
          <a:xfrm>
            <a:off x="-1" y="6382052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9A40657-C5E6-4349-94AF-3A416B2A38D7}"/>
              </a:ext>
            </a:extLst>
          </p:cNvPr>
          <p:cNvSpPr/>
          <p:nvPr userDrawn="1"/>
        </p:nvSpPr>
        <p:spPr>
          <a:xfrm>
            <a:off x="0" y="1158221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621D594-E81E-4BB0-BA0C-E4711C48A079}"/>
              </a:ext>
            </a:extLst>
          </p:cNvPr>
          <p:cNvSpPr/>
          <p:nvPr userDrawn="1"/>
        </p:nvSpPr>
        <p:spPr>
          <a:xfrm>
            <a:off x="233054" y="6438920"/>
            <a:ext cx="7711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Comune di Gorizia</a:t>
            </a:r>
          </a:p>
        </p:txBody>
      </p:sp>
      <p:sp>
        <p:nvSpPr>
          <p:cNvPr id="12" name="Google Shape;43;p1">
            <a:extLst>
              <a:ext uri="{FF2B5EF4-FFF2-40B4-BE49-F238E27FC236}">
                <a16:creationId xmlns:a16="http://schemas.microsoft.com/office/drawing/2014/main" id="{272F8E1F-A025-4786-A9AB-04B3A69EAF00}"/>
              </a:ext>
            </a:extLst>
          </p:cNvPr>
          <p:cNvSpPr txBox="1"/>
          <p:nvPr userDrawn="1"/>
        </p:nvSpPr>
        <p:spPr>
          <a:xfrm>
            <a:off x="4905581" y="6485627"/>
            <a:ext cx="3057156" cy="32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7040CF4-3DDD-43BE-9152-618D6FF1E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-1" y="6426000"/>
            <a:ext cx="311154" cy="43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7845C27-CF31-4A89-8FB3-B9489D138C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16" y="6426000"/>
            <a:ext cx="650483" cy="432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29FBF2C-9416-45AA-AAC6-155763B3FE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556" y="6497999"/>
            <a:ext cx="248442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6543" y="2994660"/>
            <a:ext cx="6880860" cy="1333264"/>
          </a:xfrm>
        </p:spPr>
        <p:txBody>
          <a:bodyPr>
            <a:noAutofit/>
          </a:bodyPr>
          <a:lstStyle/>
          <a:p>
            <a:r>
              <a:rPr lang="it-IT" sz="3200" dirty="0"/>
              <a:t/>
            </a:r>
            <a:br>
              <a:rPr lang="it-IT" sz="3200" dirty="0"/>
            </a:br>
            <a:r>
              <a:rPr lang="it-IT" sz="3200" b="1" dirty="0"/>
              <a:t>IMPIANTI FOTOVOLTAICI NEL </a:t>
            </a:r>
            <a:r>
              <a:rPr lang="it-IT" sz="3200" b="1" dirty="0" smtClean="0"/>
              <a:t>NORD-EST</a:t>
            </a:r>
            <a:br>
              <a:rPr lang="it-IT" sz="3200" b="1" dirty="0" smtClean="0"/>
            </a:b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 smtClean="0"/>
              <a:t> </a:t>
            </a:r>
            <a:r>
              <a:rPr lang="it-IT" sz="3200" dirty="0"/>
              <a:t>Dati </a:t>
            </a:r>
            <a:r>
              <a:rPr lang="it-IT" sz="3200" dirty="0" smtClean="0"/>
              <a:t>comunali </a:t>
            </a:r>
            <a:r>
              <a:rPr lang="it-IT" sz="3200" dirty="0"/>
              <a:t>e CER della CCIAA </a:t>
            </a:r>
            <a:br>
              <a:rPr lang="it-IT" sz="3200" dirty="0"/>
            </a:br>
            <a:r>
              <a:rPr lang="it-IT" sz="3200" dirty="0" smtClean="0"/>
              <a:t>di </a:t>
            </a:r>
            <a:r>
              <a:rPr lang="it-IT" sz="3200" dirty="0"/>
              <a:t>Pordenone-Udine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 txBox="1">
            <a:spLocks/>
          </p:cNvSpPr>
          <p:nvPr/>
        </p:nvSpPr>
        <p:spPr>
          <a:xfrm>
            <a:off x="-191587" y="5397300"/>
            <a:ext cx="9074332" cy="719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500"/>
              </a:spcBef>
            </a:pPr>
            <a:r>
              <a:rPr lang="it-IT" sz="1200" dirty="0" smtClean="0"/>
              <a:t>		 Veronica CERVINI				Elisa QUALIZZA	</a:t>
            </a:r>
          </a:p>
          <a:p>
            <a:pPr algn="l">
              <a:spcBef>
                <a:spcPts val="500"/>
              </a:spcBef>
            </a:pPr>
            <a:r>
              <a:rPr lang="it-IT" sz="1200" dirty="0" smtClean="0"/>
              <a:t>	</a:t>
            </a:r>
            <a:r>
              <a:rPr lang="it-IT" sz="1100" dirty="0" smtClean="0"/>
              <a:t>Responsabile Innovazione, Sostenibilità e Progetti di Sviluppo		</a:t>
            </a:r>
            <a:r>
              <a:rPr lang="it-IT" sz="1100" dirty="0" smtClean="0"/>
              <a:t>        </a:t>
            </a:r>
            <a:r>
              <a:rPr lang="it-IT" sz="1100" dirty="0" smtClean="0"/>
              <a:t>Responsabile </a:t>
            </a:r>
            <a:r>
              <a:rPr lang="it-IT" sz="1100" dirty="0" smtClean="0"/>
              <a:t>Studi</a:t>
            </a:r>
            <a:r>
              <a:rPr lang="it-IT" sz="1100" dirty="0" smtClean="0"/>
              <a:t>, Statistica e Prezzi</a:t>
            </a:r>
            <a:endParaRPr lang="it-IT" sz="11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670" y="5086192"/>
            <a:ext cx="2168606" cy="31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Gli impianti fotovoltaici nel Nord-Est in cifre,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dati anno 2022</a:t>
            </a:r>
            <a:endParaRPr lang="it-IT" dirty="0"/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FB906065-F3DE-09A9-A94C-3AC147A6B193}"/>
              </a:ext>
            </a:extLst>
          </p:cNvPr>
          <p:cNvGrpSpPr/>
          <p:nvPr/>
        </p:nvGrpSpPr>
        <p:grpSpPr>
          <a:xfrm>
            <a:off x="5251553" y="1443161"/>
            <a:ext cx="4809349" cy="1292774"/>
            <a:chOff x="10236444" y="2279884"/>
            <a:chExt cx="4499881" cy="1723703"/>
          </a:xfrm>
        </p:grpSpPr>
        <p:sp>
          <p:nvSpPr>
            <p:cNvPr id="24" name="TextBox 11">
              <a:extLst>
                <a:ext uri="{FF2B5EF4-FFF2-40B4-BE49-F238E27FC236}">
                  <a16:creationId xmlns:a16="http://schemas.microsoft.com/office/drawing/2014/main" id="{73333BA6-ED15-F214-F4F6-782150109393}"/>
                </a:ext>
              </a:extLst>
            </p:cNvPr>
            <p:cNvSpPr txBox="1"/>
            <p:nvPr/>
          </p:nvSpPr>
          <p:spPr>
            <a:xfrm>
              <a:off x="10240819" y="2279884"/>
              <a:ext cx="4495506" cy="410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 smtClean="0">
                  <a:solidFill>
                    <a:srgbClr val="019354"/>
                  </a:solidFill>
                  <a:cs typeface="Arial" panose="020B0604020202020204" pitchFamily="34" charset="0"/>
                </a:rPr>
                <a:t>Densità</a:t>
              </a:r>
              <a:r>
                <a:rPr lang="en-US" altLang="ko-KR" sz="1400" b="1" dirty="0" smtClean="0">
                  <a:solidFill>
                    <a:srgbClr val="01935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rgbClr val="019354"/>
                  </a:solidFill>
                  <a:cs typeface="Arial" panose="020B0604020202020204" pitchFamily="34" charset="0"/>
                </a:rPr>
                <a:t>degli</a:t>
              </a:r>
              <a:r>
                <a:rPr lang="en-US" altLang="ko-KR" sz="1400" b="1" dirty="0" smtClean="0">
                  <a:solidFill>
                    <a:srgbClr val="01935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rgbClr val="019354"/>
                  </a:solidFill>
                  <a:cs typeface="Arial" panose="020B0604020202020204" pitchFamily="34" charset="0"/>
                </a:rPr>
                <a:t>impianti</a:t>
              </a:r>
              <a:r>
                <a:rPr lang="en-US" altLang="ko-KR" sz="1400" b="1" dirty="0" smtClean="0">
                  <a:solidFill>
                    <a:srgbClr val="019354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400" b="1" dirty="0" err="1" smtClean="0">
                  <a:solidFill>
                    <a:srgbClr val="019354"/>
                  </a:solidFill>
                  <a:cs typeface="Arial" panose="020B0604020202020204" pitchFamily="34" charset="0"/>
                </a:rPr>
                <a:t>fotovoltaici</a:t>
              </a:r>
              <a:endParaRPr lang="ko-KR" altLang="en-US" sz="1400" b="1" dirty="0">
                <a:solidFill>
                  <a:srgbClr val="019354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5" name="TextBox 12">
              <a:extLst>
                <a:ext uri="{FF2B5EF4-FFF2-40B4-BE49-F238E27FC236}">
                  <a16:creationId xmlns:a16="http://schemas.microsoft.com/office/drawing/2014/main" id="{E8D10508-FEBB-FA92-BE3F-A970A0FD43D6}"/>
                </a:ext>
              </a:extLst>
            </p:cNvPr>
            <p:cNvSpPr txBox="1"/>
            <p:nvPr/>
          </p:nvSpPr>
          <p:spPr>
            <a:xfrm>
              <a:off x="10236444" y="2751959"/>
              <a:ext cx="3641979" cy="1251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err="1" smtClean="0">
                  <a:cs typeface="Arial" panose="020B0604020202020204" pitchFamily="34" charset="0"/>
                </a:rPr>
                <a:t>Padova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,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tra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i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>
                  <a:cs typeface="Arial" panose="020B0604020202020204" pitchFamily="34" charset="0"/>
                </a:rPr>
                <a:t>comuni</a:t>
              </a:r>
              <a:r>
                <a:rPr lang="en-US" altLang="ko-KR" sz="1100" dirty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>
                  <a:cs typeface="Arial" panose="020B0604020202020204" pitchFamily="34" charset="0"/>
                </a:rPr>
                <a:t>capoluogo</a:t>
              </a:r>
              <a:r>
                <a:rPr lang="en-US" altLang="ko-KR" sz="1100" dirty="0">
                  <a:cs typeface="Arial" panose="020B0604020202020204" pitchFamily="34" charset="0"/>
                </a:rPr>
                <a:t> di </a:t>
              </a:r>
              <a:r>
                <a:rPr lang="en-US" altLang="ko-KR" sz="1100" dirty="0" err="1">
                  <a:cs typeface="Arial" panose="020B0604020202020204" pitchFamily="34" charset="0"/>
                </a:rPr>
                <a:t>provincia</a:t>
              </a:r>
              <a:r>
                <a:rPr lang="en-US" altLang="ko-KR" sz="1100" dirty="0">
                  <a:cs typeface="Arial" panose="020B0604020202020204" pitchFamily="34" charset="0"/>
                </a:rPr>
                <a:t> del 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Nord-Est, ha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il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maggior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numero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di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impianti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fotovoltaici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per 10 km2 (559,1).</a:t>
              </a:r>
            </a:p>
            <a:p>
              <a:endParaRPr lang="en-US" altLang="ko-KR" sz="1100" dirty="0">
                <a:cs typeface="Arial" panose="020B0604020202020204" pitchFamily="34" charset="0"/>
              </a:endParaRPr>
            </a:p>
            <a:p>
              <a:r>
                <a:rPr lang="en-US" altLang="ko-KR" sz="1100" dirty="0" smtClean="0">
                  <a:cs typeface="Arial" panose="020B0604020202020204" pitchFamily="34" charset="0"/>
                </a:rPr>
                <a:t>In Friuli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Venezia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Giulia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il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dato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più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elevato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è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quello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di Udine (351,1), </a:t>
              </a:r>
              <a:r>
                <a:rPr lang="en-US" altLang="ko-KR" sz="1100" dirty="0" err="1" smtClean="0">
                  <a:cs typeface="Arial" panose="020B0604020202020204" pitchFamily="34" charset="0"/>
                </a:rPr>
                <a:t>seguito</a:t>
              </a:r>
              <a:r>
                <a:rPr lang="en-US" altLang="ko-KR" sz="1100" dirty="0" smtClean="0">
                  <a:cs typeface="Arial" panose="020B0604020202020204" pitchFamily="34" charset="0"/>
                </a:rPr>
                <a:t> da Pordenone (340,7).</a:t>
              </a:r>
              <a:endParaRPr lang="en-US" altLang="ko-KR" sz="1100" dirty="0"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781354"/>
              </p:ext>
            </p:extLst>
          </p:nvPr>
        </p:nvGraphicFramePr>
        <p:xfrm>
          <a:off x="235129" y="1468783"/>
          <a:ext cx="4812092" cy="454122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03023">
                  <a:extLst>
                    <a:ext uri="{9D8B030D-6E8A-4147-A177-3AD203B41FA5}">
                      <a16:colId xmlns:a16="http://schemas.microsoft.com/office/drawing/2014/main" val="2102057819"/>
                    </a:ext>
                  </a:extLst>
                </a:gridCol>
                <a:gridCol w="1203023">
                  <a:extLst>
                    <a:ext uri="{9D8B030D-6E8A-4147-A177-3AD203B41FA5}">
                      <a16:colId xmlns:a16="http://schemas.microsoft.com/office/drawing/2014/main" val="1468510852"/>
                    </a:ext>
                  </a:extLst>
                </a:gridCol>
                <a:gridCol w="1203023">
                  <a:extLst>
                    <a:ext uri="{9D8B030D-6E8A-4147-A177-3AD203B41FA5}">
                      <a16:colId xmlns:a16="http://schemas.microsoft.com/office/drawing/2014/main" val="314234831"/>
                    </a:ext>
                  </a:extLst>
                </a:gridCol>
                <a:gridCol w="1203023">
                  <a:extLst>
                    <a:ext uri="{9D8B030D-6E8A-4147-A177-3AD203B41FA5}">
                      <a16:colId xmlns:a16="http://schemas.microsoft.com/office/drawing/2014/main" val="1159647768"/>
                    </a:ext>
                  </a:extLst>
                </a:gridCol>
              </a:tblGrid>
              <a:tr h="83244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b="1" u="none" strike="noStrike" dirty="0" smtClean="0">
                          <a:effectLst/>
                        </a:rPr>
                        <a:t>COMUNE CAPOLUOGO </a:t>
                      </a:r>
                    </a:p>
                    <a:p>
                      <a:pPr algn="ctr" fontAlgn="t"/>
                      <a:r>
                        <a:rPr lang="it-IT" sz="1100" b="1" u="none" strike="noStrike" dirty="0" smtClean="0">
                          <a:effectLst/>
                        </a:rPr>
                        <a:t>DI PROVINCIA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b="1" u="none" strike="noStrike" dirty="0">
                          <a:effectLst/>
                        </a:rPr>
                        <a:t>Densità degli impianti fotovoltaici - impianti </a:t>
                      </a:r>
                      <a:endParaRPr lang="it-IT" sz="1100" b="1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it-IT" sz="1100" b="1" u="none" strike="noStrike" dirty="0" smtClean="0">
                          <a:effectLst/>
                        </a:rPr>
                        <a:t>per </a:t>
                      </a:r>
                      <a:r>
                        <a:rPr lang="it-IT" sz="1100" b="1" u="none" strike="noStrike" dirty="0">
                          <a:effectLst/>
                        </a:rPr>
                        <a:t>10 km2 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b="1" u="none" strike="noStrike" dirty="0">
                          <a:effectLst/>
                        </a:rPr>
                        <a:t>Potenza totale degli impianti fotovoltaici - </a:t>
                      </a:r>
                      <a:r>
                        <a:rPr lang="it-IT" sz="1100" b="1" u="none" strike="noStrike" dirty="0" smtClean="0">
                          <a:effectLst/>
                        </a:rPr>
                        <a:t>kW </a:t>
                      </a:r>
                      <a:r>
                        <a:rPr lang="it-IT" sz="1100" b="1" u="none" strike="noStrike" dirty="0">
                          <a:effectLst/>
                        </a:rPr>
                        <a:t>per 1.000 abitanti 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b="1" u="none" strike="noStrike" dirty="0">
                          <a:effectLst/>
                        </a:rPr>
                        <a:t>Produzione netta di energia elettrica degli impianti fotovoltaici - </a:t>
                      </a:r>
                      <a:endParaRPr lang="it-IT" sz="1100" b="1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it-IT" sz="1100" b="1" u="none" strike="noStrike" dirty="0" smtClean="0">
                          <a:effectLst/>
                        </a:rPr>
                        <a:t>kWh </a:t>
                      </a:r>
                      <a:r>
                        <a:rPr lang="it-IT" sz="1100" b="1" u="none" strike="noStrike" dirty="0">
                          <a:effectLst/>
                        </a:rPr>
                        <a:t>per abitante 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6187971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Bolzano/Bozen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100,8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196,3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207,4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70647834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Trento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208,1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303,6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295,3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44734065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Verona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150,8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204,2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202,6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91619369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Vicenza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247,8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185,1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168,2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2666036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Belluno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64,1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179,5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178,1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86910960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Treviso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415,3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192,4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176,6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79023223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Venezia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79,9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140,7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124,9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91455513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Padova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559,1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329,9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315,4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65706254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Rovigo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116,7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397,5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371,2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54837312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b="1" u="none" strike="noStrike" dirty="0">
                          <a:effectLst/>
                        </a:rPr>
                        <a:t>Udine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351,1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187,6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179,0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38570150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b="1" u="none" strike="noStrike" dirty="0">
                          <a:effectLst/>
                        </a:rPr>
                        <a:t>Gorizia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>
                          <a:effectLst/>
                        </a:rPr>
                        <a:t>207,4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255,3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240,9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12243541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b="1" u="none" strike="noStrike" dirty="0">
                          <a:effectLst/>
                        </a:rPr>
                        <a:t>Trieste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190,3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106,0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93,8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47656979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b="1" u="none" strike="noStrike" dirty="0">
                          <a:effectLst/>
                        </a:rPr>
                        <a:t>Pordenone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340,7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322,9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292,1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6538639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Piacenza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122,8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377,3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348,7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93536878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Parma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106,7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347,4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314,9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63555286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Reggio nell'Emilia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149,1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255,0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243,8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18506618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Modena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180,3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251,7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236,2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5031046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Bologna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140,0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103,5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98,5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9598136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Ferrara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73,7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640,7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726,1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7033759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Ravenna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80,6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973,3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1.142,9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4571219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Cesena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138,0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651,5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707,8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45403859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Forlì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155,0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577,7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619,1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5239394"/>
                  </a:ext>
                </a:extLst>
              </a:tr>
              <a:tr h="161001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Rimini  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258,7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253,1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</a:rPr>
                        <a:t>255,6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50234462"/>
                  </a:ext>
                </a:extLst>
              </a:tr>
            </a:tbl>
          </a:graphicData>
        </a:graphic>
      </p:graphicFrame>
      <p:sp>
        <p:nvSpPr>
          <p:cNvPr id="36" name="TextBox 12">
            <a:extLst>
              <a:ext uri="{FF2B5EF4-FFF2-40B4-BE49-F238E27FC236}">
                <a16:creationId xmlns:a16="http://schemas.microsoft.com/office/drawing/2014/main" id="{E8D10508-FEBB-FA92-BE3F-A970A0FD43D6}"/>
              </a:ext>
            </a:extLst>
          </p:cNvPr>
          <p:cNvSpPr txBox="1"/>
          <p:nvPr/>
        </p:nvSpPr>
        <p:spPr>
          <a:xfrm>
            <a:off x="125234" y="6000183"/>
            <a:ext cx="4804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cs typeface="Arial" panose="020B0604020202020204" pitchFamily="34" charset="0"/>
              </a:rPr>
              <a:t>Fonte: </a:t>
            </a:r>
            <a:r>
              <a:rPr lang="en-US" altLang="ko-KR" sz="1000" dirty="0" err="1" smtClean="0">
                <a:cs typeface="Arial" panose="020B0604020202020204" pitchFamily="34" charset="0"/>
              </a:rPr>
              <a:t>Istat</a:t>
            </a:r>
            <a:r>
              <a:rPr lang="en-US" altLang="ko-KR" sz="1000" dirty="0" smtClean="0">
                <a:cs typeface="Arial" panose="020B0604020202020204" pitchFamily="34" charset="0"/>
              </a:rPr>
              <a:t>, </a:t>
            </a:r>
            <a:r>
              <a:rPr lang="en-US" altLang="ko-KR" sz="1000" dirty="0" err="1" smtClean="0">
                <a:cs typeface="Arial" panose="020B0604020202020204" pitchFamily="34" charset="0"/>
              </a:rPr>
              <a:t>Atlante</a:t>
            </a:r>
            <a:r>
              <a:rPr lang="en-US" altLang="ko-KR" sz="1000" dirty="0" smtClean="0">
                <a:cs typeface="Arial" panose="020B0604020202020204" pitchFamily="34" charset="0"/>
              </a:rPr>
              <a:t> </a:t>
            </a:r>
            <a:r>
              <a:rPr lang="en-US" altLang="ko-KR" sz="1000" dirty="0" err="1" smtClean="0">
                <a:cs typeface="Arial" panose="020B0604020202020204" pitchFamily="34" charset="0"/>
              </a:rPr>
              <a:t>Statistico</a:t>
            </a:r>
            <a:r>
              <a:rPr lang="en-US" altLang="ko-KR" sz="1000" dirty="0" smtClean="0">
                <a:cs typeface="Arial" panose="020B0604020202020204" pitchFamily="34" charset="0"/>
              </a:rPr>
              <a:t> del </a:t>
            </a:r>
            <a:r>
              <a:rPr lang="en-US" altLang="ko-KR" sz="1000" dirty="0" err="1" smtClean="0">
                <a:cs typeface="Arial" panose="020B0604020202020204" pitchFamily="34" charset="0"/>
              </a:rPr>
              <a:t>Territorio</a:t>
            </a:r>
            <a:r>
              <a:rPr lang="en-US" altLang="ko-KR" sz="1000" dirty="0" smtClean="0">
                <a:cs typeface="Arial" panose="020B0604020202020204" pitchFamily="34" charset="0"/>
              </a:rPr>
              <a:t>.</a:t>
            </a:r>
            <a:endParaRPr lang="en-US" altLang="ko-KR" sz="1000" dirty="0">
              <a:cs typeface="Arial" panose="020B0604020202020204" pitchFamily="34" charset="0"/>
            </a:endParaRPr>
          </a:p>
        </p:txBody>
      </p:sp>
      <p:sp>
        <p:nvSpPr>
          <p:cNvPr id="37" name="TextBox 11">
            <a:extLst>
              <a:ext uri="{FF2B5EF4-FFF2-40B4-BE49-F238E27FC236}">
                <a16:creationId xmlns:a16="http://schemas.microsoft.com/office/drawing/2014/main" id="{73333BA6-ED15-F214-F4F6-782150109393}"/>
              </a:ext>
            </a:extLst>
          </p:cNvPr>
          <p:cNvSpPr txBox="1"/>
          <p:nvPr/>
        </p:nvSpPr>
        <p:spPr>
          <a:xfrm>
            <a:off x="5271743" y="3016739"/>
            <a:ext cx="4804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rgbClr val="019354"/>
                </a:solidFill>
                <a:cs typeface="Arial" panose="020B0604020202020204" pitchFamily="34" charset="0"/>
              </a:rPr>
              <a:t>Potenza </a:t>
            </a:r>
            <a:r>
              <a:rPr lang="en-US" altLang="ko-KR" sz="1400" b="1" dirty="0" err="1" smtClean="0">
                <a:solidFill>
                  <a:srgbClr val="019354"/>
                </a:solidFill>
                <a:cs typeface="Arial" panose="020B0604020202020204" pitchFamily="34" charset="0"/>
              </a:rPr>
              <a:t>totale</a:t>
            </a:r>
            <a:r>
              <a:rPr lang="en-US" altLang="ko-KR" sz="1400" b="1" dirty="0" smtClean="0">
                <a:solidFill>
                  <a:srgbClr val="019354"/>
                </a:solidFill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solidFill>
                  <a:srgbClr val="019354"/>
                </a:solidFill>
                <a:cs typeface="Arial" panose="020B0604020202020204" pitchFamily="34" charset="0"/>
              </a:rPr>
              <a:t>degli</a:t>
            </a:r>
            <a:r>
              <a:rPr lang="en-US" altLang="ko-KR" sz="1400" b="1" dirty="0" smtClean="0">
                <a:solidFill>
                  <a:srgbClr val="019354"/>
                </a:solidFill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solidFill>
                  <a:srgbClr val="019354"/>
                </a:solidFill>
                <a:cs typeface="Arial" panose="020B0604020202020204" pitchFamily="34" charset="0"/>
              </a:rPr>
              <a:t>impianti</a:t>
            </a:r>
            <a:r>
              <a:rPr lang="en-US" altLang="ko-KR" sz="1400" b="1" dirty="0" smtClean="0">
                <a:solidFill>
                  <a:srgbClr val="019354"/>
                </a:solidFill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solidFill>
                  <a:srgbClr val="019354"/>
                </a:solidFill>
                <a:cs typeface="Arial" panose="020B0604020202020204" pitchFamily="34" charset="0"/>
              </a:rPr>
              <a:t>fotovoltaici</a:t>
            </a:r>
            <a:endParaRPr lang="ko-KR" altLang="en-US" sz="1400" b="1" dirty="0">
              <a:solidFill>
                <a:srgbClr val="019354"/>
              </a:solidFill>
              <a:cs typeface="Arial" panose="020B0604020202020204" pitchFamily="34" charset="0"/>
            </a:endParaRPr>
          </a:p>
        </p:txBody>
      </p:sp>
      <p:sp>
        <p:nvSpPr>
          <p:cNvPr id="40" name="TextBox 11">
            <a:extLst>
              <a:ext uri="{FF2B5EF4-FFF2-40B4-BE49-F238E27FC236}">
                <a16:creationId xmlns:a16="http://schemas.microsoft.com/office/drawing/2014/main" id="{73333BA6-ED15-F214-F4F6-782150109393}"/>
              </a:ext>
            </a:extLst>
          </p:cNvPr>
          <p:cNvSpPr txBox="1"/>
          <p:nvPr/>
        </p:nvSpPr>
        <p:spPr>
          <a:xfrm>
            <a:off x="5271743" y="4664574"/>
            <a:ext cx="4804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 smtClean="0">
                <a:solidFill>
                  <a:srgbClr val="019354"/>
                </a:solidFill>
                <a:cs typeface="Arial" panose="020B0604020202020204" pitchFamily="34" charset="0"/>
              </a:rPr>
              <a:t>Produzione</a:t>
            </a:r>
            <a:r>
              <a:rPr lang="en-US" altLang="ko-KR" sz="1400" b="1" dirty="0" smtClean="0">
                <a:solidFill>
                  <a:srgbClr val="019354"/>
                </a:solidFill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solidFill>
                  <a:srgbClr val="019354"/>
                </a:solidFill>
                <a:cs typeface="Arial" panose="020B0604020202020204" pitchFamily="34" charset="0"/>
              </a:rPr>
              <a:t>netta</a:t>
            </a:r>
            <a:r>
              <a:rPr lang="en-US" altLang="ko-KR" sz="1400" b="1" dirty="0" smtClean="0">
                <a:solidFill>
                  <a:srgbClr val="019354"/>
                </a:solidFill>
                <a:cs typeface="Arial" panose="020B0604020202020204" pitchFamily="34" charset="0"/>
              </a:rPr>
              <a:t> di </a:t>
            </a:r>
            <a:r>
              <a:rPr lang="en-US" altLang="ko-KR" sz="1400" b="1" dirty="0" err="1" smtClean="0">
                <a:solidFill>
                  <a:srgbClr val="019354"/>
                </a:solidFill>
                <a:cs typeface="Arial" panose="020B0604020202020204" pitchFamily="34" charset="0"/>
              </a:rPr>
              <a:t>energia</a:t>
            </a:r>
            <a:r>
              <a:rPr lang="en-US" altLang="ko-KR" sz="1400" b="1" dirty="0" smtClean="0">
                <a:solidFill>
                  <a:srgbClr val="019354"/>
                </a:solidFill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solidFill>
                  <a:srgbClr val="019354"/>
                </a:solidFill>
                <a:cs typeface="Arial" panose="020B0604020202020204" pitchFamily="34" charset="0"/>
              </a:rPr>
              <a:t>elettrica</a:t>
            </a:r>
            <a:endParaRPr lang="ko-KR" altLang="en-US" sz="1400" b="1" dirty="0">
              <a:solidFill>
                <a:srgbClr val="019354"/>
              </a:solidFill>
              <a:cs typeface="Arial" panose="020B0604020202020204" pitchFamily="34" charset="0"/>
            </a:endParaRPr>
          </a:p>
        </p:txBody>
      </p:sp>
      <p:sp>
        <p:nvSpPr>
          <p:cNvPr id="41" name="Rectangle 4">
            <a:extLst>
              <a:ext uri="{FF2B5EF4-FFF2-40B4-BE49-F238E27FC236}">
                <a16:creationId xmlns:a16="http://schemas.microsoft.com/office/drawing/2014/main" id="{D12564D5-788B-CA31-AB8B-45F893F62B68}"/>
              </a:ext>
            </a:extLst>
          </p:cNvPr>
          <p:cNvSpPr/>
          <p:nvPr/>
        </p:nvSpPr>
        <p:spPr>
          <a:xfrm>
            <a:off x="5220405" y="3085335"/>
            <a:ext cx="71648" cy="1329988"/>
          </a:xfrm>
          <a:prstGeom prst="rect">
            <a:avLst/>
          </a:prstGeom>
          <a:solidFill>
            <a:srgbClr val="0193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sp>
        <p:nvSpPr>
          <p:cNvPr id="42" name="TextBox 12">
            <a:extLst>
              <a:ext uri="{FF2B5EF4-FFF2-40B4-BE49-F238E27FC236}">
                <a16:creationId xmlns:a16="http://schemas.microsoft.com/office/drawing/2014/main" id="{E8D10508-FEBB-FA92-BE3F-A970A0FD43D6}"/>
              </a:ext>
            </a:extLst>
          </p:cNvPr>
          <p:cNvSpPr txBox="1"/>
          <p:nvPr/>
        </p:nvSpPr>
        <p:spPr>
          <a:xfrm>
            <a:off x="5285412" y="3290045"/>
            <a:ext cx="37735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 smtClean="0">
                <a:cs typeface="Arial" panose="020B0604020202020204" pitchFamily="34" charset="0"/>
              </a:rPr>
              <a:t>Quanto</a:t>
            </a:r>
            <a:r>
              <a:rPr lang="en-US" altLang="ko-KR" sz="1100" dirty="0" smtClean="0">
                <a:cs typeface="Arial" panose="020B0604020202020204" pitchFamily="34" charset="0"/>
              </a:rPr>
              <a:t> a </a:t>
            </a:r>
            <a:r>
              <a:rPr lang="en-US" altLang="ko-KR" sz="1100" dirty="0" err="1" smtClean="0">
                <a:cs typeface="Arial" panose="020B0604020202020204" pitchFamily="34" charset="0"/>
              </a:rPr>
              <a:t>potenza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totale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degli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impianti</a:t>
            </a:r>
            <a:r>
              <a:rPr lang="en-US" altLang="ko-KR" sz="1100" dirty="0" smtClean="0">
                <a:cs typeface="Arial" panose="020B0604020202020204" pitchFamily="34" charset="0"/>
              </a:rPr>
              <a:t>, </a:t>
            </a:r>
            <a:r>
              <a:rPr lang="en-US" altLang="ko-KR" sz="1100" dirty="0" err="1" smtClean="0">
                <a:cs typeface="Arial" panose="020B0604020202020204" pitchFamily="34" charset="0"/>
              </a:rPr>
              <a:t>spicca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il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dato</a:t>
            </a:r>
            <a:r>
              <a:rPr lang="en-US" altLang="ko-KR" sz="1100" dirty="0" smtClean="0">
                <a:cs typeface="Arial" panose="020B0604020202020204" pitchFamily="34" charset="0"/>
              </a:rPr>
              <a:t> di Ravenna (973,3 kW per 1.000 </a:t>
            </a:r>
            <a:r>
              <a:rPr lang="en-US" altLang="ko-KR" sz="1100" dirty="0" err="1" smtClean="0">
                <a:cs typeface="Arial" panose="020B0604020202020204" pitchFamily="34" charset="0"/>
              </a:rPr>
              <a:t>abitanti</a:t>
            </a:r>
            <a:r>
              <a:rPr lang="en-US" altLang="ko-KR" sz="1100" dirty="0" smtClean="0">
                <a:cs typeface="Arial" panose="020B0604020202020204" pitchFamily="34" charset="0"/>
              </a:rPr>
              <a:t>), </a:t>
            </a:r>
            <a:r>
              <a:rPr lang="en-US" altLang="ko-KR" sz="1100" dirty="0" err="1" smtClean="0">
                <a:cs typeface="Arial" panose="020B0604020202020204" pitchFamily="34" charset="0"/>
              </a:rPr>
              <a:t>nonostante</a:t>
            </a:r>
            <a:r>
              <a:rPr lang="en-US" altLang="ko-KR" sz="1100" dirty="0" smtClean="0">
                <a:cs typeface="Arial" panose="020B0604020202020204" pitchFamily="34" charset="0"/>
              </a:rPr>
              <a:t> un </a:t>
            </a:r>
            <a:r>
              <a:rPr lang="en-US" altLang="ko-KR" sz="1100" dirty="0" err="1" smtClean="0">
                <a:cs typeface="Arial" panose="020B0604020202020204" pitchFamily="34" charset="0"/>
              </a:rPr>
              <a:t>valore</a:t>
            </a:r>
            <a:r>
              <a:rPr lang="en-US" altLang="ko-KR" sz="1100" dirty="0" smtClean="0">
                <a:cs typeface="Arial" panose="020B0604020202020204" pitchFamily="34" charset="0"/>
              </a:rPr>
              <a:t> molto basso </a:t>
            </a:r>
            <a:r>
              <a:rPr lang="en-US" altLang="ko-KR" sz="1100" dirty="0" err="1" smtClean="0">
                <a:cs typeface="Arial" panose="020B0604020202020204" pitchFamily="34" charset="0"/>
              </a:rPr>
              <a:t>relativo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alla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densità</a:t>
            </a:r>
            <a:r>
              <a:rPr lang="en-US" altLang="ko-KR" sz="1100" dirty="0" smtClean="0">
                <a:cs typeface="Arial" panose="020B0604020202020204" pitchFamily="34" charset="0"/>
              </a:rPr>
              <a:t>.</a:t>
            </a:r>
          </a:p>
          <a:p>
            <a:endParaRPr lang="en-US" altLang="ko-KR" sz="1100" dirty="0">
              <a:cs typeface="Arial" panose="020B0604020202020204" pitchFamily="34" charset="0"/>
            </a:endParaRPr>
          </a:p>
          <a:p>
            <a:r>
              <a:rPr lang="en-US" altLang="ko-KR" sz="1100" dirty="0" smtClean="0">
                <a:cs typeface="Arial" panose="020B0604020202020204" pitchFamily="34" charset="0"/>
              </a:rPr>
              <a:t>In Friuli </a:t>
            </a:r>
            <a:r>
              <a:rPr lang="en-US" altLang="ko-KR" sz="1100" dirty="0" err="1" smtClean="0">
                <a:cs typeface="Arial" panose="020B0604020202020204" pitchFamily="34" charset="0"/>
              </a:rPr>
              <a:t>Venezia</a:t>
            </a:r>
            <a:r>
              <a:rPr lang="en-US" altLang="ko-KR" sz="1100" dirty="0" smtClean="0">
                <a:cs typeface="Arial" panose="020B0604020202020204" pitchFamily="34" charset="0"/>
              </a:rPr>
              <a:t> Giulia è Pordenone </a:t>
            </a:r>
            <a:r>
              <a:rPr lang="en-US" altLang="ko-KR" sz="1100" dirty="0" err="1" smtClean="0">
                <a:cs typeface="Arial" panose="020B0604020202020204" pitchFamily="34" charset="0"/>
              </a:rPr>
              <a:t>il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comune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capoluogo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che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registra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il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valore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più</a:t>
            </a:r>
            <a:r>
              <a:rPr lang="en-US" altLang="ko-KR" sz="1100" dirty="0" smtClean="0">
                <a:cs typeface="Arial" panose="020B0604020202020204" pitchFamily="34" charset="0"/>
              </a:rPr>
              <a:t> alto (322,9), segue Gorizia (255,3).</a:t>
            </a:r>
            <a:endParaRPr lang="en-US" altLang="ko-KR" sz="1100" dirty="0">
              <a:cs typeface="Arial" panose="020B0604020202020204" pitchFamily="34" charset="0"/>
            </a:endParaRPr>
          </a:p>
        </p:txBody>
      </p:sp>
      <p:sp>
        <p:nvSpPr>
          <p:cNvPr id="43" name="Rectangle 4">
            <a:extLst>
              <a:ext uri="{FF2B5EF4-FFF2-40B4-BE49-F238E27FC236}">
                <a16:creationId xmlns:a16="http://schemas.microsoft.com/office/drawing/2014/main" id="{D12564D5-788B-CA31-AB8B-45F893F62B68}"/>
              </a:ext>
            </a:extLst>
          </p:cNvPr>
          <p:cNvSpPr/>
          <p:nvPr/>
        </p:nvSpPr>
        <p:spPr>
          <a:xfrm>
            <a:off x="5213764" y="4696128"/>
            <a:ext cx="71648" cy="1329988"/>
          </a:xfrm>
          <a:prstGeom prst="rect">
            <a:avLst/>
          </a:prstGeom>
          <a:solidFill>
            <a:srgbClr val="0193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sp>
        <p:nvSpPr>
          <p:cNvPr id="44" name="Rectangle 4">
            <a:extLst>
              <a:ext uri="{FF2B5EF4-FFF2-40B4-BE49-F238E27FC236}">
                <a16:creationId xmlns:a16="http://schemas.microsoft.com/office/drawing/2014/main" id="{D12564D5-788B-CA31-AB8B-45F893F62B68}"/>
              </a:ext>
            </a:extLst>
          </p:cNvPr>
          <p:cNvSpPr/>
          <p:nvPr/>
        </p:nvSpPr>
        <p:spPr>
          <a:xfrm>
            <a:off x="5213764" y="1474543"/>
            <a:ext cx="71648" cy="1329988"/>
          </a:xfrm>
          <a:prstGeom prst="rect">
            <a:avLst/>
          </a:prstGeom>
          <a:solidFill>
            <a:srgbClr val="0193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sp>
        <p:nvSpPr>
          <p:cNvPr id="45" name="TextBox 12">
            <a:extLst>
              <a:ext uri="{FF2B5EF4-FFF2-40B4-BE49-F238E27FC236}">
                <a16:creationId xmlns:a16="http://schemas.microsoft.com/office/drawing/2014/main" id="{E8D10508-FEBB-FA92-BE3F-A970A0FD43D6}"/>
              </a:ext>
            </a:extLst>
          </p:cNvPr>
          <p:cNvSpPr txBox="1"/>
          <p:nvPr/>
        </p:nvSpPr>
        <p:spPr>
          <a:xfrm>
            <a:off x="5285412" y="5026184"/>
            <a:ext cx="390532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cs typeface="Arial" panose="020B0604020202020204" pitchFamily="34" charset="0"/>
              </a:rPr>
              <a:t>Per </a:t>
            </a:r>
            <a:r>
              <a:rPr lang="en-US" altLang="ko-KR" sz="1100" dirty="0" err="1" smtClean="0">
                <a:cs typeface="Arial" panose="020B0604020202020204" pitchFamily="34" charset="0"/>
              </a:rPr>
              <a:t>produzione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netta</a:t>
            </a:r>
            <a:r>
              <a:rPr lang="en-US" altLang="ko-KR" sz="1100" dirty="0" smtClean="0">
                <a:cs typeface="Arial" panose="020B0604020202020204" pitchFamily="34" charset="0"/>
              </a:rPr>
              <a:t> di </a:t>
            </a:r>
            <a:r>
              <a:rPr lang="en-US" altLang="ko-KR" sz="1100" dirty="0" err="1" smtClean="0">
                <a:cs typeface="Arial" panose="020B0604020202020204" pitchFamily="34" charset="0"/>
              </a:rPr>
              <a:t>energia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elettrica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degli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impianti</a:t>
            </a:r>
            <a:r>
              <a:rPr lang="en-US" altLang="ko-KR" sz="1100" dirty="0" smtClean="0">
                <a:cs typeface="Arial" panose="020B0604020202020204" pitchFamily="34" charset="0"/>
              </a:rPr>
              <a:t>, Ravenna ha </a:t>
            </a:r>
            <a:r>
              <a:rPr lang="en-US" altLang="ko-KR" sz="1100" dirty="0" err="1" smtClean="0">
                <a:cs typeface="Arial" panose="020B0604020202020204" pitchFamily="34" charset="0"/>
              </a:rPr>
              <a:t>il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valore</a:t>
            </a:r>
            <a:r>
              <a:rPr lang="en-US" altLang="ko-KR" sz="1100" dirty="0" smtClean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più</a:t>
            </a:r>
            <a:r>
              <a:rPr lang="en-US" altLang="ko-KR" sz="1100" dirty="0" smtClean="0">
                <a:cs typeface="Arial" panose="020B0604020202020204" pitchFamily="34" charset="0"/>
              </a:rPr>
              <a:t> alto (1.142,9 kWh per </a:t>
            </a:r>
            <a:r>
              <a:rPr lang="en-US" altLang="ko-KR" sz="1100" dirty="0" err="1" smtClean="0">
                <a:cs typeface="Arial" panose="020B0604020202020204" pitchFamily="34" charset="0"/>
              </a:rPr>
              <a:t>abitante</a:t>
            </a:r>
            <a:r>
              <a:rPr lang="en-US" altLang="ko-KR" sz="1100" dirty="0" smtClean="0">
                <a:cs typeface="Arial" panose="020B0604020202020204" pitchFamily="34" charset="0"/>
              </a:rPr>
              <a:t>).</a:t>
            </a:r>
          </a:p>
          <a:p>
            <a:endParaRPr lang="en-US" altLang="ko-KR" sz="1100" dirty="0">
              <a:cs typeface="Arial" panose="020B0604020202020204" pitchFamily="34" charset="0"/>
            </a:endParaRPr>
          </a:p>
          <a:p>
            <a:r>
              <a:rPr lang="en-US" altLang="ko-KR" sz="1100" dirty="0">
                <a:cs typeface="Arial" panose="020B0604020202020204" pitchFamily="34" charset="0"/>
              </a:rPr>
              <a:t>In Friuli </a:t>
            </a:r>
            <a:r>
              <a:rPr lang="en-US" altLang="ko-KR" sz="1100" dirty="0" err="1">
                <a:cs typeface="Arial" panose="020B0604020202020204" pitchFamily="34" charset="0"/>
              </a:rPr>
              <a:t>Venezia</a:t>
            </a:r>
            <a:r>
              <a:rPr lang="en-US" altLang="ko-KR" sz="1100" dirty="0">
                <a:cs typeface="Arial" panose="020B0604020202020204" pitchFamily="34" charset="0"/>
              </a:rPr>
              <a:t> Giulia </a:t>
            </a:r>
            <a:r>
              <a:rPr lang="en-US" altLang="ko-KR" sz="1100" dirty="0" err="1">
                <a:cs typeface="Arial" panose="020B0604020202020204" pitchFamily="34" charset="0"/>
              </a:rPr>
              <a:t>il</a:t>
            </a:r>
            <a:r>
              <a:rPr lang="en-US" altLang="ko-KR" sz="1100" dirty="0">
                <a:cs typeface="Arial" panose="020B0604020202020204" pitchFamily="34" charset="0"/>
              </a:rPr>
              <a:t> </a:t>
            </a:r>
            <a:r>
              <a:rPr lang="en-US" altLang="ko-KR" sz="1100" dirty="0" err="1">
                <a:cs typeface="Arial" panose="020B0604020202020204" pitchFamily="34" charset="0"/>
              </a:rPr>
              <a:t>dato</a:t>
            </a:r>
            <a:r>
              <a:rPr lang="en-US" altLang="ko-KR" sz="1100" dirty="0"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cs typeface="Arial" panose="020B0604020202020204" pitchFamily="34" charset="0"/>
              </a:rPr>
              <a:t>maggiore</a:t>
            </a:r>
            <a:r>
              <a:rPr lang="en-US" altLang="ko-KR" sz="1100" dirty="0" smtClean="0">
                <a:cs typeface="Arial" panose="020B0604020202020204" pitchFamily="34" charset="0"/>
              </a:rPr>
              <a:t> è </a:t>
            </a:r>
            <a:r>
              <a:rPr lang="en-US" altLang="ko-KR" sz="1100" dirty="0" err="1">
                <a:cs typeface="Arial" panose="020B0604020202020204" pitchFamily="34" charset="0"/>
              </a:rPr>
              <a:t>quello</a:t>
            </a:r>
            <a:r>
              <a:rPr lang="en-US" altLang="ko-KR" sz="1100" dirty="0">
                <a:cs typeface="Arial" panose="020B0604020202020204" pitchFamily="34" charset="0"/>
              </a:rPr>
              <a:t> di </a:t>
            </a:r>
            <a:r>
              <a:rPr lang="en-US" altLang="ko-KR" sz="1100" dirty="0" smtClean="0">
                <a:cs typeface="Arial" panose="020B0604020202020204" pitchFamily="34" charset="0"/>
              </a:rPr>
              <a:t>Pordenone (292,1), </a:t>
            </a:r>
            <a:r>
              <a:rPr lang="en-US" altLang="ko-KR" sz="1100" dirty="0" err="1" smtClean="0">
                <a:cs typeface="Arial" panose="020B0604020202020204" pitchFamily="34" charset="0"/>
              </a:rPr>
              <a:t>seguito</a:t>
            </a:r>
            <a:r>
              <a:rPr lang="en-US" altLang="ko-KR" sz="1100" dirty="0" smtClean="0">
                <a:cs typeface="Arial" panose="020B0604020202020204" pitchFamily="34" charset="0"/>
              </a:rPr>
              <a:t> da Gorizia (240,9).</a:t>
            </a:r>
            <a:endParaRPr lang="en-US" altLang="ko-KR" sz="1100" dirty="0">
              <a:cs typeface="Arial" panose="020B0604020202020204" pitchFamily="34" charset="0"/>
            </a:endParaRPr>
          </a:p>
          <a:p>
            <a:endParaRPr lang="en-US" altLang="ko-KR" sz="1100" dirty="0" smtClean="0">
              <a:cs typeface="Arial" panose="020B0604020202020204" pitchFamily="34" charset="0"/>
            </a:endParaRPr>
          </a:p>
          <a:p>
            <a:endParaRPr lang="en-US" altLang="ko-KR" sz="1100" dirty="0">
              <a:cs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21262" y="3762102"/>
            <a:ext cx="4812094" cy="6446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51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Gli impianti fotovoltaici nel Nord-Est in cifre, </a:t>
            </a:r>
            <a:br>
              <a:rPr lang="it-IT" dirty="0" smtClean="0"/>
            </a:br>
            <a:r>
              <a:rPr lang="it-IT" dirty="0" smtClean="0"/>
              <a:t>dati anno 2022</a:t>
            </a:r>
            <a:endParaRPr lang="it-IT" dirty="0"/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73333BA6-ED15-F214-F4F6-782150109393}"/>
              </a:ext>
            </a:extLst>
          </p:cNvPr>
          <p:cNvSpPr txBox="1"/>
          <p:nvPr/>
        </p:nvSpPr>
        <p:spPr>
          <a:xfrm>
            <a:off x="-1010642" y="1823951"/>
            <a:ext cx="6629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 smtClean="0">
                <a:cs typeface="Arial" panose="020B0604020202020204" pitchFamily="34" charset="0"/>
              </a:rPr>
              <a:t>Densità</a:t>
            </a:r>
            <a:r>
              <a:rPr lang="en-US" altLang="ko-KR" sz="1400" b="1" dirty="0" smtClean="0"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cs typeface="Arial" panose="020B0604020202020204" pitchFamily="34" charset="0"/>
              </a:rPr>
              <a:t>degli</a:t>
            </a:r>
            <a:r>
              <a:rPr lang="en-US" altLang="ko-KR" sz="1400" b="1" dirty="0" smtClean="0"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cs typeface="Arial" panose="020B0604020202020204" pitchFamily="34" charset="0"/>
              </a:rPr>
              <a:t>impianti</a:t>
            </a:r>
            <a:r>
              <a:rPr lang="en-US" altLang="ko-KR" sz="1400" b="1" dirty="0" smtClean="0"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cs typeface="Arial" panose="020B0604020202020204" pitchFamily="34" charset="0"/>
              </a:rPr>
              <a:t>fotovoltaici</a:t>
            </a:r>
            <a:r>
              <a:rPr lang="en-US" altLang="ko-KR" sz="1400" b="1" dirty="0" smtClean="0"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altLang="ko-KR" sz="1400" b="1" dirty="0" err="1" smtClean="0">
                <a:cs typeface="Arial" panose="020B0604020202020204" pitchFamily="34" charset="0"/>
              </a:rPr>
              <a:t>impianti</a:t>
            </a:r>
            <a:r>
              <a:rPr lang="en-US" altLang="ko-KR" sz="1400" b="1" dirty="0" smtClean="0">
                <a:cs typeface="Arial" panose="020B0604020202020204" pitchFamily="34" charset="0"/>
              </a:rPr>
              <a:t> per 10 km2</a:t>
            </a:r>
            <a:endParaRPr lang="ko-KR" altLang="en-US" sz="1400" b="1" dirty="0">
              <a:cs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73333BA6-ED15-F214-F4F6-782150109393}"/>
              </a:ext>
            </a:extLst>
          </p:cNvPr>
          <p:cNvSpPr txBox="1"/>
          <p:nvPr/>
        </p:nvSpPr>
        <p:spPr>
          <a:xfrm>
            <a:off x="4434308" y="1833542"/>
            <a:ext cx="5002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cs typeface="Arial" panose="020B0604020202020204" pitchFamily="34" charset="0"/>
              </a:rPr>
              <a:t>Potenza </a:t>
            </a:r>
            <a:r>
              <a:rPr lang="en-US" altLang="ko-KR" sz="1400" b="1" dirty="0" err="1" smtClean="0">
                <a:cs typeface="Arial" panose="020B0604020202020204" pitchFamily="34" charset="0"/>
              </a:rPr>
              <a:t>totale</a:t>
            </a:r>
            <a:r>
              <a:rPr lang="en-US" altLang="ko-KR" sz="1400" b="1" dirty="0" smtClean="0"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cs typeface="Arial" panose="020B0604020202020204" pitchFamily="34" charset="0"/>
              </a:rPr>
              <a:t>degli</a:t>
            </a:r>
            <a:r>
              <a:rPr lang="en-US" altLang="ko-KR" sz="1400" b="1" dirty="0" smtClean="0"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cs typeface="Arial" panose="020B0604020202020204" pitchFamily="34" charset="0"/>
              </a:rPr>
              <a:t>impianti</a:t>
            </a:r>
            <a:r>
              <a:rPr lang="en-US" altLang="ko-KR" sz="1400" b="1" dirty="0" smtClean="0">
                <a:cs typeface="Arial" panose="020B0604020202020204" pitchFamily="34" charset="0"/>
              </a:rPr>
              <a:t> </a:t>
            </a:r>
            <a:r>
              <a:rPr lang="en-US" altLang="ko-KR" sz="1400" b="1" dirty="0" err="1" smtClean="0">
                <a:cs typeface="Arial" panose="020B0604020202020204" pitchFamily="34" charset="0"/>
              </a:rPr>
              <a:t>fotovoltaici</a:t>
            </a:r>
            <a:r>
              <a:rPr lang="en-US" altLang="ko-KR" sz="1400" b="1" dirty="0" smtClean="0"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altLang="ko-KR" sz="1400" b="1" dirty="0" smtClean="0">
                <a:cs typeface="Arial" panose="020B0604020202020204" pitchFamily="34" charset="0"/>
              </a:rPr>
              <a:t>kW per 1.000 </a:t>
            </a:r>
            <a:r>
              <a:rPr lang="en-US" altLang="ko-KR" sz="1400" b="1" dirty="0" err="1" smtClean="0">
                <a:cs typeface="Arial" panose="020B0604020202020204" pitchFamily="34" charset="0"/>
              </a:rPr>
              <a:t>abitanti</a:t>
            </a:r>
            <a:endParaRPr lang="ko-KR" altLang="en-US" sz="1400" b="1" dirty="0">
              <a:cs typeface="Arial" panose="020B0604020202020204" pitchFamily="34" charset="0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E8D10508-FEBB-FA92-BE3F-A970A0FD43D6}"/>
              </a:ext>
            </a:extLst>
          </p:cNvPr>
          <p:cNvSpPr txBox="1"/>
          <p:nvPr/>
        </p:nvSpPr>
        <p:spPr>
          <a:xfrm>
            <a:off x="4872226" y="5508963"/>
            <a:ext cx="4804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cs typeface="Arial" panose="020B0604020202020204" pitchFamily="34" charset="0"/>
              </a:rPr>
              <a:t>Fonte: </a:t>
            </a:r>
            <a:r>
              <a:rPr lang="en-US" altLang="ko-KR" sz="1000" dirty="0" err="1" smtClean="0">
                <a:cs typeface="Arial" panose="020B0604020202020204" pitchFamily="34" charset="0"/>
              </a:rPr>
              <a:t>Istat</a:t>
            </a:r>
            <a:r>
              <a:rPr lang="en-US" altLang="ko-KR" sz="1000" dirty="0" smtClean="0">
                <a:cs typeface="Arial" panose="020B0604020202020204" pitchFamily="34" charset="0"/>
              </a:rPr>
              <a:t>, </a:t>
            </a:r>
            <a:r>
              <a:rPr lang="en-US" altLang="ko-KR" sz="1000" dirty="0" err="1" smtClean="0">
                <a:cs typeface="Arial" panose="020B0604020202020204" pitchFamily="34" charset="0"/>
              </a:rPr>
              <a:t>Atlante</a:t>
            </a:r>
            <a:r>
              <a:rPr lang="en-US" altLang="ko-KR" sz="1000" dirty="0" smtClean="0">
                <a:cs typeface="Arial" panose="020B0604020202020204" pitchFamily="34" charset="0"/>
              </a:rPr>
              <a:t> </a:t>
            </a:r>
            <a:r>
              <a:rPr lang="en-US" altLang="ko-KR" sz="1000" dirty="0" err="1" smtClean="0">
                <a:cs typeface="Arial" panose="020B0604020202020204" pitchFamily="34" charset="0"/>
              </a:rPr>
              <a:t>Statistico</a:t>
            </a:r>
            <a:r>
              <a:rPr lang="en-US" altLang="ko-KR" sz="1000" dirty="0" smtClean="0">
                <a:cs typeface="Arial" panose="020B0604020202020204" pitchFamily="34" charset="0"/>
              </a:rPr>
              <a:t> del </a:t>
            </a:r>
            <a:r>
              <a:rPr lang="en-US" altLang="ko-KR" sz="1000" dirty="0" err="1" smtClean="0">
                <a:cs typeface="Arial" panose="020B0604020202020204" pitchFamily="34" charset="0"/>
              </a:rPr>
              <a:t>Territorio</a:t>
            </a:r>
            <a:r>
              <a:rPr lang="en-US" altLang="ko-KR" sz="1000" dirty="0" smtClean="0">
                <a:cs typeface="Arial" panose="020B0604020202020204" pitchFamily="34" charset="0"/>
              </a:rPr>
              <a:t>.</a:t>
            </a:r>
            <a:endParaRPr lang="en-US" altLang="ko-KR" sz="1000" dirty="0">
              <a:cs typeface="Arial" panose="020B0604020202020204" pitchFamily="34" charset="0"/>
            </a:endParaRP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E8D10508-FEBB-FA92-BE3F-A970A0FD43D6}"/>
              </a:ext>
            </a:extLst>
          </p:cNvPr>
          <p:cNvSpPr txBox="1"/>
          <p:nvPr/>
        </p:nvSpPr>
        <p:spPr>
          <a:xfrm>
            <a:off x="266700" y="5537496"/>
            <a:ext cx="4804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cs typeface="Arial" panose="020B0604020202020204" pitchFamily="34" charset="0"/>
              </a:rPr>
              <a:t>Fonte: </a:t>
            </a:r>
            <a:r>
              <a:rPr lang="en-US" altLang="ko-KR" sz="1000" dirty="0" err="1" smtClean="0">
                <a:cs typeface="Arial" panose="020B0604020202020204" pitchFamily="34" charset="0"/>
              </a:rPr>
              <a:t>Istat</a:t>
            </a:r>
            <a:r>
              <a:rPr lang="en-US" altLang="ko-KR" sz="1000" dirty="0" smtClean="0">
                <a:cs typeface="Arial" panose="020B0604020202020204" pitchFamily="34" charset="0"/>
              </a:rPr>
              <a:t>, </a:t>
            </a:r>
            <a:r>
              <a:rPr lang="en-US" altLang="ko-KR" sz="1000" dirty="0" err="1" smtClean="0">
                <a:cs typeface="Arial" panose="020B0604020202020204" pitchFamily="34" charset="0"/>
              </a:rPr>
              <a:t>Atlante</a:t>
            </a:r>
            <a:r>
              <a:rPr lang="en-US" altLang="ko-KR" sz="1000" dirty="0" smtClean="0">
                <a:cs typeface="Arial" panose="020B0604020202020204" pitchFamily="34" charset="0"/>
              </a:rPr>
              <a:t> </a:t>
            </a:r>
            <a:r>
              <a:rPr lang="en-US" altLang="ko-KR" sz="1000" dirty="0" err="1" smtClean="0">
                <a:cs typeface="Arial" panose="020B0604020202020204" pitchFamily="34" charset="0"/>
              </a:rPr>
              <a:t>Statistico</a:t>
            </a:r>
            <a:r>
              <a:rPr lang="en-US" altLang="ko-KR" sz="1000" dirty="0" smtClean="0">
                <a:cs typeface="Arial" panose="020B0604020202020204" pitchFamily="34" charset="0"/>
              </a:rPr>
              <a:t> del </a:t>
            </a:r>
            <a:r>
              <a:rPr lang="en-US" altLang="ko-KR" sz="1000" dirty="0" err="1" smtClean="0">
                <a:cs typeface="Arial" panose="020B0604020202020204" pitchFamily="34" charset="0"/>
              </a:rPr>
              <a:t>Territorio</a:t>
            </a:r>
            <a:r>
              <a:rPr lang="en-US" altLang="ko-KR" sz="1000" dirty="0" smtClean="0">
                <a:cs typeface="Arial" panose="020B0604020202020204" pitchFamily="34" charset="0"/>
              </a:rPr>
              <a:t>.</a:t>
            </a:r>
            <a:endParaRPr lang="en-US" altLang="ko-KR" sz="1000" dirty="0">
              <a:cs typeface="Arial" panose="020B060402020202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53"/>
          <a:stretch/>
        </p:blipFill>
        <p:spPr>
          <a:xfrm>
            <a:off x="398557" y="2393904"/>
            <a:ext cx="3811033" cy="3085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95" y="4297680"/>
            <a:ext cx="983595" cy="824951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7" r="18202" b="3262"/>
          <a:stretch/>
        </p:blipFill>
        <p:spPr>
          <a:xfrm>
            <a:off x="5036012" y="2390144"/>
            <a:ext cx="3677496" cy="30609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679" y="4350981"/>
            <a:ext cx="821036" cy="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9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CER della CCIAA di Pordenone-Udine,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Analisi </a:t>
            </a:r>
            <a:r>
              <a:rPr lang="it-IT" dirty="0"/>
              <a:t>di Fattibilità </a:t>
            </a:r>
            <a:r>
              <a:rPr lang="it-IT" dirty="0" smtClean="0"/>
              <a:t>Tecnico-Economica</a:t>
            </a:r>
            <a:endParaRPr lang="it-IT" dirty="0"/>
          </a:p>
        </p:txBody>
      </p:sp>
      <p:sp>
        <p:nvSpPr>
          <p:cNvPr id="52" name="Oval 2">
            <a:extLst>
              <a:ext uri="{FF2B5EF4-FFF2-40B4-BE49-F238E27FC236}">
                <a16:creationId xmlns:a16="http://schemas.microsoft.com/office/drawing/2014/main" id="{69BDC95A-79A6-634F-364C-BE545104C062}"/>
              </a:ext>
            </a:extLst>
          </p:cNvPr>
          <p:cNvSpPr/>
          <p:nvPr/>
        </p:nvSpPr>
        <p:spPr>
          <a:xfrm>
            <a:off x="231423" y="1563683"/>
            <a:ext cx="792088" cy="792088"/>
          </a:xfrm>
          <a:prstGeom prst="ellipse">
            <a:avLst/>
          </a:prstGeom>
          <a:solidFill>
            <a:srgbClr val="0193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r>
              <a:rPr lang="en-US" sz="2700" kern="0" dirty="0">
                <a:solidFill>
                  <a:prstClr val="white"/>
                </a:solidFill>
                <a:latin typeface="Arial"/>
              </a:rPr>
              <a:t>1</a:t>
            </a:r>
          </a:p>
        </p:txBody>
      </p:sp>
      <p:sp>
        <p:nvSpPr>
          <p:cNvPr id="53" name="Chevron 13">
            <a:extLst>
              <a:ext uri="{FF2B5EF4-FFF2-40B4-BE49-F238E27FC236}">
                <a16:creationId xmlns:a16="http://schemas.microsoft.com/office/drawing/2014/main" id="{6D8022D1-8A66-26A7-655A-8E0C54460EC0}"/>
              </a:ext>
            </a:extLst>
          </p:cNvPr>
          <p:cNvSpPr/>
          <p:nvPr/>
        </p:nvSpPr>
        <p:spPr>
          <a:xfrm>
            <a:off x="1121968" y="1703148"/>
            <a:ext cx="400199" cy="513159"/>
          </a:xfrm>
          <a:prstGeom prst="chevron">
            <a:avLst/>
          </a:prstGeom>
          <a:solidFill>
            <a:srgbClr val="0193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just" defTabSz="914400">
              <a:defRPr/>
            </a:pPr>
            <a:endParaRPr lang="en-US" sz="2700" kern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54" name="Group 6">
            <a:extLst>
              <a:ext uri="{FF2B5EF4-FFF2-40B4-BE49-F238E27FC236}">
                <a16:creationId xmlns:a16="http://schemas.microsoft.com/office/drawing/2014/main" id="{1C9B3620-A86E-A245-A616-224A700E16DE}"/>
              </a:ext>
            </a:extLst>
          </p:cNvPr>
          <p:cNvGrpSpPr/>
          <p:nvPr/>
        </p:nvGrpSpPr>
        <p:grpSpPr>
          <a:xfrm>
            <a:off x="1663264" y="1418011"/>
            <a:ext cx="5203049" cy="991100"/>
            <a:chOff x="3378190" y="1579525"/>
            <a:chExt cx="4896544" cy="991100"/>
          </a:xfrm>
        </p:grpSpPr>
        <p:sp>
          <p:nvSpPr>
            <p:cNvPr id="55" name="TextBox 7">
              <a:extLst>
                <a:ext uri="{FF2B5EF4-FFF2-40B4-BE49-F238E27FC236}">
                  <a16:creationId xmlns:a16="http://schemas.microsoft.com/office/drawing/2014/main" id="{88CBE1B2-6811-D505-D614-EF1FEB6FC6E6}"/>
                </a:ext>
              </a:extLst>
            </p:cNvPr>
            <p:cNvSpPr txBox="1"/>
            <p:nvPr/>
          </p:nvSpPr>
          <p:spPr>
            <a:xfrm>
              <a:off x="3378190" y="1924294"/>
              <a:ext cx="48965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400"/>
              <a:r>
                <a:rPr lang="en-US" altLang="ko-KR" sz="1200" dirty="0" err="1"/>
                <a:t>Inizialmente</a:t>
              </a:r>
              <a:r>
                <a:rPr lang="en-US" altLang="ko-KR" sz="1200" dirty="0"/>
                <a:t> 2 </a:t>
              </a:r>
              <a:r>
                <a:rPr lang="en-US" altLang="ko-KR" sz="1200" dirty="0" err="1"/>
                <a:t>studi</a:t>
              </a:r>
              <a:r>
                <a:rPr lang="en-US" altLang="ko-KR" sz="1200" dirty="0"/>
                <a:t> di </a:t>
              </a:r>
              <a:r>
                <a:rPr lang="en-US" altLang="ko-KR" sz="1200" dirty="0" err="1"/>
                <a:t>fattibilità</a:t>
              </a:r>
              <a:r>
                <a:rPr lang="en-US" altLang="ko-KR" sz="1200" dirty="0"/>
                <a:t>, </a:t>
              </a:r>
              <a:r>
                <a:rPr lang="en-US" altLang="ko-KR" sz="1200" dirty="0" err="1"/>
                <a:t>successivamente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idoneità</a:t>
              </a:r>
              <a:r>
                <a:rPr lang="en-US" altLang="ko-KR" sz="1200" dirty="0"/>
                <a:t> per la </a:t>
              </a:r>
              <a:r>
                <a:rPr lang="en-US" altLang="ko-KR" sz="1200" dirty="0" err="1"/>
                <a:t>sede</a:t>
              </a:r>
              <a:r>
                <a:rPr lang="en-US" altLang="ko-KR" sz="1200" dirty="0"/>
                <a:t> di Udine; </a:t>
              </a:r>
              <a:r>
                <a:rPr lang="en-US" altLang="ko-KR" sz="1200" dirty="0" err="1"/>
                <a:t>Cabina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primaria</a:t>
              </a:r>
              <a:r>
                <a:rPr lang="en-US" altLang="ko-KR" sz="1200" dirty="0"/>
                <a:t> di </a:t>
              </a:r>
              <a:r>
                <a:rPr lang="en-US" altLang="ko-KR" sz="1200" dirty="0" err="1"/>
                <a:t>riferimento</a:t>
              </a:r>
              <a:r>
                <a:rPr lang="en-US" altLang="ko-KR" sz="1200" dirty="0"/>
                <a:t>: Udine, </a:t>
              </a:r>
              <a:r>
                <a:rPr lang="en-US" altLang="ko-KR" sz="1200" dirty="0" err="1"/>
                <a:t>Martignacco</a:t>
              </a:r>
              <a:r>
                <a:rPr lang="en-US" altLang="ko-KR" sz="1200" dirty="0"/>
                <a:t>, Pasian di Prato, </a:t>
              </a:r>
              <a:r>
                <a:rPr lang="en-US" altLang="ko-KR" sz="1200" dirty="0" err="1" smtClean="0"/>
                <a:t>Pozzuolo</a:t>
              </a:r>
              <a:r>
                <a:rPr lang="en-US" altLang="ko-KR" sz="1200" dirty="0" smtClean="0"/>
                <a:t> del Friuli, </a:t>
              </a:r>
              <a:r>
                <a:rPr lang="en-US" altLang="ko-KR" sz="1200" dirty="0" err="1"/>
                <a:t>Campoformido</a:t>
              </a:r>
              <a:r>
                <a:rPr lang="en-US" altLang="ko-KR" sz="1200" dirty="0"/>
                <a:t>, </a:t>
              </a:r>
              <a:r>
                <a:rPr lang="en-US" altLang="ko-KR" sz="1200" dirty="0" err="1"/>
                <a:t>Basiliano</a:t>
              </a:r>
              <a:r>
                <a:rPr lang="en-US" altLang="ko-KR" sz="1200" dirty="0"/>
                <a:t>.</a:t>
              </a:r>
              <a:endParaRPr lang="ko-KR" altLang="en-US" sz="1200" dirty="0"/>
            </a:p>
          </p:txBody>
        </p:sp>
        <p:sp>
          <p:nvSpPr>
            <p:cNvPr id="56" name="TextBox 8">
              <a:extLst>
                <a:ext uri="{FF2B5EF4-FFF2-40B4-BE49-F238E27FC236}">
                  <a16:creationId xmlns:a16="http://schemas.microsoft.com/office/drawing/2014/main" id="{1F67CB2E-4B73-012E-EC8B-30BD4AA4AA90}"/>
                </a:ext>
              </a:extLst>
            </p:cNvPr>
            <p:cNvSpPr txBox="1"/>
            <p:nvPr/>
          </p:nvSpPr>
          <p:spPr>
            <a:xfrm>
              <a:off x="3378190" y="1579525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400"/>
              <a:r>
                <a:rPr lang="it-IT" altLang="ko-KR" sz="1200" b="1" dirty="0"/>
                <a:t>Definizione del perimetro di interesse</a:t>
              </a:r>
              <a:endParaRPr lang="ko-KR" altLang="en-US" sz="1200" b="1" dirty="0"/>
            </a:p>
          </p:txBody>
        </p:sp>
      </p:grpSp>
      <p:sp>
        <p:nvSpPr>
          <p:cNvPr id="58" name="Oval 9">
            <a:extLst>
              <a:ext uri="{FF2B5EF4-FFF2-40B4-BE49-F238E27FC236}">
                <a16:creationId xmlns:a16="http://schemas.microsoft.com/office/drawing/2014/main" id="{25248D09-0B0B-437C-1604-A6F942060401}"/>
              </a:ext>
            </a:extLst>
          </p:cNvPr>
          <p:cNvSpPr/>
          <p:nvPr/>
        </p:nvSpPr>
        <p:spPr>
          <a:xfrm>
            <a:off x="231423" y="3027529"/>
            <a:ext cx="792088" cy="792088"/>
          </a:xfrm>
          <a:prstGeom prst="ellipse">
            <a:avLst/>
          </a:prstGeom>
          <a:solidFill>
            <a:srgbClr val="0193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r>
              <a:rPr lang="en-US" sz="2700" kern="0" dirty="0">
                <a:solidFill>
                  <a:prstClr val="white"/>
                </a:solidFill>
                <a:latin typeface="Arial"/>
              </a:rPr>
              <a:t>2</a:t>
            </a:r>
          </a:p>
        </p:txBody>
      </p:sp>
      <p:sp>
        <p:nvSpPr>
          <p:cNvPr id="59" name="Chevron 21">
            <a:extLst>
              <a:ext uri="{FF2B5EF4-FFF2-40B4-BE49-F238E27FC236}">
                <a16:creationId xmlns:a16="http://schemas.microsoft.com/office/drawing/2014/main" id="{ECAC3F2E-DF72-60E0-204F-FD8EE802180D}"/>
              </a:ext>
            </a:extLst>
          </p:cNvPr>
          <p:cNvSpPr/>
          <p:nvPr/>
        </p:nvSpPr>
        <p:spPr>
          <a:xfrm>
            <a:off x="1121368" y="3166994"/>
            <a:ext cx="400199" cy="513159"/>
          </a:xfrm>
          <a:prstGeom prst="chevron">
            <a:avLst/>
          </a:prstGeom>
          <a:solidFill>
            <a:srgbClr val="0193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just" defTabSz="914400">
              <a:defRPr/>
            </a:pPr>
            <a:endParaRPr lang="en-US" sz="2700" kern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60" name="Group 13">
            <a:extLst>
              <a:ext uri="{FF2B5EF4-FFF2-40B4-BE49-F238E27FC236}">
                <a16:creationId xmlns:a16="http://schemas.microsoft.com/office/drawing/2014/main" id="{81D4EC53-3D4F-27E1-4B33-3074DA3934A1}"/>
              </a:ext>
            </a:extLst>
          </p:cNvPr>
          <p:cNvGrpSpPr/>
          <p:nvPr/>
        </p:nvGrpSpPr>
        <p:grpSpPr>
          <a:xfrm>
            <a:off x="1663264" y="2784450"/>
            <a:ext cx="5203049" cy="970470"/>
            <a:chOff x="3378190" y="1600155"/>
            <a:chExt cx="4896544" cy="970470"/>
          </a:xfrm>
        </p:grpSpPr>
        <p:sp>
          <p:nvSpPr>
            <p:cNvPr id="61" name="TextBox 14">
              <a:extLst>
                <a:ext uri="{FF2B5EF4-FFF2-40B4-BE49-F238E27FC236}">
                  <a16:creationId xmlns:a16="http://schemas.microsoft.com/office/drawing/2014/main" id="{CFB1398C-FD47-4473-784E-A237F7739BFF}"/>
                </a:ext>
              </a:extLst>
            </p:cNvPr>
            <p:cNvSpPr txBox="1"/>
            <p:nvPr/>
          </p:nvSpPr>
          <p:spPr>
            <a:xfrm>
              <a:off x="3378190" y="1924294"/>
              <a:ext cx="48965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400"/>
              <a:r>
                <a:rPr lang="en-US" altLang="ko-KR" sz="1200" dirty="0"/>
                <a:t>Il </a:t>
              </a:r>
              <a:r>
                <a:rPr lang="en-US" altLang="ko-KR" sz="1200" dirty="0" err="1"/>
                <a:t>tetto</a:t>
              </a:r>
              <a:r>
                <a:rPr lang="en-US" altLang="ko-KR" sz="1200" dirty="0"/>
                <a:t> di 190 m</a:t>
              </a:r>
              <a:r>
                <a:rPr lang="en-US" altLang="ko-KR" sz="1200" baseline="30000" dirty="0"/>
                <a:t>2 </a:t>
              </a:r>
              <a:r>
                <a:rPr lang="en-US" altLang="ko-KR" sz="1200" dirty="0" err="1"/>
                <a:t>consente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l’installazione</a:t>
              </a:r>
              <a:r>
                <a:rPr lang="en-US" altLang="ko-KR" sz="1200" dirty="0"/>
                <a:t> di un </a:t>
              </a:r>
              <a:r>
                <a:rPr lang="en-US" altLang="ko-KR" sz="1200" dirty="0" err="1"/>
                <a:t>impianto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fotovoltaico</a:t>
              </a:r>
              <a:r>
                <a:rPr lang="en-US" altLang="ko-KR" sz="1200" dirty="0"/>
                <a:t> di Potenza </a:t>
              </a:r>
              <a:r>
                <a:rPr lang="en-US" altLang="ko-KR" sz="1200" dirty="0" err="1"/>
                <a:t>pari</a:t>
              </a:r>
              <a:r>
                <a:rPr lang="en-US" altLang="ko-KR" sz="1200" dirty="0"/>
                <a:t> a 40,48 kW (92 moduli e 2 </a:t>
              </a:r>
              <a:r>
                <a:rPr lang="en-US" altLang="ko-KR" sz="1200" dirty="0" err="1"/>
                <a:t>generatori</a:t>
              </a:r>
              <a:r>
                <a:rPr lang="en-US" altLang="ko-KR" sz="1200" dirty="0"/>
                <a:t>). </a:t>
              </a:r>
              <a:r>
                <a:rPr lang="en-US" altLang="ko-KR" sz="1200" dirty="0" smtClean="0"/>
                <a:t>Il </a:t>
              </a:r>
              <a:r>
                <a:rPr lang="en-US" altLang="ko-KR" sz="1200" dirty="0" err="1"/>
                <a:t>dimensionamento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energetico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tiene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conto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degli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spazi</a:t>
              </a:r>
              <a:r>
                <a:rPr lang="en-US" altLang="ko-KR" sz="1200" dirty="0"/>
                <a:t> e </a:t>
              </a:r>
              <a:r>
                <a:rPr lang="en-US" altLang="ko-KR" sz="1200" dirty="0" err="1"/>
                <a:t>della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disponibilità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della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fonte</a:t>
              </a:r>
              <a:r>
                <a:rPr lang="en-US" altLang="ko-KR" sz="1200" dirty="0"/>
                <a:t> </a:t>
              </a:r>
              <a:r>
                <a:rPr lang="en-US" altLang="ko-KR" sz="1200" dirty="0" err="1"/>
                <a:t>solare</a:t>
              </a:r>
              <a:r>
                <a:rPr lang="en-US" altLang="ko-KR" sz="1200" dirty="0"/>
                <a:t>.</a:t>
              </a:r>
              <a:endParaRPr lang="ko-KR" altLang="en-US" sz="1200" baseline="30000" dirty="0"/>
            </a:p>
          </p:txBody>
        </p:sp>
        <p:sp>
          <p:nvSpPr>
            <p:cNvPr id="62" name="TextBox 15">
              <a:extLst>
                <a:ext uri="{FF2B5EF4-FFF2-40B4-BE49-F238E27FC236}">
                  <a16:creationId xmlns:a16="http://schemas.microsoft.com/office/drawing/2014/main" id="{6D3039E1-A925-5520-1A0C-C1304DF52FD1}"/>
                </a:ext>
              </a:extLst>
            </p:cNvPr>
            <p:cNvSpPr txBox="1"/>
            <p:nvPr/>
          </p:nvSpPr>
          <p:spPr>
            <a:xfrm>
              <a:off x="3378190" y="1600155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400"/>
              <a:r>
                <a:rPr lang="en-US" altLang="ko-KR" sz="1200" b="1" dirty="0" err="1"/>
                <a:t>Dimensionamento</a:t>
              </a:r>
              <a:r>
                <a:rPr lang="en-US" altLang="ko-KR" sz="1200" b="1" dirty="0"/>
                <a:t> </a:t>
              </a:r>
              <a:r>
                <a:rPr lang="en-US" altLang="ko-KR" sz="1200" b="1" dirty="0" err="1"/>
                <a:t>energetico</a:t>
              </a:r>
              <a:r>
                <a:rPr lang="en-US" altLang="ko-KR" sz="1200" b="1" dirty="0"/>
                <a:t> </a:t>
              </a:r>
              <a:r>
                <a:rPr lang="en-US" altLang="ko-KR" sz="1200" b="1" dirty="0" err="1"/>
                <a:t>dell’impianto</a:t>
              </a:r>
              <a:endParaRPr lang="ko-KR" altLang="en-US" sz="1200" b="1" dirty="0"/>
            </a:p>
          </p:txBody>
        </p:sp>
      </p:grpSp>
      <p:sp>
        <p:nvSpPr>
          <p:cNvPr id="64" name="Oval 16">
            <a:extLst>
              <a:ext uri="{FF2B5EF4-FFF2-40B4-BE49-F238E27FC236}">
                <a16:creationId xmlns:a16="http://schemas.microsoft.com/office/drawing/2014/main" id="{1303DBE4-6BE0-9BD6-9770-D2E457CC0304}"/>
              </a:ext>
            </a:extLst>
          </p:cNvPr>
          <p:cNvSpPr/>
          <p:nvPr/>
        </p:nvSpPr>
        <p:spPr>
          <a:xfrm>
            <a:off x="232498" y="4475329"/>
            <a:ext cx="792088" cy="792088"/>
          </a:xfrm>
          <a:prstGeom prst="ellipse">
            <a:avLst/>
          </a:prstGeom>
          <a:solidFill>
            <a:srgbClr val="0193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r>
              <a:rPr lang="en-US" sz="2700" kern="0" dirty="0">
                <a:solidFill>
                  <a:prstClr val="white"/>
                </a:solidFill>
                <a:latin typeface="Arial"/>
              </a:rPr>
              <a:t>3</a:t>
            </a:r>
          </a:p>
        </p:txBody>
      </p:sp>
      <p:sp>
        <p:nvSpPr>
          <p:cNvPr id="65" name="Chevron 29">
            <a:extLst>
              <a:ext uri="{FF2B5EF4-FFF2-40B4-BE49-F238E27FC236}">
                <a16:creationId xmlns:a16="http://schemas.microsoft.com/office/drawing/2014/main" id="{856ECCC1-0609-6C4C-67C6-E33DCFFA87ED}"/>
              </a:ext>
            </a:extLst>
          </p:cNvPr>
          <p:cNvSpPr/>
          <p:nvPr/>
        </p:nvSpPr>
        <p:spPr>
          <a:xfrm>
            <a:off x="1121368" y="4614794"/>
            <a:ext cx="400199" cy="513159"/>
          </a:xfrm>
          <a:prstGeom prst="chevron">
            <a:avLst/>
          </a:prstGeom>
          <a:solidFill>
            <a:srgbClr val="0193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just" defTabSz="914400">
              <a:defRPr/>
            </a:pPr>
            <a:endParaRPr lang="en-US" sz="2700" kern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66" name="Group 20">
            <a:extLst>
              <a:ext uri="{FF2B5EF4-FFF2-40B4-BE49-F238E27FC236}">
                <a16:creationId xmlns:a16="http://schemas.microsoft.com/office/drawing/2014/main" id="{7A6B960A-AA82-F154-D47B-3F9E5B7D3294}"/>
              </a:ext>
            </a:extLst>
          </p:cNvPr>
          <p:cNvGrpSpPr/>
          <p:nvPr/>
        </p:nvGrpSpPr>
        <p:grpSpPr>
          <a:xfrm>
            <a:off x="1663264" y="4407118"/>
            <a:ext cx="5203049" cy="959009"/>
            <a:chOff x="3341194" y="1611616"/>
            <a:chExt cx="4896544" cy="959009"/>
          </a:xfrm>
        </p:grpSpPr>
        <p:sp>
          <p:nvSpPr>
            <p:cNvPr id="67" name="TextBox 21">
              <a:extLst>
                <a:ext uri="{FF2B5EF4-FFF2-40B4-BE49-F238E27FC236}">
                  <a16:creationId xmlns:a16="http://schemas.microsoft.com/office/drawing/2014/main" id="{B3694D16-3961-3C55-97DC-29254EA2E5D5}"/>
                </a:ext>
              </a:extLst>
            </p:cNvPr>
            <p:cNvSpPr txBox="1"/>
            <p:nvPr/>
          </p:nvSpPr>
          <p:spPr>
            <a:xfrm>
              <a:off x="3341194" y="1924294"/>
              <a:ext cx="48965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400"/>
              <a:r>
                <a:rPr lang="it-IT" altLang="ko-KR" sz="1200" dirty="0"/>
                <a:t>Dall’analisi energetica i consumi della CCIAA in fascia 1 sono pari a 79.723 kWh/Anno per un costo annuale pari a € 21.132,80.</a:t>
              </a:r>
            </a:p>
            <a:p>
              <a:pPr algn="just" defTabSz="914400"/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sp>
          <p:nvSpPr>
            <p:cNvPr id="68" name="TextBox 22">
              <a:extLst>
                <a:ext uri="{FF2B5EF4-FFF2-40B4-BE49-F238E27FC236}">
                  <a16:creationId xmlns:a16="http://schemas.microsoft.com/office/drawing/2014/main" id="{1394F42E-1C60-E881-9DCE-8CDC2FD253B7}"/>
                </a:ext>
              </a:extLst>
            </p:cNvPr>
            <p:cNvSpPr txBox="1"/>
            <p:nvPr/>
          </p:nvSpPr>
          <p:spPr>
            <a:xfrm>
              <a:off x="3341194" y="1611616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400"/>
              <a:r>
                <a:rPr lang="en-US" altLang="ko-KR" sz="1200" b="1" dirty="0" err="1"/>
                <a:t>Analisi</a:t>
              </a:r>
              <a:r>
                <a:rPr lang="en-US" altLang="ko-KR" sz="1200" b="1" dirty="0"/>
                <a:t> </a:t>
              </a:r>
              <a:r>
                <a:rPr lang="en-US" altLang="ko-KR" sz="1200" b="1" dirty="0" err="1"/>
                <a:t>profilo</a:t>
              </a:r>
              <a:r>
                <a:rPr lang="en-US" altLang="ko-KR" sz="1200" b="1" dirty="0"/>
                <a:t> di </a:t>
              </a:r>
              <a:r>
                <a:rPr lang="en-US" altLang="ko-KR" sz="1200" b="1" dirty="0" err="1"/>
                <a:t>consumo</a:t>
              </a:r>
              <a:endParaRPr lang="ko-KR" altLang="en-US" sz="1200" b="1" dirty="0"/>
            </a:p>
          </p:txBody>
        </p:sp>
      </p:grpSp>
      <p:sp>
        <p:nvSpPr>
          <p:cNvPr id="69" name="Rettangolo 68">
            <a:extLst>
              <a:ext uri="{FF2B5EF4-FFF2-40B4-BE49-F238E27FC236}">
                <a16:creationId xmlns:a16="http://schemas.microsoft.com/office/drawing/2014/main" id="{E6735AA8-2722-3CF2-CA41-EFE2FE74DA2D}"/>
              </a:ext>
            </a:extLst>
          </p:cNvPr>
          <p:cNvSpPr/>
          <p:nvPr/>
        </p:nvSpPr>
        <p:spPr>
          <a:xfrm>
            <a:off x="7099003" y="1492645"/>
            <a:ext cx="1883429" cy="914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1935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1935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Cabina Primaria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1935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AC001E01008 </a:t>
            </a:r>
          </a:p>
        </p:txBody>
      </p:sp>
      <p:sp>
        <p:nvSpPr>
          <p:cNvPr id="70" name="Rettangolo 69">
            <a:extLst>
              <a:ext uri="{FF2B5EF4-FFF2-40B4-BE49-F238E27FC236}">
                <a16:creationId xmlns:a16="http://schemas.microsoft.com/office/drawing/2014/main" id="{00C0FEA7-160D-E961-9EFB-B712EDACDB8D}"/>
              </a:ext>
            </a:extLst>
          </p:cNvPr>
          <p:cNvSpPr/>
          <p:nvPr/>
        </p:nvSpPr>
        <p:spPr>
          <a:xfrm>
            <a:off x="7099004" y="2971800"/>
            <a:ext cx="1884226" cy="914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1935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1935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Produzione Energia Annua 40</a:t>
            </a:r>
            <a:r>
              <a:rPr lang="it-IT" sz="1600" b="1" kern="0" dirty="0">
                <a:solidFill>
                  <a:srgbClr val="019354"/>
                </a:solidFill>
                <a:cs typeface="Arial" panose="020B0604020202020204" pitchFamily="34" charset="0"/>
              </a:rPr>
              <a:t> </a:t>
            </a: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1935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MWh</a:t>
            </a:r>
          </a:p>
        </p:txBody>
      </p:sp>
      <p:sp>
        <p:nvSpPr>
          <p:cNvPr id="71" name="Rettangolo 70">
            <a:extLst>
              <a:ext uri="{FF2B5EF4-FFF2-40B4-BE49-F238E27FC236}">
                <a16:creationId xmlns:a16="http://schemas.microsoft.com/office/drawing/2014/main" id="{BD3076D4-1442-BFE9-FB18-0A805E5C3364}"/>
              </a:ext>
            </a:extLst>
          </p:cNvPr>
          <p:cNvSpPr/>
          <p:nvPr/>
        </p:nvSpPr>
        <p:spPr>
          <a:xfrm>
            <a:off x="7100203" y="4419600"/>
            <a:ext cx="1944043" cy="914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1935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1935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Consumi in Fascia 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1935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80 MWh/Anno</a:t>
            </a:r>
          </a:p>
        </p:txBody>
      </p:sp>
      <p:sp>
        <p:nvSpPr>
          <p:cNvPr id="72" name="Rettangolo 71">
            <a:extLst>
              <a:ext uri="{FF2B5EF4-FFF2-40B4-BE49-F238E27FC236}">
                <a16:creationId xmlns:a16="http://schemas.microsoft.com/office/drawing/2014/main" id="{65ACF43A-F676-84D4-4C63-17F441A14201}"/>
              </a:ext>
            </a:extLst>
          </p:cNvPr>
          <p:cNvSpPr/>
          <p:nvPr/>
        </p:nvSpPr>
        <p:spPr>
          <a:xfrm>
            <a:off x="152400" y="5580094"/>
            <a:ext cx="8819804" cy="744505"/>
          </a:xfrm>
          <a:prstGeom prst="rect">
            <a:avLst/>
          </a:prstGeom>
          <a:solidFill>
            <a:sysClr val="windowText" lastClr="000000">
              <a:lumMod val="65000"/>
              <a:lumOff val="35000"/>
              <a:alpha val="67059"/>
            </a:sysClr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ENERGIA IN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ESUBERO</a:t>
            </a:r>
          </a:p>
        </p:txBody>
      </p:sp>
      <p:sp>
        <p:nvSpPr>
          <p:cNvPr id="73" name="CasellaDiTesto 72">
            <a:extLst>
              <a:ext uri="{FF2B5EF4-FFF2-40B4-BE49-F238E27FC236}">
                <a16:creationId xmlns:a16="http://schemas.microsoft.com/office/drawing/2014/main" id="{872C1E09-006B-4D3F-E713-DA16460FD058}"/>
              </a:ext>
            </a:extLst>
          </p:cNvPr>
          <p:cNvSpPr txBox="1"/>
          <p:nvPr/>
        </p:nvSpPr>
        <p:spPr>
          <a:xfrm>
            <a:off x="2615582" y="5702854"/>
            <a:ext cx="4363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non consumata/potenzialmente cedibile nei weekend e picchi di produzione</a:t>
            </a:r>
          </a:p>
        </p:txBody>
      </p:sp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25F50669-2CF7-063F-50F2-8C76C0D2FC65}"/>
              </a:ext>
            </a:extLst>
          </p:cNvPr>
          <p:cNvSpPr txBox="1"/>
          <p:nvPr/>
        </p:nvSpPr>
        <p:spPr>
          <a:xfrm>
            <a:off x="7464765" y="569238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it-IT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50 %</a:t>
            </a:r>
          </a:p>
        </p:txBody>
      </p:sp>
    </p:spTree>
    <p:extLst>
      <p:ext uri="{BB962C8B-B14F-4D97-AF65-F5344CB8AC3E}">
        <p14:creationId xmlns:p14="http://schemas.microsoft.com/office/powerpoint/2010/main" val="285490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89" y="200147"/>
            <a:ext cx="8398802" cy="831987"/>
          </a:xfrm>
        </p:spPr>
        <p:txBody>
          <a:bodyPr>
            <a:normAutofit fontScale="90000"/>
          </a:bodyPr>
          <a:lstStyle/>
          <a:p>
            <a:r>
              <a:rPr lang="it-IT" dirty="0"/>
              <a:t>CER della CCIAA di </a:t>
            </a:r>
            <a:r>
              <a:rPr lang="it-IT" dirty="0" smtClean="0"/>
              <a:t>Pordenone-Udine, </a:t>
            </a:r>
            <a:br>
              <a:rPr lang="it-IT" dirty="0" smtClean="0"/>
            </a:br>
            <a:r>
              <a:rPr lang="it-IT" dirty="0" smtClean="0"/>
              <a:t>Analisi territoriale e dei </a:t>
            </a:r>
            <a:r>
              <a:rPr lang="it-IT" dirty="0"/>
              <a:t>Consumi </a:t>
            </a:r>
            <a:r>
              <a:rPr lang="it-IT" dirty="0" smtClean="0"/>
              <a:t>/</a:t>
            </a:r>
            <a:r>
              <a:rPr lang="it-IT" dirty="0"/>
              <a:t> </a:t>
            </a:r>
            <a:r>
              <a:rPr lang="it-IT" dirty="0" smtClean="0"/>
              <a:t>Simulazione Impianto </a:t>
            </a:r>
            <a:endParaRPr lang="it-IT" dirty="0"/>
          </a:p>
        </p:txBody>
      </p:sp>
      <p:grpSp>
        <p:nvGrpSpPr>
          <p:cNvPr id="7" name="Gruppo 6"/>
          <p:cNvGrpSpPr/>
          <p:nvPr/>
        </p:nvGrpSpPr>
        <p:grpSpPr>
          <a:xfrm>
            <a:off x="305451" y="2742081"/>
            <a:ext cx="3486150" cy="540000"/>
            <a:chOff x="285750" y="2928396"/>
            <a:chExt cx="3486150" cy="540000"/>
          </a:xfrm>
        </p:grpSpPr>
        <p:sp>
          <p:nvSpPr>
            <p:cNvPr id="104" name="Oval 6"/>
            <p:cNvSpPr/>
            <p:nvPr/>
          </p:nvSpPr>
          <p:spPr>
            <a:xfrm>
              <a:off x="285750" y="2928396"/>
              <a:ext cx="540000" cy="540000"/>
            </a:xfrm>
            <a:prstGeom prst="ellipse">
              <a:avLst/>
            </a:prstGeom>
            <a:solidFill>
              <a:srgbClr val="0193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altLang="ko-KR" sz="16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2</a:t>
              </a:r>
              <a:endParaRPr lang="ko-KR" altLang="en-US" sz="16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5" name="TextBox 11"/>
            <p:cNvSpPr txBox="1"/>
            <p:nvPr/>
          </p:nvSpPr>
          <p:spPr>
            <a:xfrm>
              <a:off x="971550" y="2967564"/>
              <a:ext cx="2800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altLang="ko-KR" sz="1200" dirty="0">
                  <a:cs typeface="Arial" panose="020B0604020202020204" pitchFamily="34" charset="0"/>
                </a:rPr>
                <a:t>Raccolta e analisi dei dati sui consumi energetici delle </a:t>
              </a:r>
              <a:r>
                <a:rPr lang="it-IT" altLang="ko-KR" sz="1200" dirty="0" smtClean="0">
                  <a:cs typeface="Arial" panose="020B0604020202020204" pitchFamily="34" charset="0"/>
                </a:rPr>
                <a:t>4 imprese interessate.</a:t>
              </a:r>
              <a:endParaRPr lang="ko-KR" altLang="en-US" sz="1200" dirty="0">
                <a:cs typeface="Arial" panose="020B0604020202020204" pitchFamily="34" charset="0"/>
              </a:endParaRPr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305451" y="3509925"/>
            <a:ext cx="3486150" cy="830997"/>
            <a:chOff x="285750" y="4065226"/>
            <a:chExt cx="3486150" cy="830997"/>
          </a:xfrm>
        </p:grpSpPr>
        <p:sp>
          <p:nvSpPr>
            <p:cNvPr id="107" name="Oval 8"/>
            <p:cNvSpPr/>
            <p:nvPr/>
          </p:nvSpPr>
          <p:spPr>
            <a:xfrm>
              <a:off x="285750" y="4210724"/>
              <a:ext cx="540000" cy="540000"/>
            </a:xfrm>
            <a:prstGeom prst="ellipse">
              <a:avLst/>
            </a:prstGeom>
            <a:solidFill>
              <a:srgbClr val="0193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altLang="ko-KR" sz="16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3</a:t>
              </a:r>
              <a:endParaRPr lang="ko-KR" altLang="en-US" sz="16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8" name="TextBox 14"/>
            <p:cNvSpPr txBox="1"/>
            <p:nvPr/>
          </p:nvSpPr>
          <p:spPr>
            <a:xfrm>
              <a:off x="971550" y="4065226"/>
              <a:ext cx="2800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altLang="ko-KR" sz="1200" dirty="0">
                  <a:cs typeface="Arial" panose="020B0604020202020204" pitchFamily="34" charset="0"/>
                </a:rPr>
                <a:t>Valutazione della compatibilità dei profili di consumo degli utenti con la produzione energetica prevista dall'impianto </a:t>
              </a:r>
              <a:r>
                <a:rPr lang="it-IT" altLang="ko-KR" sz="1200" dirty="0" smtClean="0">
                  <a:cs typeface="Arial" panose="020B0604020202020204" pitchFamily="34" charset="0"/>
                </a:rPr>
                <a:t>fotovoltaico.</a:t>
              </a:r>
              <a:endParaRPr lang="ko-KR" altLang="en-US" sz="1200" dirty="0">
                <a:cs typeface="Arial" panose="020B0604020202020204" pitchFamily="34" charset="0"/>
              </a:endParaRPr>
            </a:p>
          </p:txBody>
        </p:sp>
      </p:grpSp>
      <p:sp>
        <p:nvSpPr>
          <p:cNvPr id="111" name="TextBox 17"/>
          <p:cNvSpPr txBox="1"/>
          <p:nvPr/>
        </p:nvSpPr>
        <p:spPr>
          <a:xfrm>
            <a:off x="2121410" y="5491237"/>
            <a:ext cx="5533424" cy="646331"/>
          </a:xfrm>
          <a:prstGeom prst="rect">
            <a:avLst/>
          </a:prstGeom>
          <a:noFill/>
          <a:ln w="19050">
            <a:solidFill>
              <a:srgbClr val="00924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altLang="ko-KR" sz="1200" b="1" dirty="0">
                <a:cs typeface="Arial" panose="020B0604020202020204" pitchFamily="34" charset="0"/>
              </a:rPr>
              <a:t>Installazione dell'Impianto Fotovoltaico </a:t>
            </a:r>
            <a:r>
              <a:rPr lang="it-IT" altLang="ko-KR" sz="1200" b="1" dirty="0" smtClean="0">
                <a:cs typeface="Arial" panose="020B0604020202020204" pitchFamily="34" charset="0"/>
              </a:rPr>
              <a:t>e </a:t>
            </a:r>
            <a:r>
              <a:rPr lang="it-IT" altLang="ko-KR" sz="1200" b="1" dirty="0">
                <a:cs typeface="Arial" panose="020B0604020202020204" pitchFamily="34" charset="0"/>
              </a:rPr>
              <a:t>Creazione del Modello Giuridico della </a:t>
            </a:r>
            <a:r>
              <a:rPr lang="it-IT" altLang="ko-KR" sz="1200" b="1" dirty="0" smtClean="0">
                <a:cs typeface="Arial" panose="020B0604020202020204" pitchFamily="34" charset="0"/>
              </a:rPr>
              <a:t>CER</a:t>
            </a:r>
          </a:p>
          <a:p>
            <a:pPr algn="ctr"/>
            <a:endParaRPr lang="it-IT" altLang="ko-KR" sz="1200" b="1" dirty="0">
              <a:cs typeface="Arial" panose="020B0604020202020204" pitchFamily="34" charset="0"/>
            </a:endParaRPr>
          </a:p>
          <a:p>
            <a:pPr algn="ctr"/>
            <a:r>
              <a:rPr lang="en-US" altLang="ko-KR" sz="1200" dirty="0" err="1">
                <a:cs typeface="Arial" panose="020B0604020202020204" pitchFamily="34" charset="0"/>
              </a:rPr>
              <a:t>Modello</a:t>
            </a:r>
            <a:r>
              <a:rPr lang="en-US" altLang="ko-KR" sz="1200" dirty="0"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cs typeface="Arial" panose="020B0604020202020204" pitchFamily="34" charset="0"/>
              </a:rPr>
              <a:t>replicabile</a:t>
            </a:r>
            <a:r>
              <a:rPr lang="en-US" altLang="ko-KR" sz="1200" dirty="0">
                <a:cs typeface="Arial" panose="020B0604020202020204" pitchFamily="34" charset="0"/>
              </a:rPr>
              <a:t> per </a:t>
            </a:r>
            <a:r>
              <a:rPr lang="en-US" altLang="ko-KR" sz="1200" dirty="0" err="1">
                <a:cs typeface="Arial" panose="020B0604020202020204" pitchFamily="34" charset="0"/>
              </a:rPr>
              <a:t>altri</a:t>
            </a:r>
            <a:r>
              <a:rPr lang="en-US" altLang="ko-KR" sz="1200" dirty="0"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cs typeface="Arial" panose="020B0604020202020204" pitchFamily="34" charset="0"/>
              </a:rPr>
              <a:t>Enti</a:t>
            </a:r>
            <a:r>
              <a:rPr lang="en-US" altLang="ko-KR" sz="1200" dirty="0"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cs typeface="Arial" panose="020B0604020202020204" pitchFamily="34" charset="0"/>
              </a:rPr>
              <a:t>pubblici</a:t>
            </a:r>
            <a:r>
              <a:rPr lang="en-US" altLang="ko-KR" sz="1200" dirty="0"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cs typeface="Arial" panose="020B0604020202020204" pitchFamily="34" charset="0"/>
              </a:rPr>
              <a:t>su</a:t>
            </a:r>
            <a:r>
              <a:rPr lang="en-US" altLang="ko-KR" sz="1200" dirty="0"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cs typeface="Arial" panose="020B0604020202020204" pitchFamily="34" charset="0"/>
              </a:rPr>
              <a:t>scala</a:t>
            </a:r>
            <a:r>
              <a:rPr lang="en-US" altLang="ko-KR" sz="1200" dirty="0"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cs typeface="Arial" panose="020B0604020202020204" pitchFamily="34" charset="0"/>
              </a:rPr>
              <a:t>regionale</a:t>
            </a:r>
            <a:r>
              <a:rPr lang="en-US" altLang="ko-KR" sz="1200" dirty="0">
                <a:cs typeface="Arial" panose="020B0604020202020204" pitchFamily="34" charset="0"/>
              </a:rPr>
              <a:t> e </a:t>
            </a:r>
            <a:r>
              <a:rPr lang="en-US" altLang="ko-KR" sz="1200" dirty="0" err="1" smtClean="0">
                <a:cs typeface="Arial" panose="020B0604020202020204" pitchFamily="34" charset="0"/>
              </a:rPr>
              <a:t>nazionale</a:t>
            </a:r>
            <a:endParaRPr lang="en-US" altLang="ko-KR" sz="1200" dirty="0">
              <a:cs typeface="Arial" panose="020B0604020202020204" pitchFamily="34" charset="0"/>
            </a:endParaRPr>
          </a:p>
        </p:txBody>
      </p:sp>
      <p:sp>
        <p:nvSpPr>
          <p:cNvPr id="112" name="Rectangle 7"/>
          <p:cNvSpPr/>
          <p:nvPr/>
        </p:nvSpPr>
        <p:spPr>
          <a:xfrm>
            <a:off x="3998506" y="1406835"/>
            <a:ext cx="50980" cy="3870560"/>
          </a:xfrm>
          <a:prstGeom prst="rect">
            <a:avLst/>
          </a:prstGeom>
          <a:solidFill>
            <a:srgbClr val="0193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pic>
        <p:nvPicPr>
          <p:cNvPr id="113" name="Immagine 1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391" y="1778634"/>
            <a:ext cx="4472246" cy="2238732"/>
          </a:xfrm>
          <a:prstGeom prst="rect">
            <a:avLst/>
          </a:prstGeom>
        </p:spPr>
      </p:pic>
      <p:sp>
        <p:nvSpPr>
          <p:cNvPr id="114" name="Rettangolo 113"/>
          <p:cNvSpPr/>
          <p:nvPr/>
        </p:nvSpPr>
        <p:spPr>
          <a:xfrm>
            <a:off x="5753052" y="1481768"/>
            <a:ext cx="18003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u="sng" dirty="0">
                <a:cs typeface="Arial" panose="020B0604020202020204" pitchFamily="34" charset="0"/>
              </a:rPr>
              <a:t>Simulazione impianto</a:t>
            </a:r>
          </a:p>
        </p:txBody>
      </p:sp>
      <p:graphicFrame>
        <p:nvGraphicFramePr>
          <p:cNvPr id="115" name="Tabella 114">
            <a:extLst>
              <a:ext uri="{FF2B5EF4-FFF2-40B4-BE49-F238E27FC236}">
                <a16:creationId xmlns:a16="http://schemas.microsoft.com/office/drawing/2014/main" id="{67AB85D3-C9DF-A564-8578-1B13B7E61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238873"/>
              </p:ext>
            </p:extLst>
          </p:nvPr>
        </p:nvGraphicFramePr>
        <p:xfrm>
          <a:off x="5417628" y="4205284"/>
          <a:ext cx="2471150" cy="945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5575">
                  <a:extLst>
                    <a:ext uri="{9D8B030D-6E8A-4147-A177-3AD203B41FA5}">
                      <a16:colId xmlns:a16="http://schemas.microsoft.com/office/drawing/2014/main" val="2302476331"/>
                    </a:ext>
                  </a:extLst>
                </a:gridCol>
                <a:gridCol w="1235575">
                  <a:extLst>
                    <a:ext uri="{9D8B030D-6E8A-4147-A177-3AD203B41FA5}">
                      <a16:colId xmlns:a16="http://schemas.microsoft.com/office/drawing/2014/main" val="662663460"/>
                    </a:ext>
                  </a:extLst>
                </a:gridCol>
              </a:tblGrid>
              <a:tr h="315330"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Energia prodotta</a:t>
                      </a:r>
                      <a:endParaRPr lang="it-IT" sz="11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7489" marR="17489" marT="17489" marB="174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38 MWh</a:t>
                      </a:r>
                      <a:endParaRPr lang="it-IT" sz="1100" b="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7489" marR="17489" marT="17489" marB="174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355973"/>
                  </a:ext>
                </a:extLst>
              </a:tr>
              <a:tr h="315330"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Energia consumata</a:t>
                      </a:r>
                      <a:endParaRPr lang="it-IT" sz="11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7489" marR="17489" marT="17489" marB="174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25 MWh</a:t>
                      </a:r>
                      <a:endParaRPr lang="it-IT" sz="1100" b="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7489" marR="17489" marT="17489" marB="174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888442"/>
                  </a:ext>
                </a:extLst>
              </a:tr>
              <a:tr h="315330"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Energia condivisa</a:t>
                      </a:r>
                      <a:endParaRPr lang="it-IT" sz="11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7489" marR="17489" marT="17489" marB="174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671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 MWh</a:t>
                      </a:r>
                      <a:endParaRPr lang="it-IT" sz="1100" b="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7489" marR="17489" marT="17489" marB="1748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632367"/>
                  </a:ext>
                </a:extLst>
              </a:tr>
            </a:tbl>
          </a:graphicData>
        </a:graphic>
      </p:graphicFrame>
      <p:grpSp>
        <p:nvGrpSpPr>
          <p:cNvPr id="8" name="Gruppo 7"/>
          <p:cNvGrpSpPr/>
          <p:nvPr/>
        </p:nvGrpSpPr>
        <p:grpSpPr>
          <a:xfrm>
            <a:off x="305451" y="1656613"/>
            <a:ext cx="3486150" cy="830997"/>
            <a:chOff x="278607" y="1612486"/>
            <a:chExt cx="3486150" cy="830997"/>
          </a:xfrm>
        </p:grpSpPr>
        <p:sp>
          <p:nvSpPr>
            <p:cNvPr id="117" name="Oval 6"/>
            <p:cNvSpPr/>
            <p:nvPr/>
          </p:nvSpPr>
          <p:spPr>
            <a:xfrm>
              <a:off x="278607" y="1757984"/>
              <a:ext cx="540000" cy="540001"/>
            </a:xfrm>
            <a:prstGeom prst="ellipse">
              <a:avLst/>
            </a:prstGeom>
            <a:solidFill>
              <a:srgbClr val="0193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altLang="ko-KR" sz="1600" dirty="0">
                  <a:solidFill>
                    <a:schemeClr val="bg1"/>
                  </a:solidFill>
                  <a:cs typeface="Arial" panose="020B0604020202020204" pitchFamily="34" charset="0"/>
                </a:rPr>
                <a:t>1</a:t>
              </a:r>
              <a:endParaRPr lang="ko-KR" altLang="en-US" sz="16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8" name="TextBox 11"/>
            <p:cNvSpPr txBox="1"/>
            <p:nvPr/>
          </p:nvSpPr>
          <p:spPr>
            <a:xfrm>
              <a:off x="964407" y="1612486"/>
              <a:ext cx="2800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altLang="ko-KR" sz="1200" dirty="0" smtClean="0">
                  <a:cs typeface="Arial" panose="020B0604020202020204" pitchFamily="34" charset="0"/>
                </a:rPr>
                <a:t>Pubblicazione di una manifestazione di interesse rivolta alle MPMI e raccolte 4 adesioni (3 consumatori e 1 partner tecnologico).</a:t>
              </a:r>
              <a:endParaRPr lang="ko-KR" altLang="en-US" sz="1200" dirty="0">
                <a:cs typeface="Arial" panose="020B0604020202020204" pitchFamily="34" charset="0"/>
              </a:endParaRPr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305451" y="4568766"/>
            <a:ext cx="3479006" cy="646331"/>
            <a:chOff x="292894" y="5361554"/>
            <a:chExt cx="3479006" cy="646331"/>
          </a:xfrm>
        </p:grpSpPr>
        <p:sp>
          <p:nvSpPr>
            <p:cNvPr id="20" name="Oval 9"/>
            <p:cNvSpPr/>
            <p:nvPr/>
          </p:nvSpPr>
          <p:spPr>
            <a:xfrm>
              <a:off x="292894" y="5414719"/>
              <a:ext cx="540000" cy="540000"/>
            </a:xfrm>
            <a:prstGeom prst="ellipse">
              <a:avLst/>
            </a:prstGeom>
            <a:solidFill>
              <a:srgbClr val="0193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altLang="ko-KR" sz="16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4</a:t>
              </a:r>
              <a:endParaRPr lang="ko-KR" altLang="en-US" sz="16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1" name="TextBox 17"/>
            <p:cNvSpPr txBox="1"/>
            <p:nvPr/>
          </p:nvSpPr>
          <p:spPr>
            <a:xfrm>
              <a:off x="971550" y="5361554"/>
              <a:ext cx="280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altLang="ko-KR" sz="1200" dirty="0">
                  <a:cs typeface="Arial" panose="020B0604020202020204" pitchFamily="34" charset="0"/>
                </a:rPr>
                <a:t>Definizione del mix energetico ottimale per la CER, garantendo un bilanciamento tra produzione e </a:t>
              </a:r>
              <a:r>
                <a:rPr lang="it-IT" altLang="ko-KR" sz="1200" dirty="0" smtClean="0">
                  <a:cs typeface="Arial" panose="020B0604020202020204" pitchFamily="34" charset="0"/>
                </a:rPr>
                <a:t>consumo.</a:t>
              </a:r>
              <a:endParaRPr lang="ko-KR" altLang="en-US" sz="1200" dirty="0">
                <a:cs typeface="Arial" panose="020B0604020202020204" pitchFamily="34" charset="0"/>
              </a:endParaRPr>
            </a:p>
          </p:txBody>
        </p:sp>
      </p:grpSp>
      <p:sp>
        <p:nvSpPr>
          <p:cNvPr id="22" name="Chevron 21">
            <a:extLst>
              <a:ext uri="{FF2B5EF4-FFF2-40B4-BE49-F238E27FC236}">
                <a16:creationId xmlns:a16="http://schemas.microsoft.com/office/drawing/2014/main" id="{ECAC3F2E-DF72-60E0-204F-FD8EE802180D}"/>
              </a:ext>
            </a:extLst>
          </p:cNvPr>
          <p:cNvSpPr/>
          <p:nvPr/>
        </p:nvSpPr>
        <p:spPr>
          <a:xfrm>
            <a:off x="1519776" y="5557822"/>
            <a:ext cx="400199" cy="513159"/>
          </a:xfrm>
          <a:prstGeom prst="chevron">
            <a:avLst/>
          </a:prstGeom>
          <a:solidFill>
            <a:srgbClr val="0193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just" defTabSz="914400">
              <a:defRPr/>
            </a:pPr>
            <a:endParaRPr lang="en-US" sz="2700" kern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73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1998</TotalTime>
  <Words>669</Words>
  <Application>Microsoft Office PowerPoint</Application>
  <PresentationFormat>Presentazione su schermo (4:3)</PresentationFormat>
  <Paragraphs>161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맑은 고딕</vt:lpstr>
      <vt:lpstr>Arial</vt:lpstr>
      <vt:lpstr>Calibri</vt:lpstr>
      <vt:lpstr>Calibri Light</vt:lpstr>
      <vt:lpstr>Inter</vt:lpstr>
      <vt:lpstr>Tema di Office</vt:lpstr>
      <vt:lpstr> IMPIANTI FOTOVOLTAICI NEL NORD-EST   Dati comunali e CER della CCIAA  di Pordenone-Udine</vt:lpstr>
      <vt:lpstr>Gli impianti fotovoltaici nel Nord-Est in cifre,  dati anno 2022</vt:lpstr>
      <vt:lpstr>Gli impianti fotovoltaici nel Nord-Est in cifre,  dati anno 2022</vt:lpstr>
      <vt:lpstr>CER della CCIAA di Pordenone-Udine, Analisi di Fattibilità Tecnico-Economica</vt:lpstr>
      <vt:lpstr>CER della CCIAA di Pordenone-Udine,  Analisi territoriale e dei Consumi / Simulazione Impianto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Veronica Cervini</cp:lastModifiedBy>
  <cp:revision>65</cp:revision>
  <cp:lastPrinted>2025-04-22T09:29:03Z</cp:lastPrinted>
  <dcterms:created xsi:type="dcterms:W3CDTF">2022-04-03T16:23:48Z</dcterms:created>
  <dcterms:modified xsi:type="dcterms:W3CDTF">2025-04-24T13:25:29Z</dcterms:modified>
</cp:coreProperties>
</file>