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614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02/04/2024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7455" y="2115943"/>
            <a:ext cx="10455563" cy="1394019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Il mercato del lavoro in Italia:</a:t>
            </a:r>
            <a:br>
              <a:rPr lang="it-IT" b="1" dirty="0"/>
            </a:br>
            <a:r>
              <a:rPr lang="it-IT" b="1" dirty="0"/>
              <a:t>disuguaglianze territoriali e di genere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Girolamo D’Anneo</a:t>
            </a:r>
          </a:p>
          <a:p>
            <a:r>
              <a:rPr lang="it-IT" dirty="0"/>
              <a:t>Comune di Palermo</a:t>
            </a:r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353800" cy="1117593"/>
          </a:xfrm>
        </p:spPr>
        <p:txBody>
          <a:bodyPr/>
          <a:lstStyle/>
          <a:p>
            <a:r>
              <a:rPr lang="it-IT" b="1" dirty="0"/>
              <a:t>Il tasso di occupazione 20-64 anni nel 2023 – disuguaglianze territoriali</a:t>
            </a:r>
          </a:p>
        </p:txBody>
      </p:sp>
      <p:pic>
        <p:nvPicPr>
          <p:cNvPr id="11" name="Segnaposto contenuto 10">
            <a:extLst>
              <a:ext uri="{FF2B5EF4-FFF2-40B4-BE49-F238E27FC236}">
                <a16:creationId xmlns:a16="http://schemas.microsoft.com/office/drawing/2014/main" id="{C4DDD231-2ABE-1C94-9AB2-C44B365E69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5548"/>
            <a:ext cx="3823554" cy="4320000"/>
          </a:xfr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574D6D9A-150F-4DCE-BB21-C8AB457FA3C1}"/>
              </a:ext>
            </a:extLst>
          </p:cNvPr>
          <p:cNvSpPr txBox="1"/>
          <p:nvPr/>
        </p:nvSpPr>
        <p:spPr>
          <a:xfrm>
            <a:off x="0" y="1261113"/>
            <a:ext cx="443345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dirty="0">
                <a:solidFill>
                  <a:srgbClr val="FF0000"/>
                </a:solidFill>
              </a:rPr>
              <a:t>Tasso di occupazione 20-64 anni, M+F, anno 2023</a:t>
            </a:r>
          </a:p>
          <a:p>
            <a:r>
              <a:rPr lang="it-IT" sz="1200" i="1" dirty="0"/>
              <a:t>Scala dei valori: minimo 25,3% (CL, tasso Femminile) valore centrale 66,3% (Media Italia, tasso M+F), massimo 86% (VR, tasso Maschile)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F88C10A-95AB-EAFD-5795-E999F1376E3A}"/>
              </a:ext>
            </a:extLst>
          </p:cNvPr>
          <p:cNvSpPr txBox="1"/>
          <p:nvPr/>
        </p:nvSpPr>
        <p:spPr>
          <a:xfrm>
            <a:off x="4959926" y="1261114"/>
            <a:ext cx="72320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it-IT" dirty="0"/>
              <a:t>Il tasso di occupazione nella classe di età compresa fra i 20 e i 64 anni in Italia nel 2023 è stato pari al 66,3%, in aumento di 1,5 punti percentuali rispetto al 2022.</a:t>
            </a:r>
          </a:p>
          <a:p>
            <a:pPr>
              <a:spcBef>
                <a:spcPts val="600"/>
              </a:spcBef>
            </a:pPr>
            <a:r>
              <a:rPr lang="it-IT" dirty="0"/>
              <a:t>Rispetto alla media dei Paesi UE (75,4%) il tasso di occupazione italiano è più basso di 9,1 punti percentuali.</a:t>
            </a:r>
          </a:p>
          <a:p>
            <a:pPr>
              <a:spcBef>
                <a:spcPts val="600"/>
              </a:spcBef>
            </a:pPr>
            <a:r>
              <a:rPr lang="it-IT" dirty="0"/>
              <a:t>Approfondendo l’analisi del tasso di occupazione </a:t>
            </a:r>
            <a:r>
              <a:rPr lang="it-IT" b="1" dirty="0"/>
              <a:t>a livello provinciale</a:t>
            </a:r>
            <a:r>
              <a:rPr lang="it-IT" dirty="0"/>
              <a:t>, emerge un’</a:t>
            </a:r>
            <a:r>
              <a:rPr lang="it-IT" b="1" dirty="0"/>
              <a:t>Italia divisa in due</a:t>
            </a:r>
            <a:r>
              <a:rPr lang="it-IT" dirty="0"/>
              <a:t>: in tutte le Province del Nord e del Centro (con l’eccezione di Terni e di quattro Province del Lazio) il tasso di occupazione è più elevato della media nazionale, mentre in tutte le Province del Mezzogiorno (con la sola eccezione di Teramo) è più basso.</a:t>
            </a:r>
          </a:p>
          <a:p>
            <a:pPr>
              <a:spcBef>
                <a:spcPts val="600"/>
              </a:spcBef>
            </a:pPr>
            <a:r>
              <a:rPr lang="it-IT" dirty="0"/>
              <a:t>Le province con il tasso di occupazione più elevato sono Bolzano (79,6%), Bologna (78,4%) e Verona (77,9%), mentre quelle con il tasso di occupazione più basso sono Caltanissetta (41,2%), Crotone (44,0%) e Reggio Calabria (45,0%).</a:t>
            </a:r>
          </a:p>
          <a:p>
            <a:pPr>
              <a:spcBef>
                <a:spcPts val="600"/>
              </a:spcBef>
            </a:pPr>
            <a:r>
              <a:rPr lang="it-IT" dirty="0"/>
              <a:t>In 20 province, tutte del Nord e del Centro, il tasso di occupazione è più alto rispetto alla media UE.</a:t>
            </a:r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7A91DADC-B93C-1D1A-A0FE-7CC78ED8A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869" y="1962257"/>
            <a:ext cx="3504925" cy="3960000"/>
          </a:xfrm>
          <a:prstGeom prst="rect">
            <a:avLst/>
          </a:prstGeom>
        </p:spPr>
      </p:pic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F65BB075-5E9C-2306-7D84-9766565E76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1962257"/>
            <a:ext cx="3504925" cy="3960000"/>
          </a:xfr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8F398D0-20A3-6763-F53F-32D61BD51C3E}"/>
              </a:ext>
            </a:extLst>
          </p:cNvPr>
          <p:cNvSpPr txBox="1"/>
          <p:nvPr/>
        </p:nvSpPr>
        <p:spPr>
          <a:xfrm>
            <a:off x="0" y="1261113"/>
            <a:ext cx="658552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dirty="0">
                <a:solidFill>
                  <a:srgbClr val="FF0000"/>
                </a:solidFill>
              </a:rPr>
              <a:t>Tasso di occupazione 20-64 anni per genere, anno 2023</a:t>
            </a:r>
          </a:p>
          <a:p>
            <a:r>
              <a:rPr lang="it-IT" sz="1200" i="1" dirty="0"/>
              <a:t>Scala dei valori: minimo 25,3% (CL, tasso Femminile) valore centrale 66,3% (Media Italia, tasso M+F), massimo 86% (VR, tasso Maschile)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DA916AB-534C-AB0A-C811-5A27655FAB08}"/>
              </a:ext>
            </a:extLst>
          </p:cNvPr>
          <p:cNvSpPr txBox="1"/>
          <p:nvPr/>
        </p:nvSpPr>
        <p:spPr>
          <a:xfrm>
            <a:off x="1538831" y="2859673"/>
            <a:ext cx="769972" cy="379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43AA0D0-CE20-A183-7F52-94AC21ABAAB8}"/>
              </a:ext>
            </a:extLst>
          </p:cNvPr>
          <p:cNvSpPr txBox="1"/>
          <p:nvPr/>
        </p:nvSpPr>
        <p:spPr>
          <a:xfrm>
            <a:off x="4836489" y="2857064"/>
            <a:ext cx="769972" cy="379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D2004B6B-B42D-9804-3130-2091B0E29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353800" cy="1117600"/>
          </a:xfrm>
        </p:spPr>
        <p:txBody>
          <a:bodyPr/>
          <a:lstStyle/>
          <a:p>
            <a:r>
              <a:rPr lang="it-IT" b="1" dirty="0"/>
              <a:t>Il tasso di occupazione 20-64 anni nel 2023 – disuguaglianze di genere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CD1B3AB-A5DC-C9AD-EA1A-0CAE48E71635}"/>
              </a:ext>
            </a:extLst>
          </p:cNvPr>
          <p:cNvSpPr txBox="1"/>
          <p:nvPr/>
        </p:nvSpPr>
        <p:spPr>
          <a:xfrm>
            <a:off x="4959926" y="1261114"/>
            <a:ext cx="723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it-IT" dirty="0"/>
              <a:t>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FD1644F-618F-F89E-2034-1C02D81FE43E}"/>
              </a:ext>
            </a:extLst>
          </p:cNvPr>
          <p:cNvSpPr txBox="1"/>
          <p:nvPr/>
        </p:nvSpPr>
        <p:spPr>
          <a:xfrm>
            <a:off x="6585527" y="1261114"/>
            <a:ext cx="5606473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it-IT" sz="1400" dirty="0"/>
              <a:t>Anche l’</a:t>
            </a:r>
            <a:r>
              <a:rPr lang="it-IT" sz="1400" b="1" dirty="0"/>
              <a:t>analisi per genere</a:t>
            </a:r>
            <a:r>
              <a:rPr lang="it-IT" sz="1400" dirty="0"/>
              <a:t> fa emergere una forte disuguaglianza: il tasso di occupazione M è pari al 76,0%, mentre quello F si ferma al 56,5%.</a:t>
            </a:r>
          </a:p>
          <a:p>
            <a:pPr>
              <a:spcBef>
                <a:spcPts val="600"/>
              </a:spcBef>
            </a:pPr>
            <a:r>
              <a:rPr lang="it-IT" sz="1400" dirty="0"/>
              <a:t>L’analisi a livello provinciale conferma il forte divario territoriale fra Centro-Nord e Mezzogiorno: in tutte le province del Nord e del Centro il tasso di occupazione M è più alto rispetto alla media nazionale marginale (M+F), mentre in tutte le province del Mezzogiorno il tasso di occupazione F è più basso rispetto alla media nazionale marginale (M+F).</a:t>
            </a:r>
          </a:p>
          <a:p>
            <a:pPr>
              <a:spcBef>
                <a:spcPts val="600"/>
              </a:spcBef>
            </a:pPr>
            <a:r>
              <a:rPr lang="it-IT" sz="1400" dirty="0"/>
              <a:t>Per il genere maschile le province con il tasso di occupazione più alto sono Verona (86,0%), Parma (85,9%) e Treviso (85,5%), mentre quelle con il tasso di occupazione più basso sono Reggio Calabria (57,5%), Caltanissetta (57,6%) e Palermo (58,5%). </a:t>
            </a:r>
          </a:p>
          <a:p>
            <a:pPr>
              <a:spcBef>
                <a:spcPts val="600"/>
              </a:spcBef>
            </a:pPr>
            <a:r>
              <a:rPr lang="it-IT" sz="1400" dirty="0"/>
              <a:t>Mediamente nelle province del Nord il tasso di occupazione M è pari all’82,2%, nelle province del Centro al 79,3% e nelle province del Mezzogiorno al 65,6%.</a:t>
            </a:r>
          </a:p>
          <a:p>
            <a:pPr>
              <a:spcBef>
                <a:spcPts val="600"/>
              </a:spcBef>
            </a:pPr>
            <a:r>
              <a:rPr lang="it-IT" sz="1400" dirty="0"/>
              <a:t>Per il genere femminile invece le province con il tasso di occupazione più alto sono Bolzano (74,2%), Bologna (73,8%) e Aosta (73,3%), mentre quelle con il tasso di occupazione più basso sono Caltanissetta (25,3%), Crotone (27,8%) e Napoli (30,5%).</a:t>
            </a:r>
          </a:p>
          <a:p>
            <a:pPr>
              <a:spcBef>
                <a:spcPts val="600"/>
              </a:spcBef>
            </a:pPr>
            <a:r>
              <a:rPr lang="it-IT" sz="1400" dirty="0"/>
              <a:t>Mediamente nelle province del Nord il tasso di occupazione F è pari al 67,0%, nelle province del Centro al 62,6% e nelle province del Mezzogiorno al 39,0%.</a:t>
            </a:r>
          </a:p>
          <a:p>
            <a:pPr>
              <a:spcBef>
                <a:spcPts val="600"/>
              </a:spcBef>
            </a:pP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id="{8AFFF9DB-193C-F9F7-A7C1-26FF6D7CAA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3649"/>
            <a:ext cx="3826288" cy="4320000"/>
          </a:xfrm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13000AFE-996B-EA73-0B15-C63B663B1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353800" cy="1117600"/>
          </a:xfrm>
        </p:spPr>
        <p:txBody>
          <a:bodyPr/>
          <a:lstStyle/>
          <a:p>
            <a:r>
              <a:rPr lang="it-IT" b="1" dirty="0"/>
              <a:t>Il tasso di occupazione 20-64 anni nel 2023 – il </a:t>
            </a:r>
            <a:r>
              <a:rPr lang="it-IT" b="1" i="1" dirty="0"/>
              <a:t>gender gap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FFE8CAE-E5D9-4479-A492-D29D8432CAEB}"/>
              </a:ext>
            </a:extLst>
          </p:cNvPr>
          <p:cNvSpPr txBox="1"/>
          <p:nvPr/>
        </p:nvSpPr>
        <p:spPr>
          <a:xfrm>
            <a:off x="4959926" y="1261114"/>
            <a:ext cx="7232074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it-IT" dirty="0"/>
              <a:t>In Italia il </a:t>
            </a:r>
            <a:r>
              <a:rPr lang="it-IT" b="1" i="1" dirty="0"/>
              <a:t>gender gap </a:t>
            </a:r>
            <a:r>
              <a:rPr lang="it-IT" dirty="0"/>
              <a:t>(ovvero la differenza fra il tasso di occupazione maschile e quello femminile) è pari a 19,5 punti percentuali, un valore particolarmente elevato e ben più alto rispetto a quello della media UE (10,3 punti percentuali). </a:t>
            </a:r>
          </a:p>
          <a:p>
            <a:pPr>
              <a:spcBef>
                <a:spcPts val="600"/>
              </a:spcBef>
            </a:pPr>
            <a:r>
              <a:rPr lang="it-IT" dirty="0"/>
              <a:t>Infatti, mentre il tasso di occupazione M è più basso di 4,5 punti percentuali rispetto alla media UE (80,5%), quello F è più basso di ben 13,7 punti percentuali (media UE 70,2%).</a:t>
            </a:r>
          </a:p>
          <a:p>
            <a:pPr>
              <a:spcBef>
                <a:spcPts val="600"/>
              </a:spcBef>
            </a:pPr>
            <a:r>
              <a:rPr lang="it-IT" dirty="0"/>
              <a:t>Il </a:t>
            </a:r>
            <a:r>
              <a:rPr lang="it-IT" i="1" dirty="0"/>
              <a:t>gender gap </a:t>
            </a:r>
            <a:r>
              <a:rPr lang="it-IT" dirty="0"/>
              <a:t>è mediamente più basso nelle province in cui il tasso di occupazione è più alto e particolarmente elevato nelle province in cui il tasso di occupazione e più basso: nelle province del Nord è pari a 15,2 punti percentuali, in quelle del Centro è pari a 16,7 punti percentuali, mentre nelle province del Mezzogiorno balza a 26,7 punti percentuali.</a:t>
            </a:r>
          </a:p>
          <a:p>
            <a:pPr>
              <a:spcBef>
                <a:spcPts val="600"/>
              </a:spcBef>
            </a:pPr>
            <a:r>
              <a:rPr lang="it-IT" dirty="0"/>
              <a:t>Le province con il </a:t>
            </a:r>
            <a:r>
              <a:rPr lang="it-IT" i="1" dirty="0"/>
              <a:t>gender gap </a:t>
            </a:r>
            <a:r>
              <a:rPr lang="it-IT" dirty="0"/>
              <a:t>più basso sono Aosta (8 punti percentuali), Trieste (9,2) e Bologna (9,3), mentre le province con il </a:t>
            </a:r>
            <a:r>
              <a:rPr lang="it-IT" i="1" dirty="0"/>
              <a:t>gender gap </a:t>
            </a:r>
            <a:r>
              <a:rPr lang="it-IT" dirty="0"/>
              <a:t>più elevato sono Barletta-Andria-Trani (39,1 punti percentuali), Crotone (32,5) e Taranto (32,4).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D9CE81F-8FD4-0C9E-EEB2-27B45675BFFB}"/>
              </a:ext>
            </a:extLst>
          </p:cNvPr>
          <p:cNvSpPr txBox="1"/>
          <p:nvPr/>
        </p:nvSpPr>
        <p:spPr>
          <a:xfrm>
            <a:off x="0" y="1261113"/>
            <a:ext cx="495992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dirty="0">
                <a:solidFill>
                  <a:srgbClr val="FF0000"/>
                </a:solidFill>
              </a:rPr>
              <a:t>Tasso di occupazione 20-64 anni, gender gap (M-F), anno 2023</a:t>
            </a:r>
          </a:p>
          <a:p>
            <a:r>
              <a:rPr lang="it-IT" sz="1200" i="1" dirty="0"/>
              <a:t>Scala dei valori: minimo 8 (Aosta) valore centrale 19,5 (Media Italia), massimo 39,1 (Barletta-Andria-Trani)</a:t>
            </a:r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829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Il mercato del lavoro in Italia: disuguaglianze territoriali e di genere</vt:lpstr>
      <vt:lpstr>Il tasso di occupazione 20-64 anni nel 2023 – disuguaglianze territoriali</vt:lpstr>
      <vt:lpstr>Il tasso di occupazione 20-64 anni nel 2023 – disuguaglianze di genere</vt:lpstr>
      <vt:lpstr>Il tasso di occupazione 20-64 anni nel 2023 – il gender gap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18</cp:revision>
  <dcterms:created xsi:type="dcterms:W3CDTF">2022-04-03T16:23:48Z</dcterms:created>
  <dcterms:modified xsi:type="dcterms:W3CDTF">2024-04-02T17:36:35Z</dcterms:modified>
</cp:coreProperties>
</file>