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63" r:id="rId4"/>
    <p:sldId id="265" r:id="rId5"/>
    <p:sldId id="266" r:id="rId6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002D"/>
    <a:srgbClr val="82002D"/>
    <a:srgbClr val="009242"/>
    <a:srgbClr val="339966"/>
    <a:srgbClr val="3A966F"/>
    <a:srgbClr val="2EA19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ile medio 2 - Color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 autoAdjust="0"/>
  </p:normalViewPr>
  <p:slideViewPr>
    <p:cSldViewPr snapToGrid="0">
      <p:cViewPr varScale="1">
        <p:scale>
          <a:sx n="159" d="100"/>
          <a:sy n="159" d="100"/>
        </p:scale>
        <p:origin x="384" y="15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A6D3F48-382F-4B72-BC87-DC100CD60C8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902691"/>
            <a:ext cx="9144000" cy="21203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 dirty="0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6541C495-DB64-4F7C-B500-324C14EF02A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079875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89F0C50-05F5-4BB4-ADDE-27AD0E73C1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1E833-4013-4AE2-949E-1B3A04012AA4}" type="datetimeFigureOut">
              <a:rPr lang="it-IT" smtClean="0"/>
              <a:t>04/04/2024</a:t>
            </a:fld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87F9CD4-ED97-4763-9772-F6D8614EA2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8B4D1-54DE-4516-9A2B-FFB59822C569}" type="slidenum">
              <a:rPr lang="it-IT" smtClean="0"/>
              <a:t>‹N›</a:t>
            </a:fld>
            <a:endParaRPr lang="it-IT"/>
          </a:p>
        </p:txBody>
      </p:sp>
      <p:sp>
        <p:nvSpPr>
          <p:cNvPr id="7" name="Rettangolo 6">
            <a:extLst>
              <a:ext uri="{FF2B5EF4-FFF2-40B4-BE49-F238E27FC236}">
                <a16:creationId xmlns:a16="http://schemas.microsoft.com/office/drawing/2014/main" id="{0172F75D-7C50-4D08-8BB6-3D4228D2700B}"/>
              </a:ext>
            </a:extLst>
          </p:cNvPr>
          <p:cNvSpPr/>
          <p:nvPr userDrawn="1"/>
        </p:nvSpPr>
        <p:spPr>
          <a:xfrm>
            <a:off x="0" y="1575912"/>
            <a:ext cx="12192000" cy="129063"/>
          </a:xfrm>
          <a:prstGeom prst="rect">
            <a:avLst/>
          </a:prstGeom>
          <a:solidFill>
            <a:srgbClr val="E6002D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10" name="Picture 2">
            <a:extLst>
              <a:ext uri="{FF2B5EF4-FFF2-40B4-BE49-F238E27FC236}">
                <a16:creationId xmlns:a16="http://schemas.microsoft.com/office/drawing/2014/main" id="{100D2087-68B6-4CCA-B90C-C82614511BC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02242" y="6030526"/>
            <a:ext cx="2528838" cy="7989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Immagine 10">
            <a:extLst>
              <a:ext uri="{FF2B5EF4-FFF2-40B4-BE49-F238E27FC236}">
                <a16:creationId xmlns:a16="http://schemas.microsoft.com/office/drawing/2014/main" id="{D86130C3-2C89-42BC-B4AE-AFBD187C6FBC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3236" y="56940"/>
            <a:ext cx="4065527" cy="573587"/>
          </a:xfrm>
          <a:prstGeom prst="rect">
            <a:avLst/>
          </a:prstGeom>
        </p:spPr>
      </p:pic>
      <p:sp>
        <p:nvSpPr>
          <p:cNvPr id="12" name="CasellaDiTesto 11">
            <a:extLst>
              <a:ext uri="{FF2B5EF4-FFF2-40B4-BE49-F238E27FC236}">
                <a16:creationId xmlns:a16="http://schemas.microsoft.com/office/drawing/2014/main" id="{2424A422-6092-4661-BDDA-3CC1FE6F1DD3}"/>
              </a:ext>
            </a:extLst>
          </p:cNvPr>
          <p:cNvSpPr txBox="1"/>
          <p:nvPr userDrawn="1"/>
        </p:nvSpPr>
        <p:spPr>
          <a:xfrm>
            <a:off x="-1" y="714138"/>
            <a:ext cx="12192000" cy="8617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it-IT" sz="2400" b="1" dirty="0">
                <a:solidFill>
                  <a:srgbClr val="E6002D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IL VALORE DELLA STATISTICA</a:t>
            </a:r>
          </a:p>
          <a:p>
            <a:pPr algn="ctr">
              <a:spcAft>
                <a:spcPts val="0"/>
              </a:spcAft>
            </a:pPr>
            <a:r>
              <a:rPr lang="it-IT" sz="1400" b="1" dirty="0">
                <a:solidFill>
                  <a:srgbClr val="E6002D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La Statistica per la misurazione del valore pubblico e per la programmazione e valutazione delle politiche locali</a:t>
            </a:r>
          </a:p>
          <a:p>
            <a:pPr algn="ctr">
              <a:spcAft>
                <a:spcPts val="0"/>
              </a:spcAft>
            </a:pPr>
            <a:r>
              <a:rPr lang="it-IT" sz="1200" b="0" i="0" u="none" strike="noStrike" baseline="0" dirty="0">
                <a:solidFill>
                  <a:srgbClr val="E6002D"/>
                </a:solidFill>
                <a:effectLst/>
                <a:latin typeface="+mn-lt"/>
                <a:ea typeface="Tahoma" panose="020B0604030504040204" pitchFamily="34" charset="0"/>
                <a:cs typeface="Times New Roman" panose="02020603050405020304" pitchFamily="18" charset="0"/>
              </a:rPr>
              <a:t>11</a:t>
            </a:r>
            <a:r>
              <a:rPr lang="it-IT" sz="1200" b="0" i="0" u="none" strike="noStrike" baseline="0" dirty="0">
                <a:solidFill>
                  <a:srgbClr val="E6002D"/>
                </a:solidFill>
                <a:latin typeface="+mn-lt"/>
                <a:ea typeface="Tahoma" panose="020B0604030504040204" pitchFamily="34" charset="0"/>
                <a:cs typeface="Tahoma" panose="020B0604030504040204" pitchFamily="34" charset="0"/>
              </a:rPr>
              <a:t> e 12 aprile 2024 – Cappella Farnese – Palazzo d’Accursio, Bologna</a:t>
            </a:r>
            <a:endParaRPr lang="it-IT" sz="1200" b="0" dirty="0">
              <a:solidFill>
                <a:srgbClr val="E6002D"/>
              </a:solidFill>
              <a:latin typeface="+mn-lt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13" name="Immagine 12">
            <a:extLst>
              <a:ext uri="{FF2B5EF4-FFF2-40B4-BE49-F238E27FC236}">
                <a16:creationId xmlns:a16="http://schemas.microsoft.com/office/drawing/2014/main" id="{16B21584-D917-4929-B1CC-AF63B37EC884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1026" y="6025513"/>
            <a:ext cx="1564683" cy="79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69552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C601B67-8FC2-4C70-8862-8C074477B4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0670"/>
            <a:ext cx="10515600" cy="976923"/>
          </a:xfrm>
        </p:spPr>
        <p:txBody>
          <a:bodyPr>
            <a:noAutofit/>
          </a:bodyPr>
          <a:lstStyle>
            <a:lvl1pPr>
              <a:defRPr sz="3600"/>
            </a:lvl1pPr>
          </a:lstStyle>
          <a:p>
            <a:r>
              <a:rPr lang="it-IT" dirty="0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F2C0DA2-8BF8-4638-A454-2C90203BEC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79567"/>
            <a:ext cx="10515600" cy="4697395"/>
          </a:xfrm>
        </p:spPr>
        <p:txBody>
          <a:bodyPr/>
          <a:lstStyle/>
          <a:p>
            <a:pPr lvl="0"/>
            <a:r>
              <a:rPr lang="it-IT" dirty="0"/>
              <a:t>Fare clic per modificare gli stili del testo dello schema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  <a:p>
            <a:pPr lvl="3"/>
            <a:r>
              <a:rPr lang="it-IT" dirty="0"/>
              <a:t>Quarto livello</a:t>
            </a:r>
          </a:p>
          <a:p>
            <a:pPr lvl="4"/>
            <a:r>
              <a:rPr lang="it-IT" dirty="0"/>
              <a:t>Quinto livello</a:t>
            </a:r>
          </a:p>
        </p:txBody>
      </p:sp>
      <p:pic>
        <p:nvPicPr>
          <p:cNvPr id="8" name="Picture 2">
            <a:extLst>
              <a:ext uri="{FF2B5EF4-FFF2-40B4-BE49-F238E27FC236}">
                <a16:creationId xmlns:a16="http://schemas.microsoft.com/office/drawing/2014/main" id="{E6A92041-1E72-4134-B64B-3791D8CECA5B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70859" y="6318000"/>
            <a:ext cx="1709213" cy="5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Rettangolo 10">
            <a:extLst>
              <a:ext uri="{FF2B5EF4-FFF2-40B4-BE49-F238E27FC236}">
                <a16:creationId xmlns:a16="http://schemas.microsoft.com/office/drawing/2014/main" id="{D86E0502-FC5E-4770-9A1E-02D2E42BB094}"/>
              </a:ext>
            </a:extLst>
          </p:cNvPr>
          <p:cNvSpPr/>
          <p:nvPr userDrawn="1"/>
        </p:nvSpPr>
        <p:spPr>
          <a:xfrm>
            <a:off x="-1" y="6241377"/>
            <a:ext cx="12192000" cy="36000"/>
          </a:xfrm>
          <a:prstGeom prst="rect">
            <a:avLst/>
          </a:prstGeom>
          <a:solidFill>
            <a:srgbClr val="E6002D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Rettangolo 13">
            <a:extLst>
              <a:ext uri="{FF2B5EF4-FFF2-40B4-BE49-F238E27FC236}">
                <a16:creationId xmlns:a16="http://schemas.microsoft.com/office/drawing/2014/main" id="{0172F75D-7C50-4D08-8BB6-3D4228D2700B}"/>
              </a:ext>
            </a:extLst>
          </p:cNvPr>
          <p:cNvSpPr/>
          <p:nvPr userDrawn="1"/>
        </p:nvSpPr>
        <p:spPr>
          <a:xfrm>
            <a:off x="0" y="1158216"/>
            <a:ext cx="12192000" cy="129063"/>
          </a:xfrm>
          <a:prstGeom prst="rect">
            <a:avLst/>
          </a:prstGeom>
          <a:solidFill>
            <a:srgbClr val="E6002D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90625194-F8A9-41B6-AD77-33E129EBDDC1}"/>
              </a:ext>
            </a:extLst>
          </p:cNvPr>
          <p:cNvSpPr txBox="1"/>
          <p:nvPr userDrawn="1"/>
        </p:nvSpPr>
        <p:spPr>
          <a:xfrm>
            <a:off x="3453246" y="6447066"/>
            <a:ext cx="5285509" cy="3231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it-IT" sz="1500" b="1" dirty="0">
                <a:solidFill>
                  <a:srgbClr val="E6002D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IL VALORE DELLA STATISTICA</a:t>
            </a:r>
          </a:p>
        </p:txBody>
      </p:sp>
      <p:pic>
        <p:nvPicPr>
          <p:cNvPr id="12" name="Immagine 11">
            <a:extLst>
              <a:ext uri="{FF2B5EF4-FFF2-40B4-BE49-F238E27FC236}">
                <a16:creationId xmlns:a16="http://schemas.microsoft.com/office/drawing/2014/main" id="{57F19B5F-49BE-4DD5-86AC-B43E308905D7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17078" y="6333858"/>
            <a:ext cx="967475" cy="504000"/>
          </a:xfrm>
          <a:prstGeom prst="rect">
            <a:avLst/>
          </a:prstGeom>
        </p:spPr>
      </p:pic>
      <p:pic>
        <p:nvPicPr>
          <p:cNvPr id="13" name="Immagine 12">
            <a:extLst>
              <a:ext uri="{FF2B5EF4-FFF2-40B4-BE49-F238E27FC236}">
                <a16:creationId xmlns:a16="http://schemas.microsoft.com/office/drawing/2014/main" id="{FD223DDD-4CF3-4AD6-96B4-BEF98E3972BC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6385879"/>
            <a:ext cx="2724255" cy="3843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24271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44F89EAD-6A09-4F26-84F1-5343EF68C1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63470765-2F1D-4042-BEF3-49C3D1F589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0249325E-BEBF-434B-8F33-EBBAA0BB891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51E833-4013-4AE2-949E-1B3A04012AA4}" type="datetimeFigureOut">
              <a:rPr lang="it-IT" smtClean="0"/>
              <a:t>04/04/2024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73684F05-71D2-44E7-A11A-0133DA0D0E5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EB26961-C5A2-4C18-82C8-2C9188A2133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98B4D1-54DE-4516-9A2B-FFB59822C56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403334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8.svg"/><Relationship Id="rId7" Type="http://schemas.openxmlformats.org/officeDocument/2006/relationships/image" Target="../media/image12.sv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11" Type="http://schemas.openxmlformats.org/officeDocument/2006/relationships/image" Target="../media/image16.svg"/><Relationship Id="rId5" Type="http://schemas.openxmlformats.org/officeDocument/2006/relationships/image" Target="../media/image10.svg"/><Relationship Id="rId10" Type="http://schemas.openxmlformats.org/officeDocument/2006/relationships/image" Target="../media/image15.png"/><Relationship Id="rId4" Type="http://schemas.openxmlformats.org/officeDocument/2006/relationships/image" Target="../media/image9.png"/><Relationship Id="rId9" Type="http://schemas.openxmlformats.org/officeDocument/2006/relationships/image" Target="../media/image14.sv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Google Shape;162;p38">
            <a:extLst>
              <a:ext uri="{FF2B5EF4-FFF2-40B4-BE49-F238E27FC236}">
                <a16:creationId xmlns:a16="http://schemas.microsoft.com/office/drawing/2014/main" id="{F4CCFEA2-7A0E-4894-A517-13C83951F82D}"/>
              </a:ext>
            </a:extLst>
          </p:cNvPr>
          <p:cNvSpPr txBox="1">
            <a:spLocks/>
          </p:cNvSpPr>
          <p:nvPr/>
        </p:nvSpPr>
        <p:spPr>
          <a:xfrm>
            <a:off x="1373357" y="2521403"/>
            <a:ext cx="9094117" cy="2031762"/>
          </a:xfrm>
          <a:prstGeom prst="rect">
            <a:avLst/>
          </a:prstGeom>
          <a:noFill/>
          <a:ln>
            <a:noFill/>
          </a:ln>
          <a:effectLst>
            <a:outerShdw blurRad="142875" dist="19050" dir="8760000" algn="bl" rotWithShape="0">
              <a:srgbClr val="76A5AF">
                <a:alpha val="50000"/>
              </a:srgbClr>
            </a:outerShdw>
          </a:effectLst>
        </p:spPr>
        <p:txBody>
          <a:bodyPr spcFirstLastPara="1" wrap="square" lIns="91425" tIns="91425" rIns="91425" bIns="91425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Montserrat ExtraBold"/>
              <a:buNone/>
              <a:defRPr sz="6000" b="1" i="0" u="none" strike="noStrike" cap="none">
                <a:solidFill>
                  <a:schemeClr val="lt1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Montserrat"/>
              <a:buNone/>
              <a:defRPr sz="3600" b="1" i="0" u="none" strike="noStrike" cap="non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Montserrat"/>
              <a:buNone/>
              <a:defRPr sz="3600" b="1" i="0" u="none" strike="noStrike" cap="non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Montserrat"/>
              <a:buNone/>
              <a:defRPr sz="3600" b="1" i="0" u="none" strike="noStrike" cap="non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Montserrat"/>
              <a:buNone/>
              <a:defRPr sz="3600" b="1" i="0" u="none" strike="noStrike" cap="non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Montserrat"/>
              <a:buNone/>
              <a:defRPr sz="3600" b="1" i="0" u="none" strike="noStrike" cap="non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Montserrat"/>
              <a:buNone/>
              <a:defRPr sz="3600" b="1" i="0" u="none" strike="noStrike" cap="non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Montserrat"/>
              <a:buNone/>
              <a:defRPr sz="3600" b="1" i="0" u="none" strike="noStrike" cap="non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Montserrat"/>
              <a:buNone/>
              <a:defRPr sz="3600" b="1" i="0" u="none" strike="noStrike" cap="non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6000"/>
              <a:buFont typeface="Montserrat ExtraBold"/>
              <a:buNone/>
              <a:tabLst/>
              <a:defRPr/>
            </a:pPr>
            <a:r>
              <a:rPr kumimoji="0" lang="it-IT" sz="4000" b="1" i="0" u="none" strike="noStrike" kern="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ptos" panose="020B0004020202020204" pitchFamily="34" charset="0"/>
                <a:sym typeface="Montserrat ExtraBold"/>
              </a:rPr>
              <a:t>Il modello di microsimulazione fiscale LigurMOD: </a:t>
            </a:r>
            <a:br>
              <a:rPr kumimoji="0" lang="it-IT" sz="1800" b="1" i="0" u="none" strike="noStrike" kern="0" cap="none" spc="0" normalizeH="0" baseline="0" noProof="0" dirty="0">
                <a:ln>
                  <a:noFill/>
                </a:ln>
                <a:solidFill>
                  <a:srgbClr val="FFAB40"/>
                </a:solidFill>
                <a:effectLst/>
                <a:uLnTx/>
                <a:uFillTx/>
                <a:latin typeface="Montserrat ExtraBold"/>
                <a:sym typeface="Montserrat ExtraBold"/>
              </a:rPr>
            </a:br>
            <a:r>
              <a:rPr lang="en" sz="2800" kern="0" dirty="0">
                <a:solidFill>
                  <a:srgbClr val="FFAB40"/>
                </a:solidFill>
                <a:latin typeface="Aptos" panose="020B0004020202020204" pitchFamily="34" charset="0"/>
                <a:ea typeface="+mj-ea"/>
                <a:cs typeface="+mj-cs"/>
              </a:rPr>
              <a:t>L’impatto della riforma dell’IRPEF sulla disuguaglianza nella popolazione ligure</a:t>
            </a:r>
            <a:endParaRPr lang="it-IT" sz="2400" kern="0" dirty="0">
              <a:solidFill>
                <a:srgbClr val="FFAB40"/>
              </a:solidFill>
              <a:latin typeface="Aptos" panose="020B0004020202020204" pitchFamily="34" charset="0"/>
              <a:ea typeface="+mj-ea"/>
              <a:cs typeface="+mj-cs"/>
            </a:endParaRPr>
          </a:p>
        </p:txBody>
      </p:sp>
      <p:sp>
        <p:nvSpPr>
          <p:cNvPr id="6" name="Google Shape;164;p38">
            <a:extLst>
              <a:ext uri="{FF2B5EF4-FFF2-40B4-BE49-F238E27FC236}">
                <a16:creationId xmlns:a16="http://schemas.microsoft.com/office/drawing/2014/main" id="{F42ED319-4CDD-6851-60CE-C906A2A22B66}"/>
              </a:ext>
            </a:extLst>
          </p:cNvPr>
          <p:cNvSpPr txBox="1">
            <a:spLocks/>
          </p:cNvSpPr>
          <p:nvPr/>
        </p:nvSpPr>
        <p:spPr>
          <a:xfrm>
            <a:off x="1890644" y="5079492"/>
            <a:ext cx="3260700" cy="464700"/>
          </a:xfrm>
          <a:prstGeom prst="rect">
            <a:avLst/>
          </a:prstGeom>
          <a:noFill/>
          <a:ln>
            <a:noFill/>
          </a:ln>
          <a:effectLst>
            <a:outerShdw blurRad="100013" dist="19050" dir="8460000" algn="bl" rotWithShape="0">
              <a:srgbClr val="76A5AF">
                <a:alpha val="50000"/>
              </a:srgbClr>
            </a:outerShdw>
          </a:effectLst>
        </p:spPr>
        <p:txBody>
          <a:bodyPr spcFirstLastPara="1" wrap="square" lIns="91425" tIns="91425" rIns="91425" bIns="91425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Montserrat ExtraBold"/>
              <a:buNone/>
              <a:defRPr sz="6000" b="1" i="0" u="none" strike="noStrike" cap="none">
                <a:solidFill>
                  <a:schemeClr val="lt1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Montserrat"/>
              <a:buNone/>
              <a:defRPr sz="3600" b="1" i="0" u="none" strike="noStrike" cap="non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Montserrat"/>
              <a:buNone/>
              <a:defRPr sz="3600" b="1" i="0" u="none" strike="noStrike" cap="non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Montserrat"/>
              <a:buNone/>
              <a:defRPr sz="3600" b="1" i="0" u="none" strike="noStrike" cap="non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Montserrat"/>
              <a:buNone/>
              <a:defRPr sz="3600" b="1" i="0" u="none" strike="noStrike" cap="non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Montserrat"/>
              <a:buNone/>
              <a:defRPr sz="3600" b="1" i="0" u="none" strike="noStrike" cap="non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Montserrat"/>
              <a:buNone/>
              <a:defRPr sz="3600" b="1" i="0" u="none" strike="noStrike" cap="non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Montserrat"/>
              <a:buNone/>
              <a:defRPr sz="3600" b="1" i="0" u="none" strike="noStrike" cap="non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Montserrat"/>
              <a:buNone/>
              <a:defRPr sz="3600" b="1" i="0" u="none" strike="noStrike" cap="non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r>
              <a:rPr lang="it-IT" sz="2200" b="0" dirty="0">
                <a:solidFill>
                  <a:schemeClr val="tx1"/>
                </a:solidFill>
                <a:latin typeface="Montserrat ExtraLight"/>
                <a:ea typeface="Montserrat ExtraLight"/>
                <a:cs typeface="Montserrat ExtraLight"/>
                <a:sym typeface="Montserrat ExtraLight"/>
              </a:rPr>
              <a:t>Alessandro Anfigeno</a:t>
            </a:r>
          </a:p>
        </p:txBody>
      </p:sp>
      <p:sp>
        <p:nvSpPr>
          <p:cNvPr id="7" name="Google Shape;164;p38">
            <a:extLst>
              <a:ext uri="{FF2B5EF4-FFF2-40B4-BE49-F238E27FC236}">
                <a16:creationId xmlns:a16="http://schemas.microsoft.com/office/drawing/2014/main" id="{5AC01BEF-0002-EB8C-AF9B-43C563054B13}"/>
              </a:ext>
            </a:extLst>
          </p:cNvPr>
          <p:cNvSpPr txBox="1">
            <a:spLocks/>
          </p:cNvSpPr>
          <p:nvPr/>
        </p:nvSpPr>
        <p:spPr>
          <a:xfrm>
            <a:off x="6577472" y="5079492"/>
            <a:ext cx="3260700" cy="464700"/>
          </a:xfrm>
          <a:prstGeom prst="rect">
            <a:avLst/>
          </a:prstGeom>
          <a:noFill/>
          <a:ln>
            <a:noFill/>
          </a:ln>
          <a:effectLst>
            <a:outerShdw blurRad="100013" dist="19050" dir="8460000" algn="bl" rotWithShape="0">
              <a:srgbClr val="76A5AF">
                <a:alpha val="50000"/>
              </a:srgbClr>
            </a:outerShdw>
          </a:effectLst>
        </p:spPr>
        <p:txBody>
          <a:bodyPr spcFirstLastPara="1" wrap="square" lIns="91425" tIns="91425" rIns="91425" bIns="91425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Montserrat ExtraBold"/>
              <a:buNone/>
              <a:defRPr sz="3600" b="1" i="0" u="none" strike="noStrike" cap="none">
                <a:solidFill>
                  <a:schemeClr val="lt1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Montserrat"/>
              <a:buNone/>
              <a:defRPr sz="3600" b="1" i="0" u="none" strike="noStrike" cap="non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Montserrat"/>
              <a:buNone/>
              <a:defRPr sz="3600" b="1" i="0" u="none" strike="noStrike" cap="non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Montserrat"/>
              <a:buNone/>
              <a:defRPr sz="3600" b="1" i="0" u="none" strike="noStrike" cap="non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Montserrat"/>
              <a:buNone/>
              <a:defRPr sz="3600" b="1" i="0" u="none" strike="noStrike" cap="non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Montserrat"/>
              <a:buNone/>
              <a:defRPr sz="3600" b="1" i="0" u="none" strike="noStrike" cap="non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Montserrat"/>
              <a:buNone/>
              <a:defRPr sz="3600" b="1" i="0" u="none" strike="noStrike" cap="non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Montserrat"/>
              <a:buNone/>
              <a:defRPr sz="3600" b="1" i="0" u="none" strike="noStrike" cap="non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Montserrat"/>
              <a:buNone/>
              <a:defRPr sz="3600" b="1" i="0" u="none" strike="noStrike" cap="non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r>
              <a:rPr lang="it-IT" sz="2200" b="0" dirty="0">
                <a:solidFill>
                  <a:schemeClr val="tx1"/>
                </a:solidFill>
                <a:latin typeface="Montserrat ExtraLight"/>
                <a:ea typeface="Montserrat ExtraLight"/>
                <a:cs typeface="Montserrat ExtraLight"/>
                <a:sym typeface="Montserrat ExtraLight"/>
              </a:rPr>
              <a:t>Enrico Attanasio</a:t>
            </a:r>
          </a:p>
        </p:txBody>
      </p:sp>
    </p:spTree>
    <p:extLst>
      <p:ext uri="{BB962C8B-B14F-4D97-AF65-F5344CB8AC3E}">
        <p14:creationId xmlns:p14="http://schemas.microsoft.com/office/powerpoint/2010/main" val="9745921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olo 1">
            <a:extLst>
              <a:ext uri="{FF2B5EF4-FFF2-40B4-BE49-F238E27FC236}">
                <a16:creationId xmlns:a16="http://schemas.microsoft.com/office/drawing/2014/main" id="{C4D96619-EDD0-2258-A306-3D09AC915F9E}"/>
              </a:ext>
            </a:extLst>
          </p:cNvPr>
          <p:cNvSpPr txBox="1">
            <a:spLocks/>
          </p:cNvSpPr>
          <p:nvPr/>
        </p:nvSpPr>
        <p:spPr>
          <a:xfrm>
            <a:off x="154630" y="52679"/>
            <a:ext cx="10515600" cy="97692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b="1" kern="0" dirty="0">
                <a:solidFill>
                  <a:srgbClr val="0070C0"/>
                </a:solidFill>
                <a:latin typeface="Aptos" panose="020B0004020202020204" pitchFamily="34" charset="0"/>
                <a:sym typeface="Montserrat ExtraBold"/>
              </a:rPr>
              <a:t>Il modello di microsimulazione fiscale LigurMOD: </a:t>
            </a:r>
            <a:r>
              <a:rPr lang="it-IT" sz="2400" b="1" kern="0" dirty="0">
                <a:solidFill>
                  <a:srgbClr val="FFAB40"/>
                </a:solidFill>
                <a:latin typeface="Aptos" panose="020B0004020202020204" pitchFamily="34" charset="0"/>
                <a:sym typeface="Montserrat ExtraBold"/>
              </a:rPr>
              <a:t>introduzione al modello</a:t>
            </a:r>
          </a:p>
        </p:txBody>
      </p:sp>
      <p:sp>
        <p:nvSpPr>
          <p:cNvPr id="12" name="CasellaDiTesto 11">
            <a:extLst>
              <a:ext uri="{FF2B5EF4-FFF2-40B4-BE49-F238E27FC236}">
                <a16:creationId xmlns:a16="http://schemas.microsoft.com/office/drawing/2014/main" id="{C4FBA2C5-8F31-B49B-FBD2-603AE2DE3BF7}"/>
              </a:ext>
            </a:extLst>
          </p:cNvPr>
          <p:cNvSpPr txBox="1"/>
          <p:nvPr/>
        </p:nvSpPr>
        <p:spPr>
          <a:xfrm>
            <a:off x="4999355" y="1412201"/>
            <a:ext cx="199540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2800" b="1" kern="0" dirty="0">
                <a:solidFill>
                  <a:srgbClr val="0070C0"/>
                </a:solidFill>
                <a:latin typeface="Aptos" panose="020B0004020202020204" pitchFamily="34" charset="0"/>
                <a:sym typeface="Montserrat ExtraBold"/>
              </a:rPr>
              <a:t>LigurMOD</a:t>
            </a:r>
            <a:endParaRPr lang="it-IT" sz="2800" dirty="0">
              <a:latin typeface="Aptos" panose="020B0004020202020204" pitchFamily="34" charset="0"/>
            </a:endParaRPr>
          </a:p>
        </p:txBody>
      </p:sp>
      <p:pic>
        <p:nvPicPr>
          <p:cNvPr id="13" name="Immagine 12">
            <a:extLst>
              <a:ext uri="{FF2B5EF4-FFF2-40B4-BE49-F238E27FC236}">
                <a16:creationId xmlns:a16="http://schemas.microsoft.com/office/drawing/2014/main" id="{6382F86D-D047-C5E8-33A4-47E979A2C0C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98008" y="1416654"/>
            <a:ext cx="769660" cy="463042"/>
          </a:xfrm>
          <a:prstGeom prst="rect">
            <a:avLst/>
          </a:prstGeom>
        </p:spPr>
      </p:pic>
      <p:cxnSp>
        <p:nvCxnSpPr>
          <p:cNvPr id="14" name="Connettore 2 13">
            <a:extLst>
              <a:ext uri="{FF2B5EF4-FFF2-40B4-BE49-F238E27FC236}">
                <a16:creationId xmlns:a16="http://schemas.microsoft.com/office/drawing/2014/main" id="{E7656284-7B9A-F87C-A18B-57A70D22450A}"/>
              </a:ext>
            </a:extLst>
          </p:cNvPr>
          <p:cNvCxnSpPr>
            <a:cxnSpLocks/>
          </p:cNvCxnSpPr>
          <p:nvPr/>
        </p:nvCxnSpPr>
        <p:spPr>
          <a:xfrm flipH="1">
            <a:off x="2857507" y="1703384"/>
            <a:ext cx="1092590" cy="0"/>
          </a:xfrm>
          <a:prstGeom prst="straightConnector1">
            <a:avLst/>
          </a:prstGeom>
          <a:ln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CasellaDiTesto 15">
            <a:extLst>
              <a:ext uri="{FF2B5EF4-FFF2-40B4-BE49-F238E27FC236}">
                <a16:creationId xmlns:a16="http://schemas.microsoft.com/office/drawing/2014/main" id="{14EC2599-FE8F-4639-7402-8C738FCFFE41}"/>
              </a:ext>
            </a:extLst>
          </p:cNvPr>
          <p:cNvSpPr txBox="1"/>
          <p:nvPr/>
        </p:nvSpPr>
        <p:spPr>
          <a:xfrm>
            <a:off x="2930366" y="1464198"/>
            <a:ext cx="1303845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1200" b="1" kern="0" dirty="0">
                <a:solidFill>
                  <a:srgbClr val="0070C0"/>
                </a:solidFill>
                <a:latin typeface="Aptos" panose="020B0004020202020204" pitchFamily="34" charset="0"/>
                <a:sym typeface="Montserrat ExtraBold"/>
              </a:rPr>
              <a:t>Mutuato da</a:t>
            </a:r>
            <a:endParaRPr lang="it-IT" sz="1200" dirty="0">
              <a:latin typeface="Aptos" panose="020B0004020202020204" pitchFamily="34" charset="0"/>
            </a:endParaRPr>
          </a:p>
        </p:txBody>
      </p:sp>
      <p:pic>
        <p:nvPicPr>
          <p:cNvPr id="21" name="Immagine 20">
            <a:extLst>
              <a:ext uri="{FF2B5EF4-FFF2-40B4-BE49-F238E27FC236}">
                <a16:creationId xmlns:a16="http://schemas.microsoft.com/office/drawing/2014/main" id="{65BEAF08-1A9D-C4BC-5DA9-708A23EA47B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4441" y="1416654"/>
            <a:ext cx="772804" cy="463042"/>
          </a:xfrm>
          <a:prstGeom prst="rect">
            <a:avLst/>
          </a:prstGeom>
        </p:spPr>
      </p:pic>
      <p:sp>
        <p:nvSpPr>
          <p:cNvPr id="25" name="CasellaDiTesto 24">
            <a:extLst>
              <a:ext uri="{FF2B5EF4-FFF2-40B4-BE49-F238E27FC236}">
                <a16:creationId xmlns:a16="http://schemas.microsoft.com/office/drawing/2014/main" id="{19FEC0EF-9217-A2A6-1A4A-DCDD0DB4E0B5}"/>
              </a:ext>
            </a:extLst>
          </p:cNvPr>
          <p:cNvSpPr txBox="1"/>
          <p:nvPr/>
        </p:nvSpPr>
        <p:spPr>
          <a:xfrm>
            <a:off x="1370519" y="1479586"/>
            <a:ext cx="1642145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2000" b="1" kern="0" dirty="0">
                <a:solidFill>
                  <a:srgbClr val="0070C0"/>
                </a:solidFill>
                <a:latin typeface="Aptos" panose="020B0004020202020204" pitchFamily="34" charset="0"/>
                <a:sym typeface="Montserrat ExtraBold"/>
              </a:rPr>
              <a:t>EuroMOD</a:t>
            </a:r>
            <a:endParaRPr lang="it-IT" sz="2000" dirty="0">
              <a:latin typeface="Aptos" panose="020B0004020202020204" pitchFamily="34" charset="0"/>
            </a:endParaRPr>
          </a:p>
        </p:txBody>
      </p:sp>
      <p:cxnSp>
        <p:nvCxnSpPr>
          <p:cNvPr id="27" name="Connettore diritto 26">
            <a:extLst>
              <a:ext uri="{FF2B5EF4-FFF2-40B4-BE49-F238E27FC236}">
                <a16:creationId xmlns:a16="http://schemas.microsoft.com/office/drawing/2014/main" id="{70395BAA-94A0-AA34-4B89-453FD31D3213}"/>
              </a:ext>
            </a:extLst>
          </p:cNvPr>
          <p:cNvCxnSpPr>
            <a:cxnSpLocks/>
          </p:cNvCxnSpPr>
          <p:nvPr/>
        </p:nvCxnSpPr>
        <p:spPr>
          <a:xfrm flipH="1">
            <a:off x="5721857" y="2346933"/>
            <a:ext cx="1572" cy="179699"/>
          </a:xfrm>
          <a:prstGeom prst="line">
            <a:avLst/>
          </a:prstGeom>
          <a:ln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nettore diritto 27">
            <a:extLst>
              <a:ext uri="{FF2B5EF4-FFF2-40B4-BE49-F238E27FC236}">
                <a16:creationId xmlns:a16="http://schemas.microsoft.com/office/drawing/2014/main" id="{14947B7E-90BE-86EE-78CF-14F9FB518198}"/>
              </a:ext>
            </a:extLst>
          </p:cNvPr>
          <p:cNvCxnSpPr>
            <a:cxnSpLocks/>
          </p:cNvCxnSpPr>
          <p:nvPr/>
        </p:nvCxnSpPr>
        <p:spPr>
          <a:xfrm flipH="1">
            <a:off x="3612454" y="2526632"/>
            <a:ext cx="2110975" cy="0"/>
          </a:xfrm>
          <a:prstGeom prst="line">
            <a:avLst/>
          </a:prstGeom>
          <a:ln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nettore diritto 28">
            <a:extLst>
              <a:ext uri="{FF2B5EF4-FFF2-40B4-BE49-F238E27FC236}">
                <a16:creationId xmlns:a16="http://schemas.microsoft.com/office/drawing/2014/main" id="{F62075FD-7BC9-9F18-D8A9-A1018067D457}"/>
              </a:ext>
            </a:extLst>
          </p:cNvPr>
          <p:cNvCxnSpPr>
            <a:cxnSpLocks/>
          </p:cNvCxnSpPr>
          <p:nvPr/>
        </p:nvCxnSpPr>
        <p:spPr>
          <a:xfrm flipH="1">
            <a:off x="3611668" y="2528380"/>
            <a:ext cx="1" cy="309767"/>
          </a:xfrm>
          <a:prstGeom prst="line">
            <a:avLst/>
          </a:prstGeom>
          <a:ln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nettore diritto 29">
            <a:extLst>
              <a:ext uri="{FF2B5EF4-FFF2-40B4-BE49-F238E27FC236}">
                <a16:creationId xmlns:a16="http://schemas.microsoft.com/office/drawing/2014/main" id="{CF1845A0-3A2C-7939-8DBE-6886491AC921}"/>
              </a:ext>
            </a:extLst>
          </p:cNvPr>
          <p:cNvCxnSpPr>
            <a:cxnSpLocks/>
          </p:cNvCxnSpPr>
          <p:nvPr/>
        </p:nvCxnSpPr>
        <p:spPr>
          <a:xfrm flipH="1">
            <a:off x="5723429" y="2526632"/>
            <a:ext cx="2198451" cy="0"/>
          </a:xfrm>
          <a:prstGeom prst="line">
            <a:avLst/>
          </a:prstGeom>
          <a:ln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onnettore diritto 30">
            <a:extLst>
              <a:ext uri="{FF2B5EF4-FFF2-40B4-BE49-F238E27FC236}">
                <a16:creationId xmlns:a16="http://schemas.microsoft.com/office/drawing/2014/main" id="{7D247475-C658-066D-C95F-7991CE886389}"/>
              </a:ext>
            </a:extLst>
          </p:cNvPr>
          <p:cNvCxnSpPr>
            <a:cxnSpLocks/>
          </p:cNvCxnSpPr>
          <p:nvPr/>
        </p:nvCxnSpPr>
        <p:spPr>
          <a:xfrm>
            <a:off x="7921880" y="2526632"/>
            <a:ext cx="0" cy="309767"/>
          </a:xfrm>
          <a:prstGeom prst="line">
            <a:avLst/>
          </a:prstGeom>
          <a:ln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onnettore diritto 31">
            <a:extLst>
              <a:ext uri="{FF2B5EF4-FFF2-40B4-BE49-F238E27FC236}">
                <a16:creationId xmlns:a16="http://schemas.microsoft.com/office/drawing/2014/main" id="{0ADB272F-A2BE-6605-F0DA-EFF50AB05C9F}"/>
              </a:ext>
            </a:extLst>
          </p:cNvPr>
          <p:cNvCxnSpPr>
            <a:cxnSpLocks/>
          </p:cNvCxnSpPr>
          <p:nvPr/>
        </p:nvCxnSpPr>
        <p:spPr>
          <a:xfrm>
            <a:off x="5707181" y="1972085"/>
            <a:ext cx="0" cy="120506"/>
          </a:xfrm>
          <a:prstGeom prst="line">
            <a:avLst/>
          </a:prstGeom>
          <a:ln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CasellaDiTesto 32">
            <a:extLst>
              <a:ext uri="{FF2B5EF4-FFF2-40B4-BE49-F238E27FC236}">
                <a16:creationId xmlns:a16="http://schemas.microsoft.com/office/drawing/2014/main" id="{DF3F317D-4DB1-0519-AC64-A1A9B0337646}"/>
              </a:ext>
            </a:extLst>
          </p:cNvPr>
          <p:cNvSpPr txBox="1"/>
          <p:nvPr/>
        </p:nvSpPr>
        <p:spPr>
          <a:xfrm>
            <a:off x="5204441" y="2092591"/>
            <a:ext cx="1303845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1200" b="1" kern="0" dirty="0">
                <a:solidFill>
                  <a:srgbClr val="0070C0"/>
                </a:solidFill>
                <a:latin typeface="Aptos" panose="020B0004020202020204" pitchFamily="34" charset="0"/>
                <a:sym typeface="Montserrat ExtraBold"/>
              </a:rPr>
              <a:t>Permette di</a:t>
            </a:r>
            <a:endParaRPr lang="it-IT" sz="1200" dirty="0">
              <a:latin typeface="Aptos" panose="020B0004020202020204" pitchFamily="34" charset="0"/>
            </a:endParaRPr>
          </a:p>
        </p:txBody>
      </p:sp>
      <p:sp>
        <p:nvSpPr>
          <p:cNvPr id="35" name="CasellaDiTesto 34">
            <a:extLst>
              <a:ext uri="{FF2B5EF4-FFF2-40B4-BE49-F238E27FC236}">
                <a16:creationId xmlns:a16="http://schemas.microsoft.com/office/drawing/2014/main" id="{0CBCA7C5-FDBB-CE64-4301-E9D05712D706}"/>
              </a:ext>
            </a:extLst>
          </p:cNvPr>
          <p:cNvSpPr txBox="1"/>
          <p:nvPr/>
        </p:nvSpPr>
        <p:spPr>
          <a:xfrm>
            <a:off x="2893825" y="2862759"/>
            <a:ext cx="1488549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2000" dirty="0">
                <a:solidFill>
                  <a:srgbClr val="0070C0"/>
                </a:solidFill>
                <a:latin typeface="Aptos" panose="020B0004020202020204" pitchFamily="34" charset="0"/>
                <a:sym typeface="Montserrat ExtraBold"/>
              </a:rPr>
              <a:t>Valutare</a:t>
            </a:r>
            <a:br>
              <a:rPr lang="it-IT" sz="2000" dirty="0">
                <a:solidFill>
                  <a:schemeClr val="bg2"/>
                </a:solidFill>
                <a:latin typeface="Aptos" panose="020B0004020202020204" pitchFamily="34" charset="0"/>
                <a:sym typeface="Montserrat ExtraBold"/>
              </a:rPr>
            </a:br>
            <a:r>
              <a:rPr lang="it-IT" sz="1200" dirty="0">
                <a:solidFill>
                  <a:schemeClr val="accent2"/>
                </a:solidFill>
                <a:latin typeface="Aptos" panose="020B0004020202020204" pitchFamily="34" charset="0"/>
                <a:sym typeface="Montserrat ExtraBold"/>
              </a:rPr>
              <a:t>gli effetti di una </a:t>
            </a:r>
          </a:p>
          <a:p>
            <a:pPr algn="ctr"/>
            <a:r>
              <a:rPr lang="it-IT" sz="1200" dirty="0">
                <a:solidFill>
                  <a:schemeClr val="accent2"/>
                </a:solidFill>
                <a:latin typeface="Aptos" panose="020B0004020202020204" pitchFamily="34" charset="0"/>
                <a:sym typeface="Montserrat ExtraBold"/>
              </a:rPr>
              <a:t>politica già in vigore</a:t>
            </a:r>
            <a:endParaRPr lang="it-IT" sz="1800" dirty="0">
              <a:solidFill>
                <a:schemeClr val="accent2"/>
              </a:solidFill>
              <a:latin typeface="Aptos" panose="020B0004020202020204" pitchFamily="34" charset="0"/>
              <a:sym typeface="Montserrat ExtraBold"/>
            </a:endParaRPr>
          </a:p>
        </p:txBody>
      </p:sp>
      <p:sp>
        <p:nvSpPr>
          <p:cNvPr id="36" name="CasellaDiTesto 35">
            <a:extLst>
              <a:ext uri="{FF2B5EF4-FFF2-40B4-BE49-F238E27FC236}">
                <a16:creationId xmlns:a16="http://schemas.microsoft.com/office/drawing/2014/main" id="{BE0D6BA0-8740-F9E4-29AB-069B424CFA5B}"/>
              </a:ext>
            </a:extLst>
          </p:cNvPr>
          <p:cNvSpPr txBox="1"/>
          <p:nvPr/>
        </p:nvSpPr>
        <p:spPr>
          <a:xfrm>
            <a:off x="6726679" y="2818333"/>
            <a:ext cx="244169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000" dirty="0">
                <a:solidFill>
                  <a:srgbClr val="0070C0"/>
                </a:solidFill>
                <a:latin typeface="Aptos" panose="020B0004020202020204" pitchFamily="34" charset="0"/>
                <a:sym typeface="Montserrat ExtraBold"/>
              </a:rPr>
              <a:t>Prevedere</a:t>
            </a:r>
            <a:br>
              <a:rPr lang="it-IT" sz="2000" dirty="0">
                <a:solidFill>
                  <a:schemeClr val="bg2"/>
                </a:solidFill>
                <a:latin typeface="Aptos" panose="020B0004020202020204" pitchFamily="34" charset="0"/>
                <a:sym typeface="Montserrat ExtraBold"/>
              </a:rPr>
            </a:br>
            <a:r>
              <a:rPr lang="it-IT" sz="1200" dirty="0">
                <a:solidFill>
                  <a:schemeClr val="accent2"/>
                </a:solidFill>
                <a:latin typeface="Aptos" panose="020B0004020202020204" pitchFamily="34" charset="0"/>
                <a:sym typeface="Montserrat ExtraBold"/>
              </a:rPr>
              <a:t>gli effetti di una </a:t>
            </a:r>
          </a:p>
          <a:p>
            <a:pPr algn="ctr"/>
            <a:r>
              <a:rPr lang="it-IT" sz="1200" dirty="0">
                <a:solidFill>
                  <a:schemeClr val="accent2"/>
                </a:solidFill>
                <a:latin typeface="Aptos" panose="020B0004020202020204" pitchFamily="34" charset="0"/>
                <a:sym typeface="Montserrat ExtraBold"/>
              </a:rPr>
              <a:t>politica non ancora </a:t>
            </a:r>
          </a:p>
          <a:p>
            <a:pPr algn="ctr"/>
            <a:r>
              <a:rPr lang="it-IT" sz="1200" dirty="0">
                <a:solidFill>
                  <a:schemeClr val="accent2"/>
                </a:solidFill>
                <a:latin typeface="Aptos" panose="020B0004020202020204" pitchFamily="34" charset="0"/>
                <a:sym typeface="Montserrat ExtraBold"/>
              </a:rPr>
              <a:t>entrata in vigore</a:t>
            </a:r>
            <a:endParaRPr lang="it-IT" sz="1800" dirty="0">
              <a:solidFill>
                <a:schemeClr val="accent2"/>
              </a:solidFill>
              <a:latin typeface="Aptos" panose="020B0004020202020204" pitchFamily="34" charset="0"/>
              <a:sym typeface="Montserrat ExtraBold"/>
            </a:endParaRPr>
          </a:p>
        </p:txBody>
      </p:sp>
      <p:cxnSp>
        <p:nvCxnSpPr>
          <p:cNvPr id="40" name="Connettore diritto 39">
            <a:extLst>
              <a:ext uri="{FF2B5EF4-FFF2-40B4-BE49-F238E27FC236}">
                <a16:creationId xmlns:a16="http://schemas.microsoft.com/office/drawing/2014/main" id="{D5817AEB-D417-748E-B70E-58063792012F}"/>
              </a:ext>
            </a:extLst>
          </p:cNvPr>
          <p:cNvCxnSpPr>
            <a:cxnSpLocks/>
          </p:cNvCxnSpPr>
          <p:nvPr/>
        </p:nvCxnSpPr>
        <p:spPr>
          <a:xfrm flipH="1">
            <a:off x="3634700" y="4107108"/>
            <a:ext cx="2152121" cy="0"/>
          </a:xfrm>
          <a:prstGeom prst="line">
            <a:avLst/>
          </a:prstGeom>
          <a:ln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Connettore diritto 40">
            <a:extLst>
              <a:ext uri="{FF2B5EF4-FFF2-40B4-BE49-F238E27FC236}">
                <a16:creationId xmlns:a16="http://schemas.microsoft.com/office/drawing/2014/main" id="{5F2CFC58-8B72-135D-253E-C7D01DD086E8}"/>
              </a:ext>
            </a:extLst>
          </p:cNvPr>
          <p:cNvCxnSpPr>
            <a:cxnSpLocks/>
          </p:cNvCxnSpPr>
          <p:nvPr/>
        </p:nvCxnSpPr>
        <p:spPr>
          <a:xfrm flipH="1">
            <a:off x="5745676" y="4107108"/>
            <a:ext cx="2198451" cy="0"/>
          </a:xfrm>
          <a:prstGeom prst="line">
            <a:avLst/>
          </a:prstGeom>
          <a:ln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Connettore diritto 41">
            <a:extLst>
              <a:ext uri="{FF2B5EF4-FFF2-40B4-BE49-F238E27FC236}">
                <a16:creationId xmlns:a16="http://schemas.microsoft.com/office/drawing/2014/main" id="{00B5B7A5-966C-ECF9-97A5-53F43E4169E5}"/>
              </a:ext>
            </a:extLst>
          </p:cNvPr>
          <p:cNvCxnSpPr>
            <a:cxnSpLocks/>
          </p:cNvCxnSpPr>
          <p:nvPr/>
        </p:nvCxnSpPr>
        <p:spPr>
          <a:xfrm flipH="1">
            <a:off x="3634700" y="3797341"/>
            <a:ext cx="1" cy="309767"/>
          </a:xfrm>
          <a:prstGeom prst="line">
            <a:avLst/>
          </a:prstGeom>
          <a:ln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Connettore diritto 42">
            <a:extLst>
              <a:ext uri="{FF2B5EF4-FFF2-40B4-BE49-F238E27FC236}">
                <a16:creationId xmlns:a16="http://schemas.microsoft.com/office/drawing/2014/main" id="{68C090E7-CCAB-21E8-1B16-83A03022F793}"/>
              </a:ext>
            </a:extLst>
          </p:cNvPr>
          <p:cNvCxnSpPr>
            <a:cxnSpLocks/>
          </p:cNvCxnSpPr>
          <p:nvPr/>
        </p:nvCxnSpPr>
        <p:spPr>
          <a:xfrm>
            <a:off x="7944127" y="3797341"/>
            <a:ext cx="0" cy="309767"/>
          </a:xfrm>
          <a:prstGeom prst="line">
            <a:avLst/>
          </a:prstGeom>
          <a:ln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Connettore diritto 45">
            <a:extLst>
              <a:ext uri="{FF2B5EF4-FFF2-40B4-BE49-F238E27FC236}">
                <a16:creationId xmlns:a16="http://schemas.microsoft.com/office/drawing/2014/main" id="{0673D643-B781-83A2-A625-CEC0A2F4CCF2}"/>
              </a:ext>
            </a:extLst>
          </p:cNvPr>
          <p:cNvCxnSpPr>
            <a:cxnSpLocks/>
          </p:cNvCxnSpPr>
          <p:nvPr/>
        </p:nvCxnSpPr>
        <p:spPr>
          <a:xfrm>
            <a:off x="5720029" y="4107108"/>
            <a:ext cx="0" cy="316148"/>
          </a:xfrm>
          <a:prstGeom prst="line">
            <a:avLst/>
          </a:prstGeom>
          <a:ln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CasellaDiTesto 46">
            <a:extLst>
              <a:ext uri="{FF2B5EF4-FFF2-40B4-BE49-F238E27FC236}">
                <a16:creationId xmlns:a16="http://schemas.microsoft.com/office/drawing/2014/main" id="{60992BDE-5227-AC8D-0622-89D94BC306C5}"/>
              </a:ext>
            </a:extLst>
          </p:cNvPr>
          <p:cNvSpPr txBox="1"/>
          <p:nvPr/>
        </p:nvSpPr>
        <p:spPr>
          <a:xfrm>
            <a:off x="3673904" y="4401798"/>
            <a:ext cx="4984288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1200" b="1" kern="0" dirty="0">
                <a:solidFill>
                  <a:srgbClr val="0070C0"/>
                </a:solidFill>
                <a:latin typeface="Aptos" panose="020B0004020202020204" pitchFamily="34" charset="0"/>
                <a:sym typeface="Montserrat ExtraBold"/>
              </a:rPr>
              <a:t>Simulando il sistema fiscale Tax-Benefit ligure e italiano</a:t>
            </a:r>
            <a:endParaRPr lang="it-IT" sz="1200" dirty="0">
              <a:latin typeface="Aptos" panose="020B0004020202020204" pitchFamily="34" charset="0"/>
            </a:endParaRPr>
          </a:p>
        </p:txBody>
      </p:sp>
      <p:cxnSp>
        <p:nvCxnSpPr>
          <p:cNvPr id="48" name="Connettore 2 47">
            <a:extLst>
              <a:ext uri="{FF2B5EF4-FFF2-40B4-BE49-F238E27FC236}">
                <a16:creationId xmlns:a16="http://schemas.microsoft.com/office/drawing/2014/main" id="{B3299933-42C3-4BD0-50C4-72B83A986F5E}"/>
              </a:ext>
            </a:extLst>
          </p:cNvPr>
          <p:cNvCxnSpPr>
            <a:cxnSpLocks/>
          </p:cNvCxnSpPr>
          <p:nvPr/>
        </p:nvCxnSpPr>
        <p:spPr>
          <a:xfrm flipH="1">
            <a:off x="2185458" y="4601181"/>
            <a:ext cx="1092590" cy="0"/>
          </a:xfrm>
          <a:prstGeom prst="straightConnector1">
            <a:avLst/>
          </a:prstGeom>
          <a:ln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CasellaDiTesto 48">
            <a:extLst>
              <a:ext uri="{FF2B5EF4-FFF2-40B4-BE49-F238E27FC236}">
                <a16:creationId xmlns:a16="http://schemas.microsoft.com/office/drawing/2014/main" id="{D6BE3302-0876-577A-7C68-A09FFC919826}"/>
              </a:ext>
            </a:extLst>
          </p:cNvPr>
          <p:cNvSpPr txBox="1"/>
          <p:nvPr/>
        </p:nvSpPr>
        <p:spPr>
          <a:xfrm>
            <a:off x="834643" y="3797341"/>
            <a:ext cx="1279435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1600" b="1" kern="0" dirty="0">
                <a:solidFill>
                  <a:srgbClr val="0070C0"/>
                </a:solidFill>
                <a:latin typeface="Aptos" panose="020B0004020202020204" pitchFamily="34" charset="0"/>
                <a:sym typeface="Montserrat ExtraBold"/>
              </a:rPr>
              <a:t>IT-Silc</a:t>
            </a:r>
            <a:endParaRPr lang="it-IT" sz="1200" dirty="0">
              <a:latin typeface="Aptos" panose="020B0004020202020204" pitchFamily="34" charset="0"/>
            </a:endParaRPr>
          </a:p>
        </p:txBody>
      </p:sp>
      <p:sp>
        <p:nvSpPr>
          <p:cNvPr id="50" name="Rettangolo con angoli arrotondati 49">
            <a:extLst>
              <a:ext uri="{FF2B5EF4-FFF2-40B4-BE49-F238E27FC236}">
                <a16:creationId xmlns:a16="http://schemas.microsoft.com/office/drawing/2014/main" id="{CBC05B70-338D-141F-D716-B80C04470788}"/>
              </a:ext>
            </a:extLst>
          </p:cNvPr>
          <p:cNvSpPr/>
          <p:nvPr/>
        </p:nvSpPr>
        <p:spPr>
          <a:xfrm>
            <a:off x="684636" y="3761352"/>
            <a:ext cx="1301531" cy="2332063"/>
          </a:xfrm>
          <a:prstGeom prst="roundRect">
            <a:avLst/>
          </a:prstGeom>
          <a:noFill/>
          <a:ln w="25400" cap="flat" cmpd="sng" algn="ctr">
            <a:solidFill>
              <a:srgbClr val="FFC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it-IT" sz="16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ptos" panose="020B0004020202020204" pitchFamily="34" charset="0"/>
              <a:sym typeface="Arial"/>
            </a:endParaRPr>
          </a:p>
        </p:txBody>
      </p:sp>
      <p:sp>
        <p:nvSpPr>
          <p:cNvPr id="52" name="CasellaDiTesto 51">
            <a:extLst>
              <a:ext uri="{FF2B5EF4-FFF2-40B4-BE49-F238E27FC236}">
                <a16:creationId xmlns:a16="http://schemas.microsoft.com/office/drawing/2014/main" id="{7F848E7E-E48E-0189-69A6-E4354F39A1CE}"/>
              </a:ext>
            </a:extLst>
          </p:cNvPr>
          <p:cNvSpPr txBox="1"/>
          <p:nvPr/>
        </p:nvSpPr>
        <p:spPr>
          <a:xfrm>
            <a:off x="2236253" y="4298111"/>
            <a:ext cx="1225089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1000" b="1" kern="0" dirty="0">
                <a:solidFill>
                  <a:srgbClr val="0070C0"/>
                </a:solidFill>
                <a:latin typeface="Aptos" panose="020B0004020202020204" pitchFamily="34" charset="0"/>
                <a:sym typeface="Montserrat ExtraBold"/>
              </a:rPr>
              <a:t>Dati di input </a:t>
            </a:r>
            <a:endParaRPr lang="it-IT" sz="1000" dirty="0">
              <a:latin typeface="Aptos" panose="020B0004020202020204" pitchFamily="34" charset="0"/>
            </a:endParaRPr>
          </a:p>
        </p:txBody>
      </p:sp>
      <p:sp>
        <p:nvSpPr>
          <p:cNvPr id="53" name="CasellaDiTesto 52">
            <a:extLst>
              <a:ext uri="{FF2B5EF4-FFF2-40B4-BE49-F238E27FC236}">
                <a16:creationId xmlns:a16="http://schemas.microsoft.com/office/drawing/2014/main" id="{9E015566-8E55-449D-336C-7EBACC83191D}"/>
              </a:ext>
            </a:extLst>
          </p:cNvPr>
          <p:cNvSpPr txBox="1"/>
          <p:nvPr/>
        </p:nvSpPr>
        <p:spPr>
          <a:xfrm>
            <a:off x="684635" y="4135895"/>
            <a:ext cx="1279435" cy="21082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it-IT" sz="1100" kern="0" dirty="0">
                <a:solidFill>
                  <a:srgbClr val="0070C0"/>
                </a:solidFill>
                <a:latin typeface="Aptos" panose="020B0004020202020204" pitchFamily="34" charset="0"/>
                <a:sym typeface="Montserrat ExtraBold"/>
              </a:rPr>
              <a:t>Indagine campionaria di ISTAT</a:t>
            </a:r>
            <a:br>
              <a:rPr lang="it-IT" sz="1100" kern="0" dirty="0">
                <a:solidFill>
                  <a:srgbClr val="0070C0"/>
                </a:solidFill>
                <a:latin typeface="Aptos" panose="020B0004020202020204" pitchFamily="34" charset="0"/>
                <a:sym typeface="Montserrat ExtraBold"/>
              </a:rPr>
            </a:br>
            <a:endParaRPr lang="it-IT" sz="1100" kern="0" dirty="0">
              <a:solidFill>
                <a:srgbClr val="0070C0"/>
              </a:solidFill>
              <a:latin typeface="Aptos" panose="020B0004020202020204" pitchFamily="34" charset="0"/>
              <a:sym typeface="Montserrat ExtraBold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it-IT" sz="1100" kern="0" dirty="0">
                <a:solidFill>
                  <a:srgbClr val="0070C0"/>
                </a:solidFill>
                <a:latin typeface="Aptos" panose="020B0004020202020204" pitchFamily="34" charset="0"/>
                <a:sym typeface="Montserrat ExtraBold"/>
              </a:rPr>
              <a:t>Condotta ogni anno dal 2004</a:t>
            </a:r>
            <a:br>
              <a:rPr lang="it-IT" sz="1100" kern="0" dirty="0">
                <a:solidFill>
                  <a:srgbClr val="0070C0"/>
                </a:solidFill>
                <a:latin typeface="Aptos" panose="020B0004020202020204" pitchFamily="34" charset="0"/>
                <a:sym typeface="Montserrat ExtraBold"/>
              </a:rPr>
            </a:br>
            <a:endParaRPr lang="it-IT" sz="1100" kern="0" dirty="0">
              <a:solidFill>
                <a:srgbClr val="0070C0"/>
              </a:solidFill>
              <a:latin typeface="Aptos" panose="020B0004020202020204" pitchFamily="34" charset="0"/>
              <a:sym typeface="Montserrat ExtraBold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it-IT" sz="1100" kern="0" dirty="0">
                <a:solidFill>
                  <a:srgbClr val="0070C0"/>
                </a:solidFill>
                <a:latin typeface="Aptos" panose="020B0004020202020204" pitchFamily="34" charset="0"/>
                <a:sym typeface="Montserrat ExtraBold"/>
              </a:rPr>
              <a:t>Coinvolge le famiglie:</a:t>
            </a:r>
            <a:br>
              <a:rPr lang="it-IT" sz="1100" kern="0" dirty="0">
                <a:solidFill>
                  <a:srgbClr val="0070C0"/>
                </a:solidFill>
                <a:latin typeface="Aptos" panose="020B0004020202020204" pitchFamily="34" charset="0"/>
                <a:sym typeface="Montserrat ExtraBold"/>
              </a:rPr>
            </a:br>
            <a:r>
              <a:rPr lang="it-IT" sz="1100" kern="0" dirty="0">
                <a:solidFill>
                  <a:srgbClr val="0070C0"/>
                </a:solidFill>
                <a:latin typeface="Aptos" panose="020B0004020202020204" pitchFamily="34" charset="0"/>
                <a:sym typeface="Montserrat ExtraBold"/>
              </a:rPr>
              <a:t>40.000 (Italia) 1.000 (Liguria</a:t>
            </a:r>
            <a:r>
              <a:rPr lang="it-IT" sz="1000" kern="0" dirty="0">
                <a:solidFill>
                  <a:srgbClr val="0070C0"/>
                </a:solidFill>
                <a:latin typeface="Aptos" panose="020B0004020202020204" pitchFamily="34" charset="0"/>
                <a:sym typeface="Montserrat ExtraBold"/>
              </a:rPr>
              <a:t>)</a:t>
            </a:r>
            <a:r>
              <a:rPr lang="it-IT" sz="1000" dirty="0">
                <a:latin typeface="Aptos" panose="020B0004020202020204" pitchFamily="34" charset="0"/>
              </a:rPr>
              <a:t>	</a:t>
            </a:r>
          </a:p>
        </p:txBody>
      </p:sp>
      <p:cxnSp>
        <p:nvCxnSpPr>
          <p:cNvPr id="56" name="Connettore 2 55">
            <a:extLst>
              <a:ext uri="{FF2B5EF4-FFF2-40B4-BE49-F238E27FC236}">
                <a16:creationId xmlns:a16="http://schemas.microsoft.com/office/drawing/2014/main" id="{51796A22-E6A7-69E9-2EE9-2689CDBCF760}"/>
              </a:ext>
            </a:extLst>
          </p:cNvPr>
          <p:cNvCxnSpPr>
            <a:cxnSpLocks/>
          </p:cNvCxnSpPr>
          <p:nvPr/>
        </p:nvCxnSpPr>
        <p:spPr>
          <a:xfrm>
            <a:off x="8570136" y="4600846"/>
            <a:ext cx="1092590" cy="0"/>
          </a:xfrm>
          <a:prstGeom prst="straightConnector1">
            <a:avLst/>
          </a:prstGeom>
          <a:ln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CasellaDiTesto 56">
            <a:extLst>
              <a:ext uri="{FF2B5EF4-FFF2-40B4-BE49-F238E27FC236}">
                <a16:creationId xmlns:a16="http://schemas.microsoft.com/office/drawing/2014/main" id="{5930D216-6675-7DCB-BF76-693EFB68E288}"/>
              </a:ext>
            </a:extLst>
          </p:cNvPr>
          <p:cNvSpPr txBox="1"/>
          <p:nvPr/>
        </p:nvSpPr>
        <p:spPr>
          <a:xfrm>
            <a:off x="8520087" y="4298111"/>
            <a:ext cx="1225089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1000" b="1" kern="0" dirty="0">
                <a:solidFill>
                  <a:srgbClr val="0070C0"/>
                </a:solidFill>
                <a:latin typeface="Aptos" panose="020B0004020202020204" pitchFamily="34" charset="0"/>
                <a:sym typeface="Montserrat ExtraBold"/>
              </a:rPr>
              <a:t>Dati di output </a:t>
            </a:r>
            <a:endParaRPr lang="it-IT" sz="1000" dirty="0">
              <a:latin typeface="Aptos" panose="020B0004020202020204" pitchFamily="34" charset="0"/>
            </a:endParaRPr>
          </a:p>
        </p:txBody>
      </p:sp>
      <p:sp>
        <p:nvSpPr>
          <p:cNvPr id="62" name="Rettangolo con angoli arrotondati 61">
            <a:extLst>
              <a:ext uri="{FF2B5EF4-FFF2-40B4-BE49-F238E27FC236}">
                <a16:creationId xmlns:a16="http://schemas.microsoft.com/office/drawing/2014/main" id="{335C2304-725F-9A3A-1506-1BBC423AD4C3}"/>
              </a:ext>
            </a:extLst>
          </p:cNvPr>
          <p:cNvSpPr/>
          <p:nvPr/>
        </p:nvSpPr>
        <p:spPr>
          <a:xfrm>
            <a:off x="2930366" y="5365170"/>
            <a:ext cx="1762479" cy="416422"/>
          </a:xfrm>
          <a:prstGeom prst="roundRect">
            <a:avLst/>
          </a:prstGeom>
          <a:noFill/>
          <a:ln w="25400" cap="flat" cmpd="sng" algn="ctr">
            <a:solidFill>
              <a:srgbClr val="FFC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it-IT" sz="16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ptos" panose="020B0004020202020204" pitchFamily="34" charset="0"/>
              <a:sym typeface="Arial"/>
            </a:endParaRPr>
          </a:p>
        </p:txBody>
      </p:sp>
      <p:sp>
        <p:nvSpPr>
          <p:cNvPr id="63" name="Rettangolo con angoli arrotondati 62">
            <a:extLst>
              <a:ext uri="{FF2B5EF4-FFF2-40B4-BE49-F238E27FC236}">
                <a16:creationId xmlns:a16="http://schemas.microsoft.com/office/drawing/2014/main" id="{DD1766F5-4EB2-1DC8-AFD2-775D0EFFAEF9}"/>
              </a:ext>
            </a:extLst>
          </p:cNvPr>
          <p:cNvSpPr/>
          <p:nvPr/>
        </p:nvSpPr>
        <p:spPr>
          <a:xfrm>
            <a:off x="4886260" y="5373702"/>
            <a:ext cx="1676094" cy="399734"/>
          </a:xfrm>
          <a:prstGeom prst="roundRect">
            <a:avLst/>
          </a:prstGeom>
          <a:noFill/>
          <a:ln w="25400" cap="flat" cmpd="sng" algn="ctr">
            <a:solidFill>
              <a:srgbClr val="FFC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it-IT" sz="16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ptos" panose="020B0004020202020204" pitchFamily="34" charset="0"/>
              <a:sym typeface="Arial"/>
            </a:endParaRPr>
          </a:p>
        </p:txBody>
      </p:sp>
      <p:sp>
        <p:nvSpPr>
          <p:cNvPr id="64" name="Rettangolo con angoli arrotondati 63">
            <a:extLst>
              <a:ext uri="{FF2B5EF4-FFF2-40B4-BE49-F238E27FC236}">
                <a16:creationId xmlns:a16="http://schemas.microsoft.com/office/drawing/2014/main" id="{4CD6EBD7-6C99-7419-C77F-BC58AAF1B521}"/>
              </a:ext>
            </a:extLst>
          </p:cNvPr>
          <p:cNvSpPr/>
          <p:nvPr/>
        </p:nvSpPr>
        <p:spPr>
          <a:xfrm>
            <a:off x="6755769" y="5365170"/>
            <a:ext cx="1676094" cy="399734"/>
          </a:xfrm>
          <a:prstGeom prst="roundRect">
            <a:avLst/>
          </a:prstGeom>
          <a:noFill/>
          <a:ln w="25400" cap="flat" cmpd="sng" algn="ctr">
            <a:solidFill>
              <a:srgbClr val="FFC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it-IT" sz="16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ptos" panose="020B0004020202020204" pitchFamily="34" charset="0"/>
              <a:sym typeface="Arial"/>
            </a:endParaRPr>
          </a:p>
        </p:txBody>
      </p:sp>
      <p:sp>
        <p:nvSpPr>
          <p:cNvPr id="65" name="CasellaDiTesto 64">
            <a:extLst>
              <a:ext uri="{FF2B5EF4-FFF2-40B4-BE49-F238E27FC236}">
                <a16:creationId xmlns:a16="http://schemas.microsoft.com/office/drawing/2014/main" id="{11B9A8F9-A97B-C4D7-67DD-7CEBD2D9D60E}"/>
              </a:ext>
            </a:extLst>
          </p:cNvPr>
          <p:cNvSpPr txBox="1"/>
          <p:nvPr/>
        </p:nvSpPr>
        <p:spPr>
          <a:xfrm>
            <a:off x="2988780" y="5373326"/>
            <a:ext cx="172538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1000" b="1" kern="0" dirty="0">
                <a:solidFill>
                  <a:srgbClr val="0070C0"/>
                </a:solidFill>
                <a:latin typeface="Aptos" panose="020B0004020202020204" pitchFamily="34" charset="0"/>
                <a:sym typeface="Montserrat ExtraBold"/>
              </a:rPr>
              <a:t>Imposte su redditi e altre imposte dirette</a:t>
            </a:r>
            <a:endParaRPr lang="it-IT" sz="1000" dirty="0">
              <a:latin typeface="Aptos" panose="020B0004020202020204" pitchFamily="34" charset="0"/>
            </a:endParaRPr>
          </a:p>
        </p:txBody>
      </p:sp>
      <p:sp>
        <p:nvSpPr>
          <p:cNvPr id="66" name="CasellaDiTesto 65">
            <a:extLst>
              <a:ext uri="{FF2B5EF4-FFF2-40B4-BE49-F238E27FC236}">
                <a16:creationId xmlns:a16="http://schemas.microsoft.com/office/drawing/2014/main" id="{D65F6BAC-705A-5480-AA69-0436A79C14D2}"/>
              </a:ext>
            </a:extLst>
          </p:cNvPr>
          <p:cNvSpPr txBox="1"/>
          <p:nvPr/>
        </p:nvSpPr>
        <p:spPr>
          <a:xfrm>
            <a:off x="5102069" y="5441926"/>
            <a:ext cx="1514613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1000" b="1" kern="0" dirty="0">
                <a:solidFill>
                  <a:srgbClr val="0070C0"/>
                </a:solidFill>
                <a:latin typeface="Aptos" panose="020B0004020202020204" pitchFamily="34" charset="0"/>
                <a:sym typeface="Montserrat ExtraBold"/>
              </a:rPr>
              <a:t>Contributi sociali</a:t>
            </a:r>
            <a:endParaRPr lang="it-IT" sz="1000" dirty="0">
              <a:latin typeface="Aptos" panose="020B0004020202020204" pitchFamily="34" charset="0"/>
            </a:endParaRPr>
          </a:p>
        </p:txBody>
      </p:sp>
      <p:sp>
        <p:nvSpPr>
          <p:cNvPr id="67" name="CasellaDiTesto 66">
            <a:extLst>
              <a:ext uri="{FF2B5EF4-FFF2-40B4-BE49-F238E27FC236}">
                <a16:creationId xmlns:a16="http://schemas.microsoft.com/office/drawing/2014/main" id="{B002F303-7A22-4459-4521-2B9B9E95997E}"/>
              </a:ext>
            </a:extLst>
          </p:cNvPr>
          <p:cNvSpPr txBox="1"/>
          <p:nvPr/>
        </p:nvSpPr>
        <p:spPr>
          <a:xfrm>
            <a:off x="6899698" y="5441926"/>
            <a:ext cx="1725380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1000" b="1" kern="0" dirty="0">
                <a:solidFill>
                  <a:srgbClr val="0070C0"/>
                </a:solidFill>
                <a:latin typeface="Aptos" panose="020B0004020202020204" pitchFamily="34" charset="0"/>
                <a:sym typeface="Montserrat ExtraBold"/>
              </a:rPr>
              <a:t>Trasferimenti sociali</a:t>
            </a:r>
            <a:endParaRPr lang="it-IT" sz="1000" dirty="0">
              <a:latin typeface="Aptos" panose="020B0004020202020204" pitchFamily="34" charset="0"/>
            </a:endParaRPr>
          </a:p>
        </p:txBody>
      </p:sp>
      <p:cxnSp>
        <p:nvCxnSpPr>
          <p:cNvPr id="68" name="Connettore diritto 67">
            <a:extLst>
              <a:ext uri="{FF2B5EF4-FFF2-40B4-BE49-F238E27FC236}">
                <a16:creationId xmlns:a16="http://schemas.microsoft.com/office/drawing/2014/main" id="{AA8DC4AF-F879-E464-859F-4C0F6018492E}"/>
              </a:ext>
            </a:extLst>
          </p:cNvPr>
          <p:cNvCxnSpPr>
            <a:cxnSpLocks/>
          </p:cNvCxnSpPr>
          <p:nvPr/>
        </p:nvCxnSpPr>
        <p:spPr>
          <a:xfrm>
            <a:off x="5724331" y="4666531"/>
            <a:ext cx="0" cy="176615"/>
          </a:xfrm>
          <a:prstGeom prst="line">
            <a:avLst/>
          </a:prstGeom>
          <a:ln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CasellaDiTesto 69">
            <a:extLst>
              <a:ext uri="{FF2B5EF4-FFF2-40B4-BE49-F238E27FC236}">
                <a16:creationId xmlns:a16="http://schemas.microsoft.com/office/drawing/2014/main" id="{958E3D35-1B27-F1E8-31F7-E6A7631BCDCE}"/>
              </a:ext>
            </a:extLst>
          </p:cNvPr>
          <p:cNvSpPr txBox="1"/>
          <p:nvPr/>
        </p:nvSpPr>
        <p:spPr>
          <a:xfrm>
            <a:off x="5282953" y="4783362"/>
            <a:ext cx="1303845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1200" b="1" kern="0" dirty="0">
                <a:solidFill>
                  <a:srgbClr val="0070C0"/>
                </a:solidFill>
                <a:latin typeface="Aptos" panose="020B0004020202020204" pitchFamily="34" charset="0"/>
                <a:sym typeface="Montserrat ExtraBold"/>
              </a:rPr>
              <a:t>Attraverso</a:t>
            </a:r>
            <a:endParaRPr lang="it-IT" sz="1200" dirty="0">
              <a:latin typeface="Aptos" panose="020B0004020202020204" pitchFamily="34" charset="0"/>
            </a:endParaRPr>
          </a:p>
        </p:txBody>
      </p:sp>
      <p:cxnSp>
        <p:nvCxnSpPr>
          <p:cNvPr id="71" name="Connettore diritto 70">
            <a:extLst>
              <a:ext uri="{FF2B5EF4-FFF2-40B4-BE49-F238E27FC236}">
                <a16:creationId xmlns:a16="http://schemas.microsoft.com/office/drawing/2014/main" id="{9470998B-A200-A713-2EC4-321A221DBA13}"/>
              </a:ext>
            </a:extLst>
          </p:cNvPr>
          <p:cNvCxnSpPr>
            <a:cxnSpLocks/>
          </p:cNvCxnSpPr>
          <p:nvPr/>
        </p:nvCxnSpPr>
        <p:spPr>
          <a:xfrm>
            <a:off x="5723429" y="5020752"/>
            <a:ext cx="0" cy="176615"/>
          </a:xfrm>
          <a:prstGeom prst="line">
            <a:avLst/>
          </a:prstGeom>
          <a:ln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Connettore diritto 71">
            <a:extLst>
              <a:ext uri="{FF2B5EF4-FFF2-40B4-BE49-F238E27FC236}">
                <a16:creationId xmlns:a16="http://schemas.microsoft.com/office/drawing/2014/main" id="{B07633B0-3555-CA81-5C45-45BB3647B3B0}"/>
              </a:ext>
            </a:extLst>
          </p:cNvPr>
          <p:cNvCxnSpPr>
            <a:cxnSpLocks/>
          </p:cNvCxnSpPr>
          <p:nvPr/>
        </p:nvCxnSpPr>
        <p:spPr>
          <a:xfrm flipH="1">
            <a:off x="5723429" y="5197367"/>
            <a:ext cx="1870387" cy="0"/>
          </a:xfrm>
          <a:prstGeom prst="line">
            <a:avLst/>
          </a:prstGeom>
          <a:ln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Connettore diritto 73">
            <a:extLst>
              <a:ext uri="{FF2B5EF4-FFF2-40B4-BE49-F238E27FC236}">
                <a16:creationId xmlns:a16="http://schemas.microsoft.com/office/drawing/2014/main" id="{68799B08-C249-3A7B-D5FA-75C2E5E9019F}"/>
              </a:ext>
            </a:extLst>
          </p:cNvPr>
          <p:cNvCxnSpPr>
            <a:cxnSpLocks/>
          </p:cNvCxnSpPr>
          <p:nvPr/>
        </p:nvCxnSpPr>
        <p:spPr>
          <a:xfrm flipH="1">
            <a:off x="3851470" y="5197367"/>
            <a:ext cx="1870387" cy="0"/>
          </a:xfrm>
          <a:prstGeom prst="line">
            <a:avLst/>
          </a:prstGeom>
          <a:ln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Connettore diritto 74">
            <a:extLst>
              <a:ext uri="{FF2B5EF4-FFF2-40B4-BE49-F238E27FC236}">
                <a16:creationId xmlns:a16="http://schemas.microsoft.com/office/drawing/2014/main" id="{A5631CF3-9C31-8967-47F2-85DDB2E85B33}"/>
              </a:ext>
            </a:extLst>
          </p:cNvPr>
          <p:cNvCxnSpPr>
            <a:cxnSpLocks/>
          </p:cNvCxnSpPr>
          <p:nvPr/>
        </p:nvCxnSpPr>
        <p:spPr>
          <a:xfrm>
            <a:off x="5721857" y="5188555"/>
            <a:ext cx="0" cy="176615"/>
          </a:xfrm>
          <a:prstGeom prst="line">
            <a:avLst/>
          </a:prstGeom>
          <a:ln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Connettore diritto 75">
            <a:extLst>
              <a:ext uri="{FF2B5EF4-FFF2-40B4-BE49-F238E27FC236}">
                <a16:creationId xmlns:a16="http://schemas.microsoft.com/office/drawing/2014/main" id="{F91D5FB4-7ACB-08A8-C256-D5A7137046BC}"/>
              </a:ext>
            </a:extLst>
          </p:cNvPr>
          <p:cNvCxnSpPr>
            <a:cxnSpLocks/>
          </p:cNvCxnSpPr>
          <p:nvPr/>
        </p:nvCxnSpPr>
        <p:spPr>
          <a:xfrm>
            <a:off x="7593816" y="5188554"/>
            <a:ext cx="0" cy="176615"/>
          </a:xfrm>
          <a:prstGeom prst="line">
            <a:avLst/>
          </a:prstGeom>
          <a:ln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Connettore diritto 76">
            <a:extLst>
              <a:ext uri="{FF2B5EF4-FFF2-40B4-BE49-F238E27FC236}">
                <a16:creationId xmlns:a16="http://schemas.microsoft.com/office/drawing/2014/main" id="{8D9BA648-C1BD-BFA5-8FC5-694B73F4CFF9}"/>
              </a:ext>
            </a:extLst>
          </p:cNvPr>
          <p:cNvCxnSpPr>
            <a:cxnSpLocks/>
          </p:cNvCxnSpPr>
          <p:nvPr/>
        </p:nvCxnSpPr>
        <p:spPr>
          <a:xfrm>
            <a:off x="3851470" y="5197367"/>
            <a:ext cx="0" cy="176615"/>
          </a:xfrm>
          <a:prstGeom prst="line">
            <a:avLst/>
          </a:prstGeom>
          <a:ln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Rettangolo con angoli arrotondati 78">
            <a:extLst>
              <a:ext uri="{FF2B5EF4-FFF2-40B4-BE49-F238E27FC236}">
                <a16:creationId xmlns:a16="http://schemas.microsoft.com/office/drawing/2014/main" id="{570EAA45-7FF5-45C1-67E3-84E55220F9A9}"/>
              </a:ext>
            </a:extLst>
          </p:cNvPr>
          <p:cNvSpPr/>
          <p:nvPr/>
        </p:nvSpPr>
        <p:spPr>
          <a:xfrm>
            <a:off x="9859140" y="3501793"/>
            <a:ext cx="2044102" cy="2591617"/>
          </a:xfrm>
          <a:prstGeom prst="roundRect">
            <a:avLst/>
          </a:prstGeom>
          <a:noFill/>
          <a:ln w="25400" cap="flat" cmpd="sng" algn="ctr">
            <a:solidFill>
              <a:srgbClr val="FFC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it-IT" sz="16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ptos" panose="020B0004020202020204" pitchFamily="34" charset="0"/>
              <a:sym typeface="Arial"/>
            </a:endParaRPr>
          </a:p>
        </p:txBody>
      </p:sp>
      <p:sp>
        <p:nvSpPr>
          <p:cNvPr id="80" name="CasellaDiTesto 79">
            <a:extLst>
              <a:ext uri="{FF2B5EF4-FFF2-40B4-BE49-F238E27FC236}">
                <a16:creationId xmlns:a16="http://schemas.microsoft.com/office/drawing/2014/main" id="{3111E727-84D7-C1AC-9AC5-B9C8DE81BCBE}"/>
              </a:ext>
            </a:extLst>
          </p:cNvPr>
          <p:cNvSpPr txBox="1"/>
          <p:nvPr/>
        </p:nvSpPr>
        <p:spPr>
          <a:xfrm>
            <a:off x="9964015" y="3501793"/>
            <a:ext cx="1918999" cy="28401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it-IT" sz="1100" kern="0" dirty="0">
                <a:solidFill>
                  <a:srgbClr val="0070C0"/>
                </a:solidFill>
                <a:latin typeface="Aptos" panose="020B0004020202020204" pitchFamily="34" charset="0"/>
                <a:sym typeface="Montserrat ExtraBold"/>
              </a:rPr>
              <a:t>Gettito</a:t>
            </a:r>
          </a:p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it-IT" sz="1100" kern="0" dirty="0">
                <a:solidFill>
                  <a:srgbClr val="0070C0"/>
                </a:solidFill>
                <a:latin typeface="Aptos" panose="020B0004020202020204" pitchFamily="34" charset="0"/>
                <a:sym typeface="Montserrat ExtraBold"/>
              </a:rPr>
              <a:t>Spesa per trasferimenti sociali</a:t>
            </a:r>
          </a:p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it-IT" sz="1100" kern="0" dirty="0">
                <a:solidFill>
                  <a:srgbClr val="0070C0"/>
                </a:solidFill>
                <a:latin typeface="Aptos" panose="020B0004020202020204" pitchFamily="34" charset="0"/>
                <a:sym typeface="Montserrat ExtraBold"/>
              </a:rPr>
              <a:t>Numero di beneficiari</a:t>
            </a:r>
          </a:p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it-IT" sz="1100" kern="0" dirty="0">
                <a:solidFill>
                  <a:srgbClr val="0070C0"/>
                </a:solidFill>
                <a:latin typeface="Aptos" panose="020B0004020202020204" pitchFamily="34" charset="0"/>
                <a:sym typeface="Montserrat ExtraBold"/>
              </a:rPr>
              <a:t>Numero di contribuenti</a:t>
            </a:r>
          </a:p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it-IT" sz="1100" kern="0" dirty="0">
                <a:solidFill>
                  <a:srgbClr val="0070C0"/>
                </a:solidFill>
                <a:latin typeface="Aptos" panose="020B0004020202020204" pitchFamily="34" charset="0"/>
                <a:sym typeface="Montserrat ExtraBold"/>
              </a:rPr>
              <a:t>Distribuzione del reddito</a:t>
            </a:r>
          </a:p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it-IT" sz="1100" kern="0" dirty="0">
                <a:solidFill>
                  <a:srgbClr val="0070C0"/>
                </a:solidFill>
                <a:latin typeface="Aptos" panose="020B0004020202020204" pitchFamily="34" charset="0"/>
                <a:sym typeface="Montserrat ExtraBold"/>
              </a:rPr>
              <a:t>Effetti redistributivi e di progressività</a:t>
            </a:r>
          </a:p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it-IT" sz="1100" kern="0" dirty="0">
                <a:solidFill>
                  <a:srgbClr val="0070C0"/>
                </a:solidFill>
                <a:latin typeface="Aptos" panose="020B0004020202020204" pitchFamily="34" charset="0"/>
                <a:sym typeface="Montserrat ExtraBold"/>
              </a:rPr>
              <a:t>Disuguaglianza</a:t>
            </a:r>
          </a:p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it-IT" sz="1100" kern="0" dirty="0">
                <a:solidFill>
                  <a:srgbClr val="0070C0"/>
                </a:solidFill>
                <a:latin typeface="Aptos" panose="020B0004020202020204" pitchFamily="34" charset="0"/>
                <a:sym typeface="Montserrat ExtraBold"/>
              </a:rPr>
              <a:t>Povertà</a:t>
            </a:r>
            <a:br>
              <a:rPr lang="it-IT" sz="900" kern="0" dirty="0">
                <a:solidFill>
                  <a:srgbClr val="0070C0"/>
                </a:solidFill>
                <a:latin typeface="Aptos" panose="020B0004020202020204" pitchFamily="34" charset="0"/>
                <a:sym typeface="Montserrat ExtraBold"/>
              </a:rPr>
            </a:br>
            <a:r>
              <a:rPr lang="it-IT" sz="1000" dirty="0">
                <a:latin typeface="Aptos" panose="020B0004020202020204" pitchFamily="34" charset="0"/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32411174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tangolo con angoli arrotondati 6">
            <a:extLst>
              <a:ext uri="{FF2B5EF4-FFF2-40B4-BE49-F238E27FC236}">
                <a16:creationId xmlns:a16="http://schemas.microsoft.com/office/drawing/2014/main" id="{8312A542-A169-4FAE-5791-6F24BE819ACB}"/>
              </a:ext>
            </a:extLst>
          </p:cNvPr>
          <p:cNvSpPr/>
          <p:nvPr/>
        </p:nvSpPr>
        <p:spPr>
          <a:xfrm>
            <a:off x="2726423" y="1627464"/>
            <a:ext cx="6216241" cy="4001549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 w="25400" cap="flat" cmpd="sng" algn="ctr">
            <a:solidFill>
              <a:srgbClr val="FFC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it-IT" sz="14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ptos" panose="020B0004020202020204" pitchFamily="34" charset="0"/>
              <a:sym typeface="Arial"/>
            </a:endParaRPr>
          </a:p>
        </p:txBody>
      </p:sp>
      <p:sp>
        <p:nvSpPr>
          <p:cNvPr id="10" name="Titolo 1">
            <a:extLst>
              <a:ext uri="{FF2B5EF4-FFF2-40B4-BE49-F238E27FC236}">
                <a16:creationId xmlns:a16="http://schemas.microsoft.com/office/drawing/2014/main" id="{C4D96619-EDD0-2258-A306-3D09AC915F9E}"/>
              </a:ext>
            </a:extLst>
          </p:cNvPr>
          <p:cNvSpPr txBox="1">
            <a:spLocks/>
          </p:cNvSpPr>
          <p:nvPr/>
        </p:nvSpPr>
        <p:spPr>
          <a:xfrm>
            <a:off x="140369" y="64740"/>
            <a:ext cx="10515600" cy="97692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b="1" kern="0" dirty="0">
                <a:solidFill>
                  <a:srgbClr val="0070C0"/>
                </a:solidFill>
                <a:latin typeface="Aptos" panose="020B0004020202020204" pitchFamily="34" charset="0"/>
                <a:sym typeface="Montserrat ExtraBold"/>
              </a:rPr>
              <a:t>Il modello di microsimulazione fiscale LigurMOD: </a:t>
            </a:r>
            <a:r>
              <a:rPr lang="it-IT" sz="2400" b="1" kern="0" dirty="0">
                <a:solidFill>
                  <a:srgbClr val="FFAB40"/>
                </a:solidFill>
                <a:latin typeface="Aptos" panose="020B0004020202020204" pitchFamily="34" charset="0"/>
                <a:sym typeface="Montserrat ExtraBold"/>
              </a:rPr>
              <a:t>la struttura del modello</a:t>
            </a:r>
          </a:p>
        </p:txBody>
      </p:sp>
      <p:sp>
        <p:nvSpPr>
          <p:cNvPr id="12" name="CasellaDiTesto 11">
            <a:extLst>
              <a:ext uri="{FF2B5EF4-FFF2-40B4-BE49-F238E27FC236}">
                <a16:creationId xmlns:a16="http://schemas.microsoft.com/office/drawing/2014/main" id="{C4FBA2C5-8F31-B49B-FBD2-603AE2DE3BF7}"/>
              </a:ext>
            </a:extLst>
          </p:cNvPr>
          <p:cNvSpPr txBox="1"/>
          <p:nvPr/>
        </p:nvSpPr>
        <p:spPr>
          <a:xfrm>
            <a:off x="703276" y="1927479"/>
            <a:ext cx="1784758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1400" kern="0" dirty="0">
                <a:solidFill>
                  <a:srgbClr val="0070C0"/>
                </a:solidFill>
                <a:latin typeface="Aptos" panose="020B0004020202020204" pitchFamily="34" charset="0"/>
                <a:sym typeface="Montserrat ExtraBold"/>
              </a:rPr>
              <a:t>Microdati</a:t>
            </a:r>
            <a:endParaRPr lang="it-IT" sz="1400" dirty="0">
              <a:latin typeface="Aptos" panose="020B0004020202020204" pitchFamily="34" charset="0"/>
            </a:endParaRP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9FD4C245-07BD-43A8-02C8-69607DC92FF8}"/>
              </a:ext>
            </a:extLst>
          </p:cNvPr>
          <p:cNvSpPr txBox="1"/>
          <p:nvPr/>
        </p:nvSpPr>
        <p:spPr>
          <a:xfrm>
            <a:off x="6115573" y="4621147"/>
            <a:ext cx="2827091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1400" kern="0" dirty="0">
                <a:solidFill>
                  <a:srgbClr val="0070C0"/>
                </a:solidFill>
                <a:latin typeface="Aptos" panose="020B0004020202020204" pitchFamily="34" charset="0"/>
                <a:sym typeface="Montserrat ExtraBold"/>
              </a:rPr>
              <a:t>Strumenti di analisi interna</a:t>
            </a:r>
            <a:endParaRPr lang="it-IT" sz="1400" dirty="0">
              <a:latin typeface="Aptos" panose="020B0004020202020204" pitchFamily="34" charset="0"/>
            </a:endParaRPr>
          </a:p>
        </p:txBody>
      </p:sp>
      <p:cxnSp>
        <p:nvCxnSpPr>
          <p:cNvPr id="3" name="Connettore 2 2">
            <a:extLst>
              <a:ext uri="{FF2B5EF4-FFF2-40B4-BE49-F238E27FC236}">
                <a16:creationId xmlns:a16="http://schemas.microsoft.com/office/drawing/2014/main" id="{B1CEABB1-81A0-5259-2858-56BDDB9D7A28}"/>
              </a:ext>
            </a:extLst>
          </p:cNvPr>
          <p:cNvCxnSpPr>
            <a:cxnSpLocks/>
          </p:cNvCxnSpPr>
          <p:nvPr/>
        </p:nvCxnSpPr>
        <p:spPr>
          <a:xfrm>
            <a:off x="2101732" y="2072949"/>
            <a:ext cx="1092590" cy="0"/>
          </a:xfrm>
          <a:prstGeom prst="straightConnector1">
            <a:avLst/>
          </a:prstGeom>
          <a:ln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ttangolo con angoli arrotondati 3">
            <a:extLst>
              <a:ext uri="{FF2B5EF4-FFF2-40B4-BE49-F238E27FC236}">
                <a16:creationId xmlns:a16="http://schemas.microsoft.com/office/drawing/2014/main" id="{B6C0AE0D-B5E8-F35A-6C2B-937C3D2C6B9C}"/>
              </a:ext>
            </a:extLst>
          </p:cNvPr>
          <p:cNvSpPr/>
          <p:nvPr/>
        </p:nvSpPr>
        <p:spPr>
          <a:xfrm>
            <a:off x="464191" y="1796112"/>
            <a:ext cx="1500257" cy="553674"/>
          </a:xfrm>
          <a:prstGeom prst="roundRect">
            <a:avLst/>
          </a:prstGeom>
          <a:noFill/>
          <a:ln w="25400" cap="flat" cmpd="sng" algn="ctr">
            <a:solidFill>
              <a:srgbClr val="FFC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it-IT" sz="14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ptos" panose="020B0004020202020204" pitchFamily="34" charset="0"/>
              <a:sym typeface="Arial"/>
            </a:endParaRPr>
          </a:p>
        </p:txBody>
      </p:sp>
      <p:sp>
        <p:nvSpPr>
          <p:cNvPr id="5" name="Rettangolo con angoli arrotondati 4">
            <a:extLst>
              <a:ext uri="{FF2B5EF4-FFF2-40B4-BE49-F238E27FC236}">
                <a16:creationId xmlns:a16="http://schemas.microsoft.com/office/drawing/2014/main" id="{E6CB7297-5F43-091E-7FB4-1E22F020962C}"/>
              </a:ext>
            </a:extLst>
          </p:cNvPr>
          <p:cNvSpPr/>
          <p:nvPr/>
        </p:nvSpPr>
        <p:spPr>
          <a:xfrm>
            <a:off x="3331606" y="1804531"/>
            <a:ext cx="1799080" cy="553674"/>
          </a:xfrm>
          <a:prstGeom prst="roundRect">
            <a:avLst/>
          </a:prstGeom>
          <a:noFill/>
          <a:ln w="25400" cap="flat" cmpd="sng" algn="ctr">
            <a:solidFill>
              <a:srgbClr val="FFC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it-IT" sz="14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ptos" panose="020B0004020202020204" pitchFamily="34" charset="0"/>
              <a:sym typeface="Arial"/>
            </a:endParaRP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06E2E702-E6D9-7817-78E2-035D8AA1EDD7}"/>
              </a:ext>
            </a:extLst>
          </p:cNvPr>
          <p:cNvSpPr txBox="1"/>
          <p:nvPr/>
        </p:nvSpPr>
        <p:spPr>
          <a:xfrm>
            <a:off x="3545992" y="1910689"/>
            <a:ext cx="179908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1400" kern="0" dirty="0">
                <a:solidFill>
                  <a:srgbClr val="0070C0"/>
                </a:solidFill>
                <a:latin typeface="Aptos" panose="020B0004020202020204" pitchFamily="34" charset="0"/>
                <a:sym typeface="Montserrat ExtraBold"/>
              </a:rPr>
              <a:t>Dataset di input</a:t>
            </a:r>
            <a:endParaRPr lang="it-IT" sz="1400" dirty="0">
              <a:latin typeface="Aptos" panose="020B0004020202020204" pitchFamily="34" charset="0"/>
            </a:endParaRPr>
          </a:p>
        </p:txBody>
      </p:sp>
      <p:sp>
        <p:nvSpPr>
          <p:cNvPr id="8" name="Rettangolo con angoli arrotondati 7">
            <a:extLst>
              <a:ext uri="{FF2B5EF4-FFF2-40B4-BE49-F238E27FC236}">
                <a16:creationId xmlns:a16="http://schemas.microsoft.com/office/drawing/2014/main" id="{805068DE-E6E4-F4B8-DA38-100E77031369}"/>
              </a:ext>
            </a:extLst>
          </p:cNvPr>
          <p:cNvSpPr/>
          <p:nvPr/>
        </p:nvSpPr>
        <p:spPr>
          <a:xfrm>
            <a:off x="3331606" y="3206671"/>
            <a:ext cx="1799080" cy="553674"/>
          </a:xfrm>
          <a:prstGeom prst="roundRect">
            <a:avLst/>
          </a:prstGeom>
          <a:noFill/>
          <a:ln w="25400" cap="flat" cmpd="sng" algn="ctr">
            <a:solidFill>
              <a:srgbClr val="FFC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it-IT" sz="14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ptos" panose="020B0004020202020204" pitchFamily="34" charset="0"/>
              <a:sym typeface="Arial"/>
            </a:endParaRPr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E2BE5807-3D19-2A19-6BA7-97DD33A9B8CD}"/>
              </a:ext>
            </a:extLst>
          </p:cNvPr>
          <p:cNvSpPr txBox="1"/>
          <p:nvPr/>
        </p:nvSpPr>
        <p:spPr>
          <a:xfrm>
            <a:off x="3672482" y="3329619"/>
            <a:ext cx="1254608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1400" kern="0" dirty="0">
                <a:solidFill>
                  <a:srgbClr val="0070C0"/>
                </a:solidFill>
                <a:latin typeface="Aptos" panose="020B0004020202020204" pitchFamily="34" charset="0"/>
                <a:sym typeface="Montserrat ExtraBold"/>
              </a:rPr>
              <a:t>Simulazione</a:t>
            </a:r>
            <a:endParaRPr lang="it-IT" sz="1400" dirty="0">
              <a:latin typeface="Aptos" panose="020B0004020202020204" pitchFamily="34" charset="0"/>
            </a:endParaRPr>
          </a:p>
        </p:txBody>
      </p:sp>
      <p:sp>
        <p:nvSpPr>
          <p:cNvPr id="11" name="Rettangolo con angoli arrotondati 10">
            <a:extLst>
              <a:ext uri="{FF2B5EF4-FFF2-40B4-BE49-F238E27FC236}">
                <a16:creationId xmlns:a16="http://schemas.microsoft.com/office/drawing/2014/main" id="{71FC229D-D7AB-23B3-6A6D-6945A9B25B51}"/>
              </a:ext>
            </a:extLst>
          </p:cNvPr>
          <p:cNvSpPr/>
          <p:nvPr/>
        </p:nvSpPr>
        <p:spPr>
          <a:xfrm>
            <a:off x="3307993" y="4593047"/>
            <a:ext cx="1814434" cy="553674"/>
          </a:xfrm>
          <a:prstGeom prst="roundRect">
            <a:avLst/>
          </a:prstGeom>
          <a:noFill/>
          <a:ln w="25400" cap="flat" cmpd="sng" algn="ctr">
            <a:solidFill>
              <a:srgbClr val="FFC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it-IT" sz="14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ptos" panose="020B0004020202020204" pitchFamily="34" charset="0"/>
              <a:sym typeface="Arial"/>
            </a:endParaRPr>
          </a:p>
        </p:txBody>
      </p:sp>
      <p:sp>
        <p:nvSpPr>
          <p:cNvPr id="13" name="CasellaDiTesto 12">
            <a:extLst>
              <a:ext uri="{FF2B5EF4-FFF2-40B4-BE49-F238E27FC236}">
                <a16:creationId xmlns:a16="http://schemas.microsoft.com/office/drawing/2014/main" id="{A808385F-0137-1FE7-2BAC-A42C3B74FEB7}"/>
              </a:ext>
            </a:extLst>
          </p:cNvPr>
          <p:cNvSpPr txBox="1"/>
          <p:nvPr/>
        </p:nvSpPr>
        <p:spPr>
          <a:xfrm>
            <a:off x="3620175" y="4732331"/>
            <a:ext cx="1428588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1400" kern="0" dirty="0">
                <a:solidFill>
                  <a:srgbClr val="0070C0"/>
                </a:solidFill>
                <a:latin typeface="Aptos" panose="020B0004020202020204" pitchFamily="34" charset="0"/>
                <a:sym typeface="Montserrat ExtraBold"/>
              </a:rPr>
              <a:t>Dati di output</a:t>
            </a:r>
            <a:endParaRPr lang="it-IT" sz="1400" dirty="0">
              <a:latin typeface="Aptos" panose="020B0004020202020204" pitchFamily="34" charset="0"/>
            </a:endParaRPr>
          </a:p>
        </p:txBody>
      </p:sp>
      <p:sp>
        <p:nvSpPr>
          <p:cNvPr id="14" name="Rettangolo con angoli arrotondati 13">
            <a:extLst>
              <a:ext uri="{FF2B5EF4-FFF2-40B4-BE49-F238E27FC236}">
                <a16:creationId xmlns:a16="http://schemas.microsoft.com/office/drawing/2014/main" id="{69AB663D-5F9D-255F-D86D-A20037C1F5C6}"/>
              </a:ext>
            </a:extLst>
          </p:cNvPr>
          <p:cNvSpPr/>
          <p:nvPr/>
        </p:nvSpPr>
        <p:spPr>
          <a:xfrm>
            <a:off x="6164640" y="2594091"/>
            <a:ext cx="2249516" cy="1669818"/>
          </a:xfrm>
          <a:prstGeom prst="roundRect">
            <a:avLst/>
          </a:prstGeom>
          <a:noFill/>
          <a:ln w="25400" cap="flat" cmpd="sng" algn="ctr">
            <a:solidFill>
              <a:srgbClr val="FFC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it-IT" sz="14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ptos" panose="020B0004020202020204" pitchFamily="34" charset="0"/>
              <a:sym typeface="Arial"/>
            </a:endParaRPr>
          </a:p>
        </p:txBody>
      </p:sp>
      <p:sp>
        <p:nvSpPr>
          <p:cNvPr id="15" name="CasellaDiTesto 14">
            <a:extLst>
              <a:ext uri="{FF2B5EF4-FFF2-40B4-BE49-F238E27FC236}">
                <a16:creationId xmlns:a16="http://schemas.microsoft.com/office/drawing/2014/main" id="{0CEA5D2E-026B-452B-79BC-0C350D317F71}"/>
              </a:ext>
            </a:extLst>
          </p:cNvPr>
          <p:cNvSpPr txBox="1"/>
          <p:nvPr/>
        </p:nvSpPr>
        <p:spPr>
          <a:xfrm>
            <a:off x="6461976" y="2691909"/>
            <a:ext cx="2249517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1400" kern="0" dirty="0">
                <a:solidFill>
                  <a:srgbClr val="0070C0"/>
                </a:solidFill>
                <a:latin typeface="Aptos" panose="020B0004020202020204" pitchFamily="34" charset="0"/>
                <a:sym typeface="Montserrat ExtraBold"/>
              </a:rPr>
              <a:t>Interfaccia utente</a:t>
            </a:r>
            <a:endParaRPr lang="it-IT" sz="1400" dirty="0">
              <a:latin typeface="Aptos" panose="020B0004020202020204" pitchFamily="34" charset="0"/>
            </a:endParaRPr>
          </a:p>
        </p:txBody>
      </p:sp>
      <p:sp>
        <p:nvSpPr>
          <p:cNvPr id="16" name="CasellaDiTesto 15">
            <a:extLst>
              <a:ext uri="{FF2B5EF4-FFF2-40B4-BE49-F238E27FC236}">
                <a16:creationId xmlns:a16="http://schemas.microsoft.com/office/drawing/2014/main" id="{BE74F16C-22CB-3F5A-D720-D7C5899B1E40}"/>
              </a:ext>
            </a:extLst>
          </p:cNvPr>
          <p:cNvSpPr txBox="1"/>
          <p:nvPr/>
        </p:nvSpPr>
        <p:spPr>
          <a:xfrm>
            <a:off x="6164640" y="3066183"/>
            <a:ext cx="2249517" cy="12772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1100" kern="0" dirty="0">
                <a:solidFill>
                  <a:srgbClr val="0070C0"/>
                </a:solidFill>
                <a:latin typeface="Aptos" panose="020B0004020202020204" pitchFamily="34" charset="0"/>
                <a:sym typeface="Montserrat ExtraBold"/>
              </a:rPr>
              <a:t>Possibilità di intervento su politiche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1100" kern="0" dirty="0">
                <a:solidFill>
                  <a:srgbClr val="0070C0"/>
                </a:solidFill>
                <a:latin typeface="Aptos" panose="020B0004020202020204" pitchFamily="34" charset="0"/>
                <a:sym typeface="Montserrat ExtraBold"/>
              </a:rPr>
              <a:t>Selezione dataset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1100" kern="0" dirty="0">
                <a:solidFill>
                  <a:srgbClr val="0070C0"/>
                </a:solidFill>
                <a:latin typeface="Aptos" panose="020B0004020202020204" pitchFamily="34" charset="0"/>
                <a:sym typeface="Montserrat ExtraBold"/>
              </a:rPr>
              <a:t>Accesso agli strumenti del modello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it-IT" sz="1100" kern="0" dirty="0">
              <a:solidFill>
                <a:srgbClr val="0070C0"/>
              </a:solidFill>
              <a:latin typeface="Aptos" panose="020B0004020202020204" pitchFamily="34" charset="0"/>
              <a:sym typeface="Montserrat ExtraBold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it-IT" sz="1100" dirty="0">
              <a:latin typeface="Aptos" panose="020B0004020202020204" pitchFamily="34" charset="0"/>
            </a:endParaRPr>
          </a:p>
        </p:txBody>
      </p:sp>
      <p:cxnSp>
        <p:nvCxnSpPr>
          <p:cNvPr id="17" name="Connettore 2 16">
            <a:extLst>
              <a:ext uri="{FF2B5EF4-FFF2-40B4-BE49-F238E27FC236}">
                <a16:creationId xmlns:a16="http://schemas.microsoft.com/office/drawing/2014/main" id="{CAEC7856-4879-C0E9-371B-9A92008A76BB}"/>
              </a:ext>
            </a:extLst>
          </p:cNvPr>
          <p:cNvCxnSpPr>
            <a:cxnSpLocks/>
          </p:cNvCxnSpPr>
          <p:nvPr/>
        </p:nvCxnSpPr>
        <p:spPr>
          <a:xfrm flipH="1" flipV="1">
            <a:off x="8528031" y="3431266"/>
            <a:ext cx="1092590" cy="0"/>
          </a:xfrm>
          <a:prstGeom prst="straightConnector1">
            <a:avLst/>
          </a:prstGeom>
          <a:ln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ttangolo con angoli arrotondati 17">
            <a:extLst>
              <a:ext uri="{FF2B5EF4-FFF2-40B4-BE49-F238E27FC236}">
                <a16:creationId xmlns:a16="http://schemas.microsoft.com/office/drawing/2014/main" id="{ACF0A780-28D8-BB06-3FD8-E5189ABE5BBA}"/>
              </a:ext>
            </a:extLst>
          </p:cNvPr>
          <p:cNvSpPr/>
          <p:nvPr/>
        </p:nvSpPr>
        <p:spPr>
          <a:xfrm>
            <a:off x="6115573" y="4602205"/>
            <a:ext cx="2298583" cy="875806"/>
          </a:xfrm>
          <a:prstGeom prst="roundRect">
            <a:avLst/>
          </a:prstGeom>
          <a:noFill/>
          <a:ln w="25400" cap="flat" cmpd="sng" algn="ctr">
            <a:solidFill>
              <a:srgbClr val="FFC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it-IT" sz="14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ptos" panose="020B0004020202020204" pitchFamily="34" charset="0"/>
              <a:sym typeface="Arial"/>
            </a:endParaRPr>
          </a:p>
        </p:txBody>
      </p:sp>
      <p:cxnSp>
        <p:nvCxnSpPr>
          <p:cNvPr id="19" name="Connettore 2 18">
            <a:extLst>
              <a:ext uri="{FF2B5EF4-FFF2-40B4-BE49-F238E27FC236}">
                <a16:creationId xmlns:a16="http://schemas.microsoft.com/office/drawing/2014/main" id="{B0D5C542-AC79-68B7-C5D3-FFC41E943F86}"/>
              </a:ext>
            </a:extLst>
          </p:cNvPr>
          <p:cNvCxnSpPr>
            <a:cxnSpLocks/>
          </p:cNvCxnSpPr>
          <p:nvPr/>
        </p:nvCxnSpPr>
        <p:spPr>
          <a:xfrm flipH="1">
            <a:off x="5199326" y="3516554"/>
            <a:ext cx="965314" cy="0"/>
          </a:xfrm>
          <a:prstGeom prst="straightConnector1">
            <a:avLst/>
          </a:prstGeom>
          <a:ln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nettore 2 20">
            <a:extLst>
              <a:ext uri="{FF2B5EF4-FFF2-40B4-BE49-F238E27FC236}">
                <a16:creationId xmlns:a16="http://schemas.microsoft.com/office/drawing/2014/main" id="{443CD987-3B6A-10B7-0D01-91E32B69E692}"/>
              </a:ext>
            </a:extLst>
          </p:cNvPr>
          <p:cNvCxnSpPr>
            <a:cxnSpLocks/>
          </p:cNvCxnSpPr>
          <p:nvPr/>
        </p:nvCxnSpPr>
        <p:spPr>
          <a:xfrm>
            <a:off x="4223696" y="2432807"/>
            <a:ext cx="0" cy="753239"/>
          </a:xfrm>
          <a:prstGeom prst="straightConnector1">
            <a:avLst/>
          </a:prstGeom>
          <a:ln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nettore 2 22">
            <a:extLst>
              <a:ext uri="{FF2B5EF4-FFF2-40B4-BE49-F238E27FC236}">
                <a16:creationId xmlns:a16="http://schemas.microsoft.com/office/drawing/2014/main" id="{9DDC3B60-78D2-2063-B6FC-D2C47F05C5BF}"/>
              </a:ext>
            </a:extLst>
          </p:cNvPr>
          <p:cNvCxnSpPr>
            <a:cxnSpLocks/>
          </p:cNvCxnSpPr>
          <p:nvPr/>
        </p:nvCxnSpPr>
        <p:spPr>
          <a:xfrm>
            <a:off x="4223696" y="3839808"/>
            <a:ext cx="0" cy="753239"/>
          </a:xfrm>
          <a:prstGeom prst="straightConnector1">
            <a:avLst/>
          </a:prstGeom>
          <a:ln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CasellaDiTesto 23">
            <a:extLst>
              <a:ext uri="{FF2B5EF4-FFF2-40B4-BE49-F238E27FC236}">
                <a16:creationId xmlns:a16="http://schemas.microsoft.com/office/drawing/2014/main" id="{EE13DD4D-1289-19AF-B261-93CA1C5287AD}"/>
              </a:ext>
            </a:extLst>
          </p:cNvPr>
          <p:cNvSpPr txBox="1"/>
          <p:nvPr/>
        </p:nvSpPr>
        <p:spPr>
          <a:xfrm>
            <a:off x="6172661" y="4943633"/>
            <a:ext cx="2249517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1100" kern="0" dirty="0">
                <a:solidFill>
                  <a:srgbClr val="0070C0"/>
                </a:solidFill>
                <a:latin typeface="Aptos" panose="020B0004020202020204" pitchFamily="34" charset="0"/>
                <a:sym typeface="Montserrat ExtraBold"/>
              </a:rPr>
              <a:t>Tools per produzione statistiche descrittive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it-IT" sz="1100" kern="0" dirty="0">
              <a:solidFill>
                <a:srgbClr val="0070C0"/>
              </a:solidFill>
              <a:latin typeface="Aptos" panose="020B0004020202020204" pitchFamily="34" charset="0"/>
              <a:sym typeface="Montserrat ExtraBold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it-IT" sz="1100" dirty="0">
              <a:latin typeface="Aptos" panose="020B0004020202020204" pitchFamily="34" charset="0"/>
            </a:endParaRPr>
          </a:p>
        </p:txBody>
      </p:sp>
      <p:sp>
        <p:nvSpPr>
          <p:cNvPr id="25" name="CasellaDiTesto 24">
            <a:extLst>
              <a:ext uri="{FF2B5EF4-FFF2-40B4-BE49-F238E27FC236}">
                <a16:creationId xmlns:a16="http://schemas.microsoft.com/office/drawing/2014/main" id="{FB79DB69-D990-BB36-A31D-CE55B5B98083}"/>
              </a:ext>
            </a:extLst>
          </p:cNvPr>
          <p:cNvSpPr txBox="1"/>
          <p:nvPr/>
        </p:nvSpPr>
        <p:spPr>
          <a:xfrm>
            <a:off x="9762232" y="3186046"/>
            <a:ext cx="2511113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1400" kern="0" dirty="0">
                <a:solidFill>
                  <a:srgbClr val="0070C0"/>
                </a:solidFill>
                <a:latin typeface="Aptos" panose="020B0004020202020204" pitchFamily="34" charset="0"/>
                <a:sym typeface="Montserrat ExtraBold"/>
              </a:rPr>
              <a:t>Informazioni tecniche su politiche</a:t>
            </a:r>
            <a:endParaRPr lang="it-IT" sz="1400" dirty="0">
              <a:latin typeface="Aptos" panose="020B0004020202020204" pitchFamily="34" charset="0"/>
            </a:endParaRPr>
          </a:p>
        </p:txBody>
      </p:sp>
      <p:sp>
        <p:nvSpPr>
          <p:cNvPr id="26" name="Rettangolo con angoli arrotondati 25">
            <a:extLst>
              <a:ext uri="{FF2B5EF4-FFF2-40B4-BE49-F238E27FC236}">
                <a16:creationId xmlns:a16="http://schemas.microsoft.com/office/drawing/2014/main" id="{21B126FD-D534-E187-4C74-CFEB39171061}"/>
              </a:ext>
            </a:extLst>
          </p:cNvPr>
          <p:cNvSpPr/>
          <p:nvPr/>
        </p:nvSpPr>
        <p:spPr>
          <a:xfrm>
            <a:off x="9704639" y="3097649"/>
            <a:ext cx="2425842" cy="687637"/>
          </a:xfrm>
          <a:prstGeom prst="roundRect">
            <a:avLst/>
          </a:prstGeom>
          <a:noFill/>
          <a:ln w="25400" cap="flat" cmpd="sng" algn="ctr">
            <a:solidFill>
              <a:srgbClr val="FFC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it-IT" sz="14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ptos" panose="020B0004020202020204" pitchFamily="34" charset="0"/>
              <a:sym typeface="Arial"/>
            </a:endParaRPr>
          </a:p>
        </p:txBody>
      </p:sp>
      <p:cxnSp>
        <p:nvCxnSpPr>
          <p:cNvPr id="27" name="Connettore 2 26">
            <a:extLst>
              <a:ext uri="{FF2B5EF4-FFF2-40B4-BE49-F238E27FC236}">
                <a16:creationId xmlns:a16="http://schemas.microsoft.com/office/drawing/2014/main" id="{FD45114C-3FB7-45E5-5083-22F7170B71B8}"/>
              </a:ext>
            </a:extLst>
          </p:cNvPr>
          <p:cNvCxnSpPr>
            <a:cxnSpLocks/>
          </p:cNvCxnSpPr>
          <p:nvPr/>
        </p:nvCxnSpPr>
        <p:spPr>
          <a:xfrm flipH="1">
            <a:off x="2252934" y="4866595"/>
            <a:ext cx="965314" cy="0"/>
          </a:xfrm>
          <a:prstGeom prst="straightConnector1">
            <a:avLst/>
          </a:prstGeom>
          <a:ln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CasellaDiTesto 27">
            <a:extLst>
              <a:ext uri="{FF2B5EF4-FFF2-40B4-BE49-F238E27FC236}">
                <a16:creationId xmlns:a16="http://schemas.microsoft.com/office/drawing/2014/main" id="{83C5729B-82D3-2AF1-73DD-85BA2CF47389}"/>
              </a:ext>
            </a:extLst>
          </p:cNvPr>
          <p:cNvSpPr txBox="1"/>
          <p:nvPr/>
        </p:nvSpPr>
        <p:spPr>
          <a:xfrm>
            <a:off x="468176" y="4325983"/>
            <a:ext cx="1784758" cy="11695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1400" kern="0" dirty="0">
                <a:solidFill>
                  <a:srgbClr val="0070C0"/>
                </a:solidFill>
                <a:latin typeface="Aptos" panose="020B0004020202020204" pitchFamily="34" charset="0"/>
                <a:sym typeface="Montserrat ExtraBold"/>
              </a:rPr>
              <a:t>Dati esportabili per elaborazioni esterne tramite software statistici (e.g. STATA e R)</a:t>
            </a:r>
            <a:endParaRPr lang="it-IT" sz="1400" dirty="0">
              <a:latin typeface="Aptos" panose="020B0004020202020204" pitchFamily="34" charset="0"/>
            </a:endParaRPr>
          </a:p>
        </p:txBody>
      </p:sp>
      <p:sp>
        <p:nvSpPr>
          <p:cNvPr id="29" name="Rettangolo con angoli arrotondati 28">
            <a:extLst>
              <a:ext uri="{FF2B5EF4-FFF2-40B4-BE49-F238E27FC236}">
                <a16:creationId xmlns:a16="http://schemas.microsoft.com/office/drawing/2014/main" id="{EEDA38FC-1110-0918-ACA0-46FADB260FF4}"/>
              </a:ext>
            </a:extLst>
          </p:cNvPr>
          <p:cNvSpPr/>
          <p:nvPr/>
        </p:nvSpPr>
        <p:spPr>
          <a:xfrm>
            <a:off x="471103" y="4211454"/>
            <a:ext cx="1693954" cy="1384995"/>
          </a:xfrm>
          <a:prstGeom prst="roundRect">
            <a:avLst/>
          </a:prstGeom>
          <a:noFill/>
          <a:ln w="25400" cap="flat" cmpd="sng" algn="ctr">
            <a:solidFill>
              <a:srgbClr val="FFC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it-IT" sz="14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ptos" panose="020B0004020202020204" pitchFamily="34" charset="0"/>
              <a:sym typeface="Arial"/>
            </a:endParaRPr>
          </a:p>
        </p:txBody>
      </p:sp>
      <p:pic>
        <p:nvPicPr>
          <p:cNvPr id="22" name="Elemento grafico 21" descr="Grafico a barre con riempimento a tinta unita">
            <a:extLst>
              <a:ext uri="{FF2B5EF4-FFF2-40B4-BE49-F238E27FC236}">
                <a16:creationId xmlns:a16="http://schemas.microsoft.com/office/drawing/2014/main" id="{2142C7E6-F07F-8E07-9826-6AD19518D31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373367" y="4321066"/>
            <a:ext cx="558355" cy="558355"/>
          </a:xfrm>
          <a:prstGeom prst="rect">
            <a:avLst/>
          </a:prstGeom>
        </p:spPr>
      </p:pic>
      <p:pic>
        <p:nvPicPr>
          <p:cNvPr id="35" name="Elemento grafico 34" descr="Database contorno">
            <a:extLst>
              <a:ext uri="{FF2B5EF4-FFF2-40B4-BE49-F238E27FC236}">
                <a16:creationId xmlns:a16="http://schemas.microsoft.com/office/drawing/2014/main" id="{7ABE7434-9010-43CD-ACFC-788D083DF4D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071722" y="1623541"/>
            <a:ext cx="511739" cy="511739"/>
          </a:xfrm>
          <a:prstGeom prst="rect">
            <a:avLst/>
          </a:prstGeom>
        </p:spPr>
      </p:pic>
      <p:pic>
        <p:nvPicPr>
          <p:cNvPr id="37" name="Elemento grafico 36" descr="Database con riempimento a tinta unita">
            <a:extLst>
              <a:ext uri="{FF2B5EF4-FFF2-40B4-BE49-F238E27FC236}">
                <a16:creationId xmlns:a16="http://schemas.microsoft.com/office/drawing/2014/main" id="{9E45496C-3297-FD5D-853A-6AB60E4066CA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5071398" y="4334934"/>
            <a:ext cx="515978" cy="515978"/>
          </a:xfrm>
          <a:prstGeom prst="rect">
            <a:avLst/>
          </a:prstGeom>
        </p:spPr>
      </p:pic>
      <p:pic>
        <p:nvPicPr>
          <p:cNvPr id="39" name="Elemento grafico 38" descr="Monitor contorno">
            <a:extLst>
              <a:ext uri="{FF2B5EF4-FFF2-40B4-BE49-F238E27FC236}">
                <a16:creationId xmlns:a16="http://schemas.microsoft.com/office/drawing/2014/main" id="{E830E0CD-0872-A5C6-CF88-DD237BB3585D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6879670" y="1777509"/>
            <a:ext cx="914400" cy="914400"/>
          </a:xfrm>
          <a:prstGeom prst="rect">
            <a:avLst/>
          </a:prstGeom>
        </p:spPr>
      </p:pic>
      <p:pic>
        <p:nvPicPr>
          <p:cNvPr id="33" name="Elemento grafico 32" descr="Freccia circolare con riempimento a tinta unita">
            <a:extLst>
              <a:ext uri="{FF2B5EF4-FFF2-40B4-BE49-F238E27FC236}">
                <a16:creationId xmlns:a16="http://schemas.microsoft.com/office/drawing/2014/main" id="{3578BC01-A8A8-944F-E70E-607A4FFA4C61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5014895" y="2843554"/>
            <a:ext cx="625392" cy="625392"/>
          </a:xfrm>
          <a:prstGeom prst="rect">
            <a:avLst/>
          </a:prstGeom>
        </p:spPr>
      </p:pic>
      <p:cxnSp>
        <p:nvCxnSpPr>
          <p:cNvPr id="40" name="Connettore 2 39">
            <a:extLst>
              <a:ext uri="{FF2B5EF4-FFF2-40B4-BE49-F238E27FC236}">
                <a16:creationId xmlns:a16="http://schemas.microsoft.com/office/drawing/2014/main" id="{3321A343-AFC4-D5BB-D19C-EE7929E23F4C}"/>
              </a:ext>
            </a:extLst>
          </p:cNvPr>
          <p:cNvCxnSpPr>
            <a:cxnSpLocks/>
          </p:cNvCxnSpPr>
          <p:nvPr/>
        </p:nvCxnSpPr>
        <p:spPr>
          <a:xfrm>
            <a:off x="5135688" y="4943633"/>
            <a:ext cx="960312" cy="0"/>
          </a:xfrm>
          <a:prstGeom prst="straightConnector1">
            <a:avLst/>
          </a:prstGeom>
          <a:ln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23643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tangolo con angoli arrotondati 8">
            <a:extLst>
              <a:ext uri="{FF2B5EF4-FFF2-40B4-BE49-F238E27FC236}">
                <a16:creationId xmlns:a16="http://schemas.microsoft.com/office/drawing/2014/main" id="{BC767DCF-ACFE-D15C-6C31-11844D9C9624}"/>
              </a:ext>
            </a:extLst>
          </p:cNvPr>
          <p:cNvSpPr/>
          <p:nvPr/>
        </p:nvSpPr>
        <p:spPr>
          <a:xfrm>
            <a:off x="169935" y="2356574"/>
            <a:ext cx="2212608" cy="419738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 w="25400" cap="flat" cmpd="sng" algn="ctr">
            <a:solidFill>
              <a:srgbClr val="FFC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it-IT" sz="14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  <a:sym typeface="Arial"/>
            </a:endParaRPr>
          </a:p>
        </p:txBody>
      </p:sp>
      <p:sp>
        <p:nvSpPr>
          <p:cNvPr id="21" name="Rettangolo con angoli arrotondati 20">
            <a:extLst>
              <a:ext uri="{FF2B5EF4-FFF2-40B4-BE49-F238E27FC236}">
                <a16:creationId xmlns:a16="http://schemas.microsoft.com/office/drawing/2014/main" id="{41D4574D-C187-3BCD-C48D-5635064B73B7}"/>
              </a:ext>
            </a:extLst>
          </p:cNvPr>
          <p:cNvSpPr/>
          <p:nvPr/>
        </p:nvSpPr>
        <p:spPr>
          <a:xfrm>
            <a:off x="3122532" y="2348851"/>
            <a:ext cx="2220293" cy="419738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 w="25400" cap="flat" cmpd="sng" algn="ctr">
            <a:solidFill>
              <a:srgbClr val="FFC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it-IT" sz="14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  <a:sym typeface="Arial"/>
            </a:endParaRPr>
          </a:p>
        </p:txBody>
      </p:sp>
      <p:sp>
        <p:nvSpPr>
          <p:cNvPr id="26" name="Rettangolo con angoli arrotondati 25">
            <a:extLst>
              <a:ext uri="{FF2B5EF4-FFF2-40B4-BE49-F238E27FC236}">
                <a16:creationId xmlns:a16="http://schemas.microsoft.com/office/drawing/2014/main" id="{B639B885-4F1C-7268-9EFB-F0BF3F4B1A64}"/>
              </a:ext>
            </a:extLst>
          </p:cNvPr>
          <p:cNvSpPr/>
          <p:nvPr/>
        </p:nvSpPr>
        <p:spPr>
          <a:xfrm>
            <a:off x="158795" y="2821036"/>
            <a:ext cx="2220292" cy="1777853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 w="25400" cap="flat" cmpd="sng" algn="ctr">
            <a:solidFill>
              <a:srgbClr val="FFC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it-IT" sz="14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  <a:sym typeface="Arial"/>
            </a:endParaRPr>
          </a:p>
        </p:txBody>
      </p:sp>
      <p:sp>
        <p:nvSpPr>
          <p:cNvPr id="27" name="Rettangolo con angoli arrotondati 26">
            <a:extLst>
              <a:ext uri="{FF2B5EF4-FFF2-40B4-BE49-F238E27FC236}">
                <a16:creationId xmlns:a16="http://schemas.microsoft.com/office/drawing/2014/main" id="{4628EA60-A91C-CFC2-095B-CF4AD61E677A}"/>
              </a:ext>
            </a:extLst>
          </p:cNvPr>
          <p:cNvSpPr/>
          <p:nvPr/>
        </p:nvSpPr>
        <p:spPr>
          <a:xfrm>
            <a:off x="3122533" y="2821037"/>
            <a:ext cx="2213401" cy="1786827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 w="25400" cap="flat" cmpd="sng" algn="ctr">
            <a:solidFill>
              <a:srgbClr val="FFC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it-IT" sz="14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  <a:sym typeface="Arial"/>
            </a:endParaRPr>
          </a:p>
        </p:txBody>
      </p:sp>
      <p:sp>
        <p:nvSpPr>
          <p:cNvPr id="29" name="Rettangolo con angoli arrotondati 28">
            <a:extLst>
              <a:ext uri="{FF2B5EF4-FFF2-40B4-BE49-F238E27FC236}">
                <a16:creationId xmlns:a16="http://schemas.microsoft.com/office/drawing/2014/main" id="{EAC9E14A-9C72-7FF5-8FF2-76147F239E4D}"/>
              </a:ext>
            </a:extLst>
          </p:cNvPr>
          <p:cNvSpPr/>
          <p:nvPr/>
        </p:nvSpPr>
        <p:spPr>
          <a:xfrm>
            <a:off x="158795" y="4647239"/>
            <a:ext cx="2220292" cy="722431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 w="25400" cap="flat" cmpd="sng" algn="ctr">
            <a:solidFill>
              <a:srgbClr val="FFC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it-IT" sz="14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  <a:sym typeface="Arial"/>
            </a:endParaRPr>
          </a:p>
        </p:txBody>
      </p:sp>
      <p:sp>
        <p:nvSpPr>
          <p:cNvPr id="31" name="Rettangolo con angoli arrotondati 30">
            <a:extLst>
              <a:ext uri="{FF2B5EF4-FFF2-40B4-BE49-F238E27FC236}">
                <a16:creationId xmlns:a16="http://schemas.microsoft.com/office/drawing/2014/main" id="{8DBBF819-EA43-1F8A-9D85-B126F06E44A9}"/>
              </a:ext>
            </a:extLst>
          </p:cNvPr>
          <p:cNvSpPr/>
          <p:nvPr/>
        </p:nvSpPr>
        <p:spPr>
          <a:xfrm>
            <a:off x="3134554" y="4647239"/>
            <a:ext cx="2183867" cy="740677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 w="25400" cap="flat" cmpd="sng" algn="ctr">
            <a:solidFill>
              <a:srgbClr val="FFC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it-IT" sz="14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  <a:sym typeface="Arial"/>
            </a:endParaRPr>
          </a:p>
        </p:txBody>
      </p:sp>
      <p:sp>
        <p:nvSpPr>
          <p:cNvPr id="32" name="Rettangolo con angoli arrotondati 31">
            <a:extLst>
              <a:ext uri="{FF2B5EF4-FFF2-40B4-BE49-F238E27FC236}">
                <a16:creationId xmlns:a16="http://schemas.microsoft.com/office/drawing/2014/main" id="{BFC6DBE3-CBD7-8614-F0AB-8B2B801BD96C}"/>
              </a:ext>
            </a:extLst>
          </p:cNvPr>
          <p:cNvSpPr/>
          <p:nvPr/>
        </p:nvSpPr>
        <p:spPr>
          <a:xfrm>
            <a:off x="154496" y="5421745"/>
            <a:ext cx="2220292" cy="722431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 w="25400" cap="flat" cmpd="sng" algn="ctr">
            <a:solidFill>
              <a:srgbClr val="FFC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it-IT" sz="14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  <a:sym typeface="Arial"/>
            </a:endParaRPr>
          </a:p>
        </p:txBody>
      </p:sp>
      <p:sp>
        <p:nvSpPr>
          <p:cNvPr id="33" name="Rettangolo con angoli arrotondati 32">
            <a:extLst>
              <a:ext uri="{FF2B5EF4-FFF2-40B4-BE49-F238E27FC236}">
                <a16:creationId xmlns:a16="http://schemas.microsoft.com/office/drawing/2014/main" id="{CFBAFCFF-1E14-3433-A50B-32D4FC6DCB29}"/>
              </a:ext>
            </a:extLst>
          </p:cNvPr>
          <p:cNvSpPr/>
          <p:nvPr/>
        </p:nvSpPr>
        <p:spPr>
          <a:xfrm>
            <a:off x="3122534" y="5430719"/>
            <a:ext cx="2220292" cy="722431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 w="25400" cap="flat" cmpd="sng" algn="ctr">
            <a:solidFill>
              <a:srgbClr val="FFC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it-IT" sz="14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  <a:sym typeface="Arial"/>
            </a:endParaRPr>
          </a:p>
        </p:txBody>
      </p:sp>
      <p:sp>
        <p:nvSpPr>
          <p:cNvPr id="10" name="Titolo 1">
            <a:extLst>
              <a:ext uri="{FF2B5EF4-FFF2-40B4-BE49-F238E27FC236}">
                <a16:creationId xmlns:a16="http://schemas.microsoft.com/office/drawing/2014/main" id="{C4D96619-EDD0-2258-A306-3D09AC915F9E}"/>
              </a:ext>
            </a:extLst>
          </p:cNvPr>
          <p:cNvSpPr txBox="1">
            <a:spLocks/>
          </p:cNvSpPr>
          <p:nvPr/>
        </p:nvSpPr>
        <p:spPr>
          <a:xfrm>
            <a:off x="114332" y="67216"/>
            <a:ext cx="11791701" cy="97692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b="1" kern="0" dirty="0">
                <a:solidFill>
                  <a:srgbClr val="0070C0"/>
                </a:solidFill>
                <a:latin typeface="Aptos" panose="020B0004020202020204" pitchFamily="34" charset="0"/>
                <a:sym typeface="Montserrat ExtraBold"/>
              </a:rPr>
              <a:t>Il modello di microsimulazione fiscale LigurMOD: </a:t>
            </a:r>
            <a:r>
              <a:rPr lang="it-IT" sz="2400" b="1" kern="0" dirty="0">
                <a:solidFill>
                  <a:srgbClr val="FFAB40"/>
                </a:solidFill>
                <a:latin typeface="Aptos" panose="020B0004020202020204" pitchFamily="34" charset="0"/>
                <a:sym typeface="Montserrat ExtraBold"/>
              </a:rPr>
              <a:t>esempio di simulazione su riforma IRPEF e Addizionale Regionale all’IRPEF 2024 per la Liguria</a:t>
            </a: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EFD2AF85-2A0F-A46F-A848-2659ECBEE177}"/>
              </a:ext>
            </a:extLst>
          </p:cNvPr>
          <p:cNvSpPr txBox="1"/>
          <p:nvPr/>
        </p:nvSpPr>
        <p:spPr>
          <a:xfrm>
            <a:off x="7055888" y="2210837"/>
            <a:ext cx="95435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" sz="2400" b="1" kern="0" dirty="0">
                <a:solidFill>
                  <a:srgbClr val="0070C0"/>
                </a:solidFill>
                <a:latin typeface="Aptos" panose="020B0004020202020204" pitchFamily="34" charset="0"/>
                <a:sym typeface="Montserrat ExtraBold"/>
              </a:rPr>
              <a:t>2023</a:t>
            </a:r>
            <a:endParaRPr lang="it-IT" b="1" kern="0" dirty="0">
              <a:solidFill>
                <a:srgbClr val="0070C0"/>
              </a:solidFill>
              <a:latin typeface="Aptos" panose="020B0004020202020204" pitchFamily="34" charset="0"/>
            </a:endParaRP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8BC61A4E-466F-0912-A411-FDBC25F1F35C}"/>
              </a:ext>
            </a:extLst>
          </p:cNvPr>
          <p:cNvSpPr txBox="1"/>
          <p:nvPr/>
        </p:nvSpPr>
        <p:spPr>
          <a:xfrm>
            <a:off x="10028944" y="2210837"/>
            <a:ext cx="1092779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" sz="2400" b="1" kern="0" dirty="0">
                <a:solidFill>
                  <a:srgbClr val="0070C0"/>
                </a:solidFill>
                <a:latin typeface="Aptos" panose="020B0004020202020204" pitchFamily="34" charset="0"/>
                <a:sym typeface="Montserrat ExtraBold"/>
              </a:rPr>
              <a:t>2024</a:t>
            </a:r>
            <a:endParaRPr lang="it-IT" b="1" kern="0" dirty="0">
              <a:solidFill>
                <a:srgbClr val="0070C0"/>
              </a:solidFill>
              <a:latin typeface="Aptos" panose="020B0004020202020204" pitchFamily="34" charset="0"/>
            </a:endParaRPr>
          </a:p>
        </p:txBody>
      </p:sp>
      <p:graphicFrame>
        <p:nvGraphicFramePr>
          <p:cNvPr id="4" name="Google Shape;367;p52">
            <a:extLst>
              <a:ext uri="{FF2B5EF4-FFF2-40B4-BE49-F238E27FC236}">
                <a16:creationId xmlns:a16="http://schemas.microsoft.com/office/drawing/2014/main" id="{610686A1-8949-DCF8-931B-2D152E0F4E6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36287434"/>
              </p:ext>
            </p:extLst>
          </p:nvPr>
        </p:nvGraphicFramePr>
        <p:xfrm>
          <a:off x="6180137" y="2764673"/>
          <a:ext cx="2705859" cy="2326116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90195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0195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0195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05996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lang="en" sz="900" b="0" i="0" u="none" strike="noStrike" cap="none" dirty="0">
                          <a:solidFill>
                            <a:schemeClr val="lt1"/>
                          </a:solidFill>
                          <a:latin typeface="Montserrat ExtraBold"/>
                          <a:ea typeface="+mj-ea"/>
                          <a:cs typeface="+mj-cs"/>
                          <a:sym typeface="Montserrat ExtraBold"/>
                        </a:rPr>
                        <a:t>SCAGLIONE</a:t>
                      </a:r>
                      <a:endParaRPr sz="900" b="0" i="0" u="none" strike="noStrike" cap="none" dirty="0">
                        <a:solidFill>
                          <a:schemeClr val="lt1"/>
                        </a:solidFill>
                        <a:latin typeface="Montserrat ExtraBold"/>
                        <a:ea typeface="+mj-ea"/>
                        <a:cs typeface="+mj-cs"/>
                        <a:sym typeface="Montserrat ExtraBold"/>
                      </a:endParaRPr>
                    </a:p>
                  </a:txBody>
                  <a:tcPr marL="91425" marR="91425" marT="91425" marB="914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lang="en" sz="900" b="0" i="0" u="none" strike="noStrike" cap="none" dirty="0">
                          <a:solidFill>
                            <a:schemeClr val="lt1"/>
                          </a:solidFill>
                          <a:latin typeface="Montserrat ExtraBold"/>
                          <a:ea typeface="+mj-ea"/>
                          <a:cs typeface="+mj-cs"/>
                          <a:sym typeface="Montserrat ExtraBold"/>
                        </a:rPr>
                        <a:t>ALIQUOTA IRPEF</a:t>
                      </a:r>
                      <a:endParaRPr sz="900" b="0" i="0" u="none" strike="noStrike" cap="none" dirty="0">
                        <a:solidFill>
                          <a:schemeClr val="lt1"/>
                        </a:solidFill>
                        <a:latin typeface="Montserrat ExtraBold"/>
                        <a:ea typeface="+mj-ea"/>
                        <a:cs typeface="+mj-cs"/>
                        <a:sym typeface="Montserrat ExtraBold"/>
                      </a:endParaRPr>
                    </a:p>
                  </a:txBody>
                  <a:tcPr marL="91425" marR="91425" marT="91425" marB="914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lang="en" sz="900" b="0" i="0" u="none" strike="noStrike" cap="none" dirty="0">
                          <a:solidFill>
                            <a:schemeClr val="lt1"/>
                          </a:solidFill>
                          <a:latin typeface="Montserrat ExtraBold"/>
                          <a:ea typeface="+mj-ea"/>
                          <a:cs typeface="+mj-cs"/>
                          <a:sym typeface="Montserrat ExtraBold"/>
                        </a:rPr>
                        <a:t>ALIQUOTA ADD. REG.</a:t>
                      </a:r>
                      <a:endParaRPr sz="900" b="0" i="0" u="none" strike="noStrike" cap="none" dirty="0">
                        <a:solidFill>
                          <a:schemeClr val="lt1"/>
                        </a:solidFill>
                        <a:latin typeface="Montserrat ExtraBold"/>
                        <a:ea typeface="+mj-ea"/>
                        <a:cs typeface="+mj-cs"/>
                        <a:sym typeface="Montserrat ExtraBold"/>
                      </a:endParaRPr>
                    </a:p>
                  </a:txBody>
                  <a:tcPr marL="91425" marR="91425" marT="91425" marB="914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4189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lang="en" sz="1200" b="0" i="0" u="none" strike="noStrike" cap="none" dirty="0">
                          <a:solidFill>
                            <a:schemeClr val="tx1"/>
                          </a:solidFill>
                          <a:latin typeface="Aptos" panose="020B0004020202020204" pitchFamily="34" charset="0"/>
                          <a:ea typeface="+mj-ea"/>
                          <a:cs typeface="+mj-cs"/>
                          <a:sym typeface="Montserrat"/>
                        </a:rPr>
                        <a:t>&lt;15.000€</a:t>
                      </a:r>
                      <a:endParaRPr sz="1200" b="0" i="0" u="none" strike="noStrike" cap="none" dirty="0">
                        <a:solidFill>
                          <a:schemeClr val="tx1"/>
                        </a:solidFill>
                        <a:latin typeface="Aptos" panose="020B0004020202020204" pitchFamily="34" charset="0"/>
                        <a:ea typeface="+mj-ea"/>
                        <a:cs typeface="+mj-cs"/>
                        <a:sym typeface="Montserrat"/>
                      </a:endParaRPr>
                    </a:p>
                  </a:txBody>
                  <a:tcPr marL="91425" marR="91425" marT="91425" marB="914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lang="en" sz="1200" b="0" i="0" u="none" strike="noStrike" cap="none" dirty="0">
                          <a:solidFill>
                            <a:schemeClr val="tx1"/>
                          </a:solidFill>
                          <a:latin typeface="Aptos" panose="020B0004020202020204" pitchFamily="34" charset="0"/>
                          <a:ea typeface="+mj-ea"/>
                          <a:cs typeface="+mj-cs"/>
                          <a:sym typeface="Montserrat"/>
                        </a:rPr>
                        <a:t>23%</a:t>
                      </a:r>
                      <a:endParaRPr sz="1200" b="0" i="0" u="none" strike="noStrike" cap="none" dirty="0">
                        <a:solidFill>
                          <a:schemeClr val="tx1"/>
                        </a:solidFill>
                        <a:latin typeface="Aptos" panose="020B0004020202020204" pitchFamily="34" charset="0"/>
                        <a:ea typeface="+mj-ea"/>
                        <a:cs typeface="+mj-cs"/>
                        <a:sym typeface="Montserrat"/>
                      </a:endParaRPr>
                    </a:p>
                  </a:txBody>
                  <a:tcPr marL="91425" marR="91425" marT="91425" marB="914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lang="en" sz="1200" b="1" i="0" u="none" strike="noStrike" cap="none" dirty="0">
                          <a:solidFill>
                            <a:schemeClr val="tx1"/>
                          </a:solidFill>
                          <a:latin typeface="Aptos" panose="020B0004020202020204" pitchFamily="34" charset="0"/>
                          <a:ea typeface="+mj-ea"/>
                          <a:cs typeface="+mj-cs"/>
                          <a:sym typeface="Montserrat"/>
                        </a:rPr>
                        <a:t>1,23%</a:t>
                      </a:r>
                      <a:endParaRPr sz="1200" b="1" i="0" u="none" strike="noStrike" cap="none" dirty="0">
                        <a:solidFill>
                          <a:schemeClr val="tx1"/>
                        </a:solidFill>
                        <a:latin typeface="Aptos" panose="020B0004020202020204" pitchFamily="34" charset="0"/>
                        <a:ea typeface="+mj-ea"/>
                        <a:cs typeface="+mj-cs"/>
                        <a:sym typeface="Montserrat"/>
                      </a:endParaRPr>
                    </a:p>
                  </a:txBody>
                  <a:tcPr marL="91425" marR="91425" marT="91425" marB="914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5996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lang="en" sz="1200" b="0" i="0" u="none" strike="noStrike" cap="none" dirty="0">
                          <a:solidFill>
                            <a:schemeClr val="tx1"/>
                          </a:solidFill>
                          <a:latin typeface="Aptos" panose="020B0004020202020204" pitchFamily="34" charset="0"/>
                          <a:ea typeface="+mj-ea"/>
                          <a:cs typeface="+mj-cs"/>
                          <a:sym typeface="Montserrat"/>
                        </a:rPr>
                        <a:t>15.000€-28.000€</a:t>
                      </a:r>
                      <a:endParaRPr sz="1200" b="0" i="0" u="none" strike="noStrike" cap="none" dirty="0">
                        <a:solidFill>
                          <a:schemeClr val="tx1"/>
                        </a:solidFill>
                        <a:latin typeface="Aptos" panose="020B0004020202020204" pitchFamily="34" charset="0"/>
                        <a:ea typeface="+mj-ea"/>
                        <a:cs typeface="+mj-cs"/>
                        <a:sym typeface="Montserrat"/>
                      </a:endParaRPr>
                    </a:p>
                  </a:txBody>
                  <a:tcPr marL="91425" marR="91425" marT="91425" marB="914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lang="en" sz="1200" b="0" i="0" u="none" strike="noStrike" cap="none" dirty="0">
                          <a:solidFill>
                            <a:schemeClr val="tx1"/>
                          </a:solidFill>
                          <a:latin typeface="Aptos" panose="020B0004020202020204" pitchFamily="34" charset="0"/>
                          <a:ea typeface="+mj-ea"/>
                          <a:cs typeface="+mj-cs"/>
                          <a:sym typeface="Montserrat"/>
                        </a:rPr>
                        <a:t>25%</a:t>
                      </a:r>
                      <a:endParaRPr sz="1200" b="0" i="0" u="none" strike="noStrike" cap="none" dirty="0">
                        <a:solidFill>
                          <a:schemeClr val="tx1"/>
                        </a:solidFill>
                        <a:latin typeface="Aptos" panose="020B0004020202020204" pitchFamily="34" charset="0"/>
                        <a:ea typeface="+mj-ea"/>
                        <a:cs typeface="+mj-cs"/>
                        <a:sym typeface="Montserrat"/>
                      </a:endParaRPr>
                    </a:p>
                  </a:txBody>
                  <a:tcPr marL="91425" marR="91425" marT="91425" marB="914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lang="en" sz="1200" b="1" i="0" u="none" strike="noStrike" cap="none" dirty="0">
                          <a:solidFill>
                            <a:schemeClr val="tx1"/>
                          </a:solidFill>
                          <a:latin typeface="Aptos" panose="020B0004020202020204" pitchFamily="34" charset="0"/>
                          <a:ea typeface="+mj-ea"/>
                          <a:cs typeface="+mj-cs"/>
                          <a:sym typeface="Montserrat"/>
                        </a:rPr>
                        <a:t>1,79%</a:t>
                      </a:r>
                      <a:endParaRPr sz="1200" b="1" i="0" u="none" strike="noStrike" cap="none" dirty="0">
                        <a:solidFill>
                          <a:schemeClr val="tx1"/>
                        </a:solidFill>
                        <a:latin typeface="Aptos" panose="020B0004020202020204" pitchFamily="34" charset="0"/>
                        <a:ea typeface="+mj-ea"/>
                        <a:cs typeface="+mj-cs"/>
                        <a:sym typeface="Montserrat"/>
                      </a:endParaRPr>
                    </a:p>
                  </a:txBody>
                  <a:tcPr marL="91425" marR="91425" marT="91425" marB="914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5996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lang="en" sz="1200" b="0" i="0" u="none" strike="noStrike" cap="none" dirty="0">
                          <a:solidFill>
                            <a:schemeClr val="tx1"/>
                          </a:solidFill>
                          <a:latin typeface="Aptos" panose="020B0004020202020204" pitchFamily="34" charset="0"/>
                          <a:ea typeface="+mj-ea"/>
                          <a:cs typeface="+mj-cs"/>
                          <a:sym typeface="Montserrat"/>
                        </a:rPr>
                        <a:t>28.000€-50.000€</a:t>
                      </a:r>
                    </a:p>
                  </a:txBody>
                  <a:tcPr marL="91425" marR="91425" marT="91425" marB="914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lang="en" sz="1200" b="0" i="0" u="none" strike="noStrike" cap="none" dirty="0">
                          <a:solidFill>
                            <a:schemeClr val="tx1"/>
                          </a:solidFill>
                          <a:latin typeface="Aptos" panose="020B0004020202020204" pitchFamily="34" charset="0"/>
                          <a:ea typeface="+mj-ea"/>
                          <a:cs typeface="+mj-cs"/>
                          <a:sym typeface="Montserrat"/>
                        </a:rPr>
                        <a:t>35%</a:t>
                      </a:r>
                      <a:endParaRPr sz="1200" b="0" i="0" u="none" strike="noStrike" cap="none" dirty="0">
                        <a:solidFill>
                          <a:schemeClr val="tx1"/>
                        </a:solidFill>
                        <a:latin typeface="Aptos" panose="020B0004020202020204" pitchFamily="34" charset="0"/>
                        <a:ea typeface="+mj-ea"/>
                        <a:cs typeface="+mj-cs"/>
                        <a:sym typeface="Montserrat"/>
                      </a:endParaRPr>
                    </a:p>
                  </a:txBody>
                  <a:tcPr marL="91425" marR="91425" marT="91425" marB="914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lang="en" sz="1200" b="1" i="0" u="none" strike="noStrike" cap="none" dirty="0">
                          <a:solidFill>
                            <a:schemeClr val="tx1"/>
                          </a:solidFill>
                          <a:latin typeface="Aptos" panose="020B0004020202020204" pitchFamily="34" charset="0"/>
                          <a:ea typeface="+mj-ea"/>
                          <a:cs typeface="+mj-cs"/>
                          <a:sym typeface="Montserrat"/>
                        </a:rPr>
                        <a:t>2,31%</a:t>
                      </a:r>
                      <a:endParaRPr sz="1200" b="1" i="0" u="none" strike="noStrike" cap="none" dirty="0">
                        <a:solidFill>
                          <a:schemeClr val="tx1"/>
                        </a:solidFill>
                        <a:latin typeface="Aptos" panose="020B0004020202020204" pitchFamily="34" charset="0"/>
                        <a:ea typeface="+mj-ea"/>
                        <a:cs typeface="+mj-cs"/>
                        <a:sym typeface="Montserrat"/>
                      </a:endParaRPr>
                    </a:p>
                  </a:txBody>
                  <a:tcPr marL="91425" marR="91425" marT="91425" marB="914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5996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lang="it-IT" sz="1200" b="0" i="0" u="none" strike="noStrike" cap="none" dirty="0">
                          <a:solidFill>
                            <a:schemeClr val="tx1"/>
                          </a:solidFill>
                          <a:latin typeface="Aptos" panose="020B0004020202020204" pitchFamily="34" charset="0"/>
                          <a:ea typeface="+mj-ea"/>
                          <a:cs typeface="+mj-cs"/>
                          <a:sym typeface="Montserrat"/>
                        </a:rPr>
                        <a:t>&gt;50.000€</a:t>
                      </a:r>
                      <a:endParaRPr sz="1200" b="0" i="0" u="none" strike="noStrike" cap="none" dirty="0">
                        <a:solidFill>
                          <a:schemeClr val="tx1"/>
                        </a:solidFill>
                        <a:latin typeface="Aptos" panose="020B0004020202020204" pitchFamily="34" charset="0"/>
                        <a:ea typeface="+mj-ea"/>
                        <a:cs typeface="+mj-cs"/>
                        <a:sym typeface="Montserrat"/>
                      </a:endParaRPr>
                    </a:p>
                  </a:txBody>
                  <a:tcPr marL="91425" marR="91425" marT="91425" marB="914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lang="en" sz="1200" b="0" i="0" u="none" strike="noStrike" cap="none" dirty="0">
                          <a:solidFill>
                            <a:schemeClr val="tx1"/>
                          </a:solidFill>
                          <a:latin typeface="Aptos" panose="020B0004020202020204" pitchFamily="34" charset="0"/>
                          <a:ea typeface="+mj-ea"/>
                          <a:cs typeface="+mj-cs"/>
                          <a:sym typeface="Montserrat"/>
                        </a:rPr>
                        <a:t>43%</a:t>
                      </a:r>
                      <a:endParaRPr sz="1200" b="0" i="0" u="none" strike="noStrike" cap="none" dirty="0">
                        <a:solidFill>
                          <a:schemeClr val="tx1"/>
                        </a:solidFill>
                        <a:latin typeface="Aptos" panose="020B0004020202020204" pitchFamily="34" charset="0"/>
                        <a:ea typeface="+mj-ea"/>
                        <a:cs typeface="+mj-cs"/>
                        <a:sym typeface="Montserrat"/>
                      </a:endParaRPr>
                    </a:p>
                  </a:txBody>
                  <a:tcPr marL="91425" marR="91425" marT="91425" marB="914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lang="en" sz="1200" b="1" i="0" u="none" strike="noStrike" cap="none" dirty="0">
                          <a:solidFill>
                            <a:schemeClr val="tx1"/>
                          </a:solidFill>
                          <a:latin typeface="Aptos" panose="020B0004020202020204" pitchFamily="34" charset="0"/>
                          <a:ea typeface="+mj-ea"/>
                          <a:cs typeface="+mj-cs"/>
                          <a:sym typeface="Montserrat"/>
                        </a:rPr>
                        <a:t>2,33%</a:t>
                      </a:r>
                      <a:endParaRPr sz="1200" b="1" i="0" u="none" strike="noStrike" cap="none" dirty="0">
                        <a:solidFill>
                          <a:schemeClr val="tx1"/>
                        </a:solidFill>
                        <a:latin typeface="Aptos" panose="020B0004020202020204" pitchFamily="34" charset="0"/>
                        <a:ea typeface="+mj-ea"/>
                        <a:cs typeface="+mj-cs"/>
                        <a:sym typeface="Montserrat"/>
                      </a:endParaRPr>
                    </a:p>
                  </a:txBody>
                  <a:tcPr marL="91425" marR="91425" marT="91425" marB="914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824528676"/>
                  </a:ext>
                </a:extLst>
              </a:tr>
            </a:tbl>
          </a:graphicData>
        </a:graphic>
      </p:graphicFrame>
      <p:graphicFrame>
        <p:nvGraphicFramePr>
          <p:cNvPr id="5" name="Google Shape;367;p52">
            <a:extLst>
              <a:ext uri="{FF2B5EF4-FFF2-40B4-BE49-F238E27FC236}">
                <a16:creationId xmlns:a16="http://schemas.microsoft.com/office/drawing/2014/main" id="{91AD78FA-353F-F4E1-8D3A-7A9FF35CBA7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55773042"/>
              </p:ext>
            </p:extLst>
          </p:nvPr>
        </p:nvGraphicFramePr>
        <p:xfrm>
          <a:off x="9088226" y="2764673"/>
          <a:ext cx="2817807" cy="1777506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93926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3926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3926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05996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lang="en" sz="900" b="0" i="0" u="none" strike="noStrike" cap="none" dirty="0">
                          <a:solidFill>
                            <a:schemeClr val="lt1"/>
                          </a:solidFill>
                          <a:latin typeface="Montserrat ExtraBold"/>
                          <a:ea typeface="Montserrat ExtraBold"/>
                          <a:cs typeface="Montserrat ExtraBold"/>
                          <a:sym typeface="Montserrat ExtraBold"/>
                        </a:rPr>
                        <a:t>SCAGLIONE</a:t>
                      </a:r>
                      <a:endParaRPr sz="900" b="0" i="0" u="none" strike="noStrike" cap="none" dirty="0">
                        <a:solidFill>
                          <a:schemeClr val="lt1"/>
                        </a:solidFill>
                        <a:latin typeface="Montserrat ExtraBold"/>
                        <a:ea typeface="Montserrat ExtraBold"/>
                        <a:cs typeface="Montserrat ExtraBold"/>
                        <a:sym typeface="Montserrat ExtraBold"/>
                      </a:endParaRPr>
                    </a:p>
                  </a:txBody>
                  <a:tcPr marL="91425" marR="91425" marT="91425" marB="914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chemeClr val="lt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lang="en" sz="900" b="0" i="0" u="none" strike="noStrike" cap="none" dirty="0">
                          <a:solidFill>
                            <a:schemeClr val="lt1"/>
                          </a:solidFill>
                          <a:latin typeface="Montserrat ExtraBold"/>
                          <a:ea typeface="Montserrat ExtraBold"/>
                          <a:cs typeface="Montserrat ExtraBold"/>
                          <a:sym typeface="Montserrat ExtraBold"/>
                        </a:rPr>
                        <a:t>ALIQUOTA IRPEF</a:t>
                      </a:r>
                      <a:endParaRPr sz="900" b="0" i="0" u="none" strike="noStrike" cap="none" dirty="0">
                        <a:solidFill>
                          <a:schemeClr val="lt1"/>
                        </a:solidFill>
                        <a:latin typeface="Montserrat ExtraBold"/>
                        <a:ea typeface="Montserrat ExtraBold"/>
                        <a:cs typeface="Montserrat ExtraBold"/>
                        <a:sym typeface="Montserrat ExtraBold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lt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lang="en" sz="900" b="0" i="0" u="none" strike="noStrike" cap="none" dirty="0">
                          <a:solidFill>
                            <a:schemeClr val="lt1"/>
                          </a:solidFill>
                          <a:latin typeface="Montserrat ExtraBold"/>
                          <a:ea typeface="Montserrat ExtraBold"/>
                          <a:cs typeface="Montserrat ExtraBold"/>
                          <a:sym typeface="Montserrat ExtraBold"/>
                        </a:rPr>
                        <a:t>ALIQUOTA ADD. REG.</a:t>
                      </a:r>
                      <a:endParaRPr sz="900" b="0" i="0" u="none" strike="noStrike" cap="none" dirty="0">
                        <a:solidFill>
                          <a:schemeClr val="lt1"/>
                        </a:solidFill>
                        <a:latin typeface="Montserrat ExtraBold"/>
                        <a:ea typeface="Montserrat ExtraBold"/>
                        <a:cs typeface="Montserrat ExtraBold"/>
                        <a:sym typeface="Montserrat ExtraBold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lt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4189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lang="en" sz="1200" b="0" i="0" u="none" strike="noStrike" cap="none" dirty="0">
                          <a:solidFill>
                            <a:schemeClr val="tx1"/>
                          </a:solidFill>
                          <a:latin typeface="Aptos" panose="020B0004020202020204" pitchFamily="34" charset="0"/>
                          <a:ea typeface="Montserrat"/>
                          <a:cs typeface="Montserrat"/>
                          <a:sym typeface="Montserrat"/>
                        </a:rPr>
                        <a:t>&lt;28.000€</a:t>
                      </a:r>
                      <a:endParaRPr sz="1200" b="0" i="0" u="none" strike="noStrike" cap="none" dirty="0">
                        <a:solidFill>
                          <a:schemeClr val="tx1"/>
                        </a:solidFill>
                        <a:latin typeface="Aptos" panose="020B0004020202020204" pitchFamily="34" charset="0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L="91425" marR="91425" marT="91425" marB="914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chemeClr val="lt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lang="en" sz="1200" b="0" i="0" u="none" strike="noStrike" cap="none" dirty="0">
                          <a:solidFill>
                            <a:schemeClr val="tx1"/>
                          </a:solidFill>
                          <a:latin typeface="Aptos" panose="020B0004020202020204" pitchFamily="34" charset="0"/>
                          <a:ea typeface="Montserrat"/>
                          <a:cs typeface="Montserrat"/>
                          <a:sym typeface="Montserrat"/>
                        </a:rPr>
                        <a:t>23%</a:t>
                      </a:r>
                      <a:endParaRPr sz="1200" b="0" i="0" u="none" strike="noStrike" cap="none" dirty="0">
                        <a:solidFill>
                          <a:schemeClr val="tx1"/>
                        </a:solidFill>
                        <a:latin typeface="Aptos" panose="020B0004020202020204" pitchFamily="34" charset="0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lt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lang="en" sz="1200" b="1" i="0" u="none" strike="noStrike" cap="none" dirty="0">
                          <a:solidFill>
                            <a:schemeClr val="tx1"/>
                          </a:solidFill>
                          <a:latin typeface="Aptos" panose="020B0004020202020204" pitchFamily="34" charset="0"/>
                          <a:ea typeface="Montserrat"/>
                          <a:cs typeface="Montserrat"/>
                          <a:sym typeface="Montserrat"/>
                        </a:rPr>
                        <a:t>1,23%</a:t>
                      </a:r>
                      <a:endParaRPr sz="1200" b="1" i="0" u="none" strike="noStrike" cap="none" dirty="0">
                        <a:solidFill>
                          <a:schemeClr val="tx1"/>
                        </a:solidFill>
                        <a:latin typeface="Aptos" panose="020B0004020202020204" pitchFamily="34" charset="0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lt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5996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lang="en" sz="1200" b="0" i="0" u="none" strike="noStrike" cap="none" dirty="0">
                          <a:solidFill>
                            <a:schemeClr val="tx1"/>
                          </a:solidFill>
                          <a:latin typeface="Aptos" panose="020B0004020202020204" pitchFamily="34" charset="0"/>
                          <a:ea typeface="Montserrat"/>
                          <a:cs typeface="Montserrat"/>
                          <a:sym typeface="Montserrat"/>
                        </a:rPr>
                        <a:t>28.000€-50.000€</a:t>
                      </a:r>
                      <a:endParaRPr sz="1200" b="0" i="0" u="none" strike="noStrike" cap="none" dirty="0">
                        <a:solidFill>
                          <a:schemeClr val="tx1"/>
                        </a:solidFill>
                        <a:latin typeface="Aptos" panose="020B0004020202020204" pitchFamily="34" charset="0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L="91425" marR="91425" marT="91425" marB="914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chemeClr val="lt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lang="en" sz="1200" b="0" i="0" u="none" strike="noStrike" cap="none" dirty="0">
                          <a:solidFill>
                            <a:schemeClr val="tx1"/>
                          </a:solidFill>
                          <a:latin typeface="Aptos" panose="020B0004020202020204" pitchFamily="34" charset="0"/>
                          <a:ea typeface="Montserrat"/>
                          <a:cs typeface="Montserrat"/>
                          <a:sym typeface="Montserrat"/>
                        </a:rPr>
                        <a:t>35%</a:t>
                      </a:r>
                      <a:endParaRPr sz="1200" b="0" i="0" u="none" strike="noStrike" cap="none" dirty="0">
                        <a:solidFill>
                          <a:schemeClr val="tx1"/>
                        </a:solidFill>
                        <a:latin typeface="Aptos" panose="020B0004020202020204" pitchFamily="34" charset="0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lt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lang="en" sz="1200" b="1" i="0" u="none" strike="noStrike" cap="none" dirty="0">
                          <a:solidFill>
                            <a:schemeClr val="tx1"/>
                          </a:solidFill>
                          <a:latin typeface="Aptos" panose="020B0004020202020204" pitchFamily="34" charset="0"/>
                          <a:ea typeface="Montserrat"/>
                          <a:cs typeface="Montserrat"/>
                          <a:sym typeface="Montserrat"/>
                        </a:rPr>
                        <a:t>3,18%</a:t>
                      </a:r>
                      <a:endParaRPr sz="1200" b="1" i="0" u="none" strike="noStrike" cap="none" dirty="0">
                        <a:solidFill>
                          <a:schemeClr val="tx1"/>
                        </a:solidFill>
                        <a:latin typeface="Aptos" panose="020B0004020202020204" pitchFamily="34" charset="0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lt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5996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lang="en" sz="1200" b="0" i="0" u="none" strike="noStrike" cap="none" dirty="0">
                          <a:solidFill>
                            <a:schemeClr val="tx1"/>
                          </a:solidFill>
                          <a:latin typeface="Aptos" panose="020B0004020202020204" pitchFamily="34" charset="0"/>
                          <a:ea typeface="Montserrat"/>
                          <a:cs typeface="Montserrat"/>
                          <a:sym typeface="Montserrat"/>
                        </a:rPr>
                        <a:t>&gt;50.000€</a:t>
                      </a:r>
                    </a:p>
                  </a:txBody>
                  <a:tcPr marL="91425" marR="91425" marT="91425" marB="914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chemeClr val="lt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lang="en" sz="1200" b="0" i="0" u="none" strike="noStrike" cap="none" dirty="0">
                          <a:solidFill>
                            <a:schemeClr val="tx1"/>
                          </a:solidFill>
                          <a:latin typeface="Aptos" panose="020B0004020202020204" pitchFamily="34" charset="0"/>
                          <a:ea typeface="Montserrat"/>
                          <a:cs typeface="Montserrat"/>
                          <a:sym typeface="Montserrat"/>
                        </a:rPr>
                        <a:t>43%</a:t>
                      </a:r>
                      <a:endParaRPr sz="1200" b="0" i="0" u="none" strike="noStrike" cap="none" dirty="0">
                        <a:solidFill>
                          <a:schemeClr val="tx1"/>
                        </a:solidFill>
                        <a:latin typeface="Aptos" panose="020B0004020202020204" pitchFamily="34" charset="0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lt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lang="en" sz="1200" b="1" i="0" u="none" strike="noStrike" cap="none" dirty="0">
                          <a:solidFill>
                            <a:schemeClr val="tx1"/>
                          </a:solidFill>
                          <a:latin typeface="Aptos" panose="020B0004020202020204" pitchFamily="34" charset="0"/>
                          <a:ea typeface="Montserrat"/>
                          <a:cs typeface="Montserrat"/>
                          <a:sym typeface="Montserrat"/>
                        </a:rPr>
                        <a:t>3,23%</a:t>
                      </a:r>
                      <a:endParaRPr sz="1200" b="1" i="0" u="none" strike="noStrike" cap="none" dirty="0">
                        <a:solidFill>
                          <a:schemeClr val="tx1"/>
                        </a:solidFill>
                        <a:latin typeface="Aptos" panose="020B0004020202020204" pitchFamily="34" charset="0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lt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6" name="CasellaDiTesto 5">
            <a:extLst>
              <a:ext uri="{FF2B5EF4-FFF2-40B4-BE49-F238E27FC236}">
                <a16:creationId xmlns:a16="http://schemas.microsoft.com/office/drawing/2014/main" id="{AE11090F-2207-6591-9CC0-A052B4A58975}"/>
              </a:ext>
            </a:extLst>
          </p:cNvPr>
          <p:cNvSpPr txBox="1"/>
          <p:nvPr/>
        </p:nvSpPr>
        <p:spPr>
          <a:xfrm>
            <a:off x="154496" y="1379840"/>
            <a:ext cx="5194883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1600" kern="0" dirty="0">
                <a:solidFill>
                  <a:srgbClr val="0070C0"/>
                </a:solidFill>
                <a:latin typeface="Aptos" panose="020B0004020202020204" pitchFamily="34" charset="0"/>
                <a:sym typeface="Montserrat ExtraBold"/>
              </a:rPr>
              <a:t>Le principali modifiche inserite nel d. lgs. 216/2023 </a:t>
            </a:r>
            <a:r>
              <a:rPr lang="it-IT" sz="1600" kern="0" dirty="0">
                <a:solidFill>
                  <a:srgbClr val="0070C0"/>
                </a:solidFill>
                <a:latin typeface="Aptos" panose="020B0004020202020204" pitchFamily="34" charset="0"/>
              </a:rPr>
              <a:t>«Attuazione primo modulo riforma Irpef e altre misure in tema di imposte sui redditi»</a:t>
            </a: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2014B872-8CC0-A426-67A2-613384B1266E}"/>
              </a:ext>
            </a:extLst>
          </p:cNvPr>
          <p:cNvSpPr txBox="1"/>
          <p:nvPr/>
        </p:nvSpPr>
        <p:spPr>
          <a:xfrm>
            <a:off x="6096000" y="1378533"/>
            <a:ext cx="5194883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1600" kern="0" dirty="0">
                <a:solidFill>
                  <a:srgbClr val="0070C0"/>
                </a:solidFill>
                <a:latin typeface="Aptos" panose="020B0004020202020204" pitchFamily="34" charset="0"/>
                <a:sym typeface="Montserrat ExtraBold"/>
              </a:rPr>
              <a:t>Le nuove aliquote dell’Addizionale Regionale all’IRPEF per la Liguria per l’anno 2024</a:t>
            </a:r>
            <a:endParaRPr lang="it-IT" sz="1600" kern="0" dirty="0">
              <a:solidFill>
                <a:srgbClr val="0070C0"/>
              </a:solidFill>
              <a:latin typeface="Aptos" panose="020B0004020202020204" pitchFamily="34" charset="0"/>
            </a:endParaRPr>
          </a:p>
        </p:txBody>
      </p:sp>
      <p:sp>
        <p:nvSpPr>
          <p:cNvPr id="11" name="CasellaDiTesto 10">
            <a:extLst>
              <a:ext uri="{FF2B5EF4-FFF2-40B4-BE49-F238E27FC236}">
                <a16:creationId xmlns:a16="http://schemas.microsoft.com/office/drawing/2014/main" id="{9BEB20F2-5E71-9616-39CF-F16EB608455A}"/>
              </a:ext>
            </a:extLst>
          </p:cNvPr>
          <p:cNvSpPr txBox="1"/>
          <p:nvPr/>
        </p:nvSpPr>
        <p:spPr>
          <a:xfrm>
            <a:off x="220169" y="2436036"/>
            <a:ext cx="1642145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1200" kern="0" dirty="0">
                <a:solidFill>
                  <a:srgbClr val="0070C0"/>
                </a:solidFill>
                <a:latin typeface="Aptos" panose="020B0004020202020204" pitchFamily="34" charset="0"/>
                <a:sym typeface="Montserrat ExtraBold"/>
              </a:rPr>
              <a:t>4 scaglioni di reddito</a:t>
            </a:r>
            <a:endParaRPr lang="it-IT" sz="1200" dirty="0">
              <a:latin typeface="Aptos" panose="020B0004020202020204" pitchFamily="34" charset="0"/>
            </a:endParaRPr>
          </a:p>
        </p:txBody>
      </p:sp>
      <p:sp>
        <p:nvSpPr>
          <p:cNvPr id="13" name="CasellaDiTesto 12">
            <a:extLst>
              <a:ext uri="{FF2B5EF4-FFF2-40B4-BE49-F238E27FC236}">
                <a16:creationId xmlns:a16="http://schemas.microsoft.com/office/drawing/2014/main" id="{50EE060E-7BCC-F3FB-1E18-EB453ADF6945}"/>
              </a:ext>
            </a:extLst>
          </p:cNvPr>
          <p:cNvSpPr txBox="1"/>
          <p:nvPr/>
        </p:nvSpPr>
        <p:spPr>
          <a:xfrm>
            <a:off x="3169212" y="2427870"/>
            <a:ext cx="1642145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1200" kern="0" dirty="0">
                <a:solidFill>
                  <a:srgbClr val="0070C0"/>
                </a:solidFill>
                <a:latin typeface="Aptos" panose="020B0004020202020204" pitchFamily="34" charset="0"/>
                <a:sym typeface="Montserrat ExtraBold"/>
              </a:rPr>
              <a:t>3 scaglioni di reddito</a:t>
            </a:r>
            <a:endParaRPr lang="it-IT" sz="1200" dirty="0">
              <a:latin typeface="Aptos" panose="020B0004020202020204" pitchFamily="34" charset="0"/>
            </a:endParaRPr>
          </a:p>
        </p:txBody>
      </p:sp>
      <p:sp>
        <p:nvSpPr>
          <p:cNvPr id="14" name="CasellaDiTesto 13">
            <a:extLst>
              <a:ext uri="{FF2B5EF4-FFF2-40B4-BE49-F238E27FC236}">
                <a16:creationId xmlns:a16="http://schemas.microsoft.com/office/drawing/2014/main" id="{B3F8BB97-84B2-CA81-B19F-ACB2BF1D28D4}"/>
              </a:ext>
            </a:extLst>
          </p:cNvPr>
          <p:cNvSpPr txBox="1"/>
          <p:nvPr/>
        </p:nvSpPr>
        <p:spPr>
          <a:xfrm>
            <a:off x="169699" y="2921902"/>
            <a:ext cx="2227977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it-IT" sz="1200" kern="0" dirty="0">
                <a:solidFill>
                  <a:srgbClr val="0070C0"/>
                </a:solidFill>
                <a:latin typeface="Aptos" panose="020B0004020202020204" pitchFamily="34" charset="0"/>
                <a:sym typeface="Montserrat ExtraBold"/>
              </a:rPr>
              <a:t>Detrazione per redditi da lavoro dipendente pari a 1.880€ se il reddito complessivo non è superiore a 15.000€</a:t>
            </a:r>
          </a:p>
        </p:txBody>
      </p:sp>
      <p:sp>
        <p:nvSpPr>
          <p:cNvPr id="15" name="CasellaDiTesto 14">
            <a:extLst>
              <a:ext uri="{FF2B5EF4-FFF2-40B4-BE49-F238E27FC236}">
                <a16:creationId xmlns:a16="http://schemas.microsoft.com/office/drawing/2014/main" id="{108378DC-6614-3A5A-CD0F-7C3410CA31C4}"/>
              </a:ext>
            </a:extLst>
          </p:cNvPr>
          <p:cNvSpPr txBox="1"/>
          <p:nvPr/>
        </p:nvSpPr>
        <p:spPr>
          <a:xfrm>
            <a:off x="3120182" y="2844563"/>
            <a:ext cx="2212609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it-IT" sz="1200" kern="0" dirty="0">
                <a:solidFill>
                  <a:srgbClr val="0070C0"/>
                </a:solidFill>
                <a:latin typeface="Aptos" panose="020B0004020202020204" pitchFamily="34" charset="0"/>
                <a:sym typeface="Montserrat ExtraBold"/>
              </a:rPr>
              <a:t>Detrazione per redditi da lavoro dipendente pari a 1.975€ se il reddito complessivo non è superiore a 15.000€. </a:t>
            </a:r>
          </a:p>
          <a:p>
            <a:pPr algn="just"/>
            <a:r>
              <a:rPr lang="it-IT" sz="1200" kern="0" dirty="0">
                <a:solidFill>
                  <a:srgbClr val="0070C0"/>
                </a:solidFill>
                <a:latin typeface="Aptos" panose="020B0004020202020204" pitchFamily="34" charset="0"/>
              </a:rPr>
              <a:t>Detrazione per oneri fiscali: inserita franchigia di 260€ per redditi complessivi superiori a 50.000€</a:t>
            </a:r>
          </a:p>
        </p:txBody>
      </p:sp>
      <p:sp>
        <p:nvSpPr>
          <p:cNvPr id="16" name="CasellaDiTesto 15">
            <a:extLst>
              <a:ext uri="{FF2B5EF4-FFF2-40B4-BE49-F238E27FC236}">
                <a16:creationId xmlns:a16="http://schemas.microsoft.com/office/drawing/2014/main" id="{34AD7450-9777-F503-6E08-6A4A01608D4F}"/>
              </a:ext>
            </a:extLst>
          </p:cNvPr>
          <p:cNvSpPr txBox="1"/>
          <p:nvPr/>
        </p:nvSpPr>
        <p:spPr>
          <a:xfrm>
            <a:off x="185383" y="5454186"/>
            <a:ext cx="220062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it-IT" sz="1200" kern="0" dirty="0">
                <a:solidFill>
                  <a:srgbClr val="0070C0"/>
                </a:solidFill>
                <a:latin typeface="Aptos" panose="020B0004020202020204" pitchFamily="34" charset="0"/>
                <a:sym typeface="Montserrat ExtraBold"/>
              </a:rPr>
              <a:t>No tax area per lavoratori dipendenti:  8.174€</a:t>
            </a:r>
            <a:endParaRPr lang="it-IT" sz="1200" dirty="0">
              <a:latin typeface="Aptos" panose="020B0004020202020204" pitchFamily="34" charset="0"/>
            </a:endParaRPr>
          </a:p>
        </p:txBody>
      </p:sp>
      <p:sp>
        <p:nvSpPr>
          <p:cNvPr id="17" name="CasellaDiTesto 16">
            <a:extLst>
              <a:ext uri="{FF2B5EF4-FFF2-40B4-BE49-F238E27FC236}">
                <a16:creationId xmlns:a16="http://schemas.microsoft.com/office/drawing/2014/main" id="{BBD8715A-63A6-3839-D006-42997AB29250}"/>
              </a:ext>
            </a:extLst>
          </p:cNvPr>
          <p:cNvSpPr txBox="1"/>
          <p:nvPr/>
        </p:nvSpPr>
        <p:spPr>
          <a:xfrm>
            <a:off x="3145000" y="5478160"/>
            <a:ext cx="219782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it-IT" sz="1200" kern="0" dirty="0">
                <a:solidFill>
                  <a:srgbClr val="0070C0"/>
                </a:solidFill>
                <a:latin typeface="Aptos" panose="020B0004020202020204" pitchFamily="34" charset="0"/>
                <a:sym typeface="Montserrat ExtraBold"/>
              </a:rPr>
              <a:t>No tax area per lavoratori dipendenti:  8.500€</a:t>
            </a:r>
            <a:endParaRPr lang="it-IT" sz="1200" dirty="0">
              <a:latin typeface="Aptos" panose="020B0004020202020204" pitchFamily="34" charset="0"/>
            </a:endParaRPr>
          </a:p>
        </p:txBody>
      </p:sp>
      <p:sp>
        <p:nvSpPr>
          <p:cNvPr id="19" name="CasellaDiTesto 18">
            <a:extLst>
              <a:ext uri="{FF2B5EF4-FFF2-40B4-BE49-F238E27FC236}">
                <a16:creationId xmlns:a16="http://schemas.microsoft.com/office/drawing/2014/main" id="{3010CFD7-B390-B4E4-C14A-596F1CF104E3}"/>
              </a:ext>
            </a:extLst>
          </p:cNvPr>
          <p:cNvSpPr txBox="1"/>
          <p:nvPr/>
        </p:nvSpPr>
        <p:spPr>
          <a:xfrm>
            <a:off x="169934" y="4647239"/>
            <a:ext cx="212731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it-IT" sz="1200" kern="0" dirty="0">
                <a:solidFill>
                  <a:srgbClr val="0070C0"/>
                </a:solidFill>
                <a:latin typeface="Aptos" panose="020B0004020202020204" pitchFamily="34" charset="0"/>
              </a:rPr>
              <a:t>Trattamento integrativo per i redditi fino a 15.000€</a:t>
            </a:r>
          </a:p>
        </p:txBody>
      </p:sp>
      <p:sp>
        <p:nvSpPr>
          <p:cNvPr id="20" name="CasellaDiTesto 19">
            <a:extLst>
              <a:ext uri="{FF2B5EF4-FFF2-40B4-BE49-F238E27FC236}">
                <a16:creationId xmlns:a16="http://schemas.microsoft.com/office/drawing/2014/main" id="{28C3399E-89C2-D081-7658-032B965C9EA2}"/>
              </a:ext>
            </a:extLst>
          </p:cNvPr>
          <p:cNvSpPr txBox="1"/>
          <p:nvPr/>
        </p:nvSpPr>
        <p:spPr>
          <a:xfrm>
            <a:off x="3128002" y="4610172"/>
            <a:ext cx="212731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it-IT" sz="1200" kern="0" dirty="0">
                <a:solidFill>
                  <a:srgbClr val="0070C0"/>
                </a:solidFill>
                <a:latin typeface="Aptos" panose="020B0004020202020204" pitchFamily="34" charset="0"/>
              </a:rPr>
              <a:t>Trattamento integrativo per i redditi fino a 15.000€ e con un’imposta lorda maggiore di 1.880€</a:t>
            </a:r>
          </a:p>
        </p:txBody>
      </p:sp>
      <p:cxnSp>
        <p:nvCxnSpPr>
          <p:cNvPr id="23" name="Connettore 2 22">
            <a:extLst>
              <a:ext uri="{FF2B5EF4-FFF2-40B4-BE49-F238E27FC236}">
                <a16:creationId xmlns:a16="http://schemas.microsoft.com/office/drawing/2014/main" id="{7A95B88F-0EA3-C06F-61E7-81D5EFF35B23}"/>
              </a:ext>
            </a:extLst>
          </p:cNvPr>
          <p:cNvCxnSpPr>
            <a:cxnSpLocks/>
          </p:cNvCxnSpPr>
          <p:nvPr/>
        </p:nvCxnSpPr>
        <p:spPr>
          <a:xfrm>
            <a:off x="2474843" y="2584677"/>
            <a:ext cx="545194" cy="0"/>
          </a:xfrm>
          <a:prstGeom prst="straightConnector1">
            <a:avLst/>
          </a:prstGeom>
          <a:ln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nettore 2 27">
            <a:extLst>
              <a:ext uri="{FF2B5EF4-FFF2-40B4-BE49-F238E27FC236}">
                <a16:creationId xmlns:a16="http://schemas.microsoft.com/office/drawing/2014/main" id="{325418A4-01E3-E74F-7D90-AB757978419D}"/>
              </a:ext>
            </a:extLst>
          </p:cNvPr>
          <p:cNvCxnSpPr>
            <a:cxnSpLocks/>
          </p:cNvCxnSpPr>
          <p:nvPr/>
        </p:nvCxnSpPr>
        <p:spPr>
          <a:xfrm>
            <a:off x="2474843" y="3651477"/>
            <a:ext cx="545194" cy="0"/>
          </a:xfrm>
          <a:prstGeom prst="straightConnector1">
            <a:avLst/>
          </a:prstGeom>
          <a:ln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nettore 2 29">
            <a:extLst>
              <a:ext uri="{FF2B5EF4-FFF2-40B4-BE49-F238E27FC236}">
                <a16:creationId xmlns:a16="http://schemas.microsoft.com/office/drawing/2014/main" id="{767701FA-FCE6-D346-4D30-1229D6B15AAE}"/>
              </a:ext>
            </a:extLst>
          </p:cNvPr>
          <p:cNvCxnSpPr>
            <a:cxnSpLocks/>
          </p:cNvCxnSpPr>
          <p:nvPr/>
        </p:nvCxnSpPr>
        <p:spPr>
          <a:xfrm>
            <a:off x="2474843" y="4978336"/>
            <a:ext cx="545194" cy="0"/>
          </a:xfrm>
          <a:prstGeom prst="straightConnector1">
            <a:avLst/>
          </a:prstGeom>
          <a:ln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onnettore 2 33">
            <a:extLst>
              <a:ext uri="{FF2B5EF4-FFF2-40B4-BE49-F238E27FC236}">
                <a16:creationId xmlns:a16="http://schemas.microsoft.com/office/drawing/2014/main" id="{56CFF2C7-9849-1A29-E4EA-A973E58705BD}"/>
              </a:ext>
            </a:extLst>
          </p:cNvPr>
          <p:cNvCxnSpPr>
            <a:cxnSpLocks/>
          </p:cNvCxnSpPr>
          <p:nvPr/>
        </p:nvCxnSpPr>
        <p:spPr>
          <a:xfrm>
            <a:off x="2474843" y="5818634"/>
            <a:ext cx="545194" cy="0"/>
          </a:xfrm>
          <a:prstGeom prst="straightConnector1">
            <a:avLst/>
          </a:prstGeom>
          <a:ln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787014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ttangolo con angoli arrotondati 5">
            <a:extLst>
              <a:ext uri="{FF2B5EF4-FFF2-40B4-BE49-F238E27FC236}">
                <a16:creationId xmlns:a16="http://schemas.microsoft.com/office/drawing/2014/main" id="{4CC18BA8-7793-80BD-2F4E-8D8CA2441CE6}"/>
              </a:ext>
            </a:extLst>
          </p:cNvPr>
          <p:cNvSpPr/>
          <p:nvPr/>
        </p:nvSpPr>
        <p:spPr>
          <a:xfrm>
            <a:off x="9015036" y="3525665"/>
            <a:ext cx="3050004" cy="1848644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 w="25400" cap="flat" cmpd="sng" algn="ctr">
            <a:solidFill>
              <a:srgbClr val="FFC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it-IT" sz="14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  <a:sym typeface="Arial"/>
            </a:endParaRPr>
          </a:p>
        </p:txBody>
      </p:sp>
      <p:sp>
        <p:nvSpPr>
          <p:cNvPr id="10" name="Titolo 1">
            <a:extLst>
              <a:ext uri="{FF2B5EF4-FFF2-40B4-BE49-F238E27FC236}">
                <a16:creationId xmlns:a16="http://schemas.microsoft.com/office/drawing/2014/main" id="{C4D96619-EDD0-2258-A306-3D09AC915F9E}"/>
              </a:ext>
            </a:extLst>
          </p:cNvPr>
          <p:cNvSpPr txBox="1">
            <a:spLocks/>
          </p:cNvSpPr>
          <p:nvPr/>
        </p:nvSpPr>
        <p:spPr>
          <a:xfrm>
            <a:off x="113877" y="72583"/>
            <a:ext cx="10702511" cy="97692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b="1" kern="0" dirty="0">
                <a:solidFill>
                  <a:srgbClr val="0070C0"/>
                </a:solidFill>
                <a:latin typeface="Aptos" panose="020B0004020202020204" pitchFamily="34" charset="0"/>
                <a:sym typeface="Montserrat ExtraBold"/>
              </a:rPr>
              <a:t>Il modello di microsimulazione fiscale LigurMOD: </a:t>
            </a:r>
            <a:r>
              <a:rPr lang="it-IT" sz="2400" b="1" kern="0" dirty="0">
                <a:solidFill>
                  <a:srgbClr val="FFAB40"/>
                </a:solidFill>
                <a:latin typeface="Aptos" panose="020B0004020202020204" pitchFamily="34" charset="0"/>
                <a:sym typeface="Montserrat ExtraBold"/>
              </a:rPr>
              <a:t>gli effetti della riforma</a:t>
            </a: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49219D3C-6850-FDC8-3157-EE6753E02ED8}"/>
              </a:ext>
            </a:extLst>
          </p:cNvPr>
          <p:cNvSpPr txBox="1"/>
          <p:nvPr/>
        </p:nvSpPr>
        <p:spPr>
          <a:xfrm>
            <a:off x="346869" y="1511622"/>
            <a:ext cx="7618477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it-IT" sz="1600" kern="0" dirty="0">
                <a:solidFill>
                  <a:srgbClr val="0070C0"/>
                </a:solidFill>
                <a:latin typeface="Aptos" panose="020B0004020202020204" pitchFamily="34" charset="0"/>
                <a:sym typeface="Montserrat ExtraBold"/>
              </a:rPr>
              <a:t>Comparazione degli effetti in termini di disuguaglianza nella popolazione ligure per l’anno 2024 in relazione all’applicazione della riforma all’IRPEF e all’Addizionale Regionale all’IRPEF attraverso alcuni indici prodotti da LigurMOD </a:t>
            </a:r>
            <a:endParaRPr lang="it-IT" sz="1600" kern="0" dirty="0">
              <a:solidFill>
                <a:srgbClr val="0070C0"/>
              </a:solidFill>
              <a:latin typeface="Aptos" panose="020B0004020202020204" pitchFamily="34" charset="0"/>
            </a:endParaRPr>
          </a:p>
        </p:txBody>
      </p:sp>
      <p:graphicFrame>
        <p:nvGraphicFramePr>
          <p:cNvPr id="3" name="Google Shape;367;p52">
            <a:extLst>
              <a:ext uri="{FF2B5EF4-FFF2-40B4-BE49-F238E27FC236}">
                <a16:creationId xmlns:a16="http://schemas.microsoft.com/office/drawing/2014/main" id="{669AEEAE-D5FD-0965-93F3-7E67710A7BF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06749204"/>
              </p:ext>
            </p:extLst>
          </p:nvPr>
        </p:nvGraphicFramePr>
        <p:xfrm>
          <a:off x="443342" y="2542305"/>
          <a:ext cx="7425532" cy="3093590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185638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5638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563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856383">
                  <a:extLst>
                    <a:ext uri="{9D8B030D-6E8A-4147-A177-3AD203B41FA5}">
                      <a16:colId xmlns:a16="http://schemas.microsoft.com/office/drawing/2014/main" val="1692825952"/>
                    </a:ext>
                  </a:extLst>
                </a:gridCol>
              </a:tblGrid>
              <a:tr h="59052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kern="1200" dirty="0">
                        <a:solidFill>
                          <a:schemeClr val="lt1"/>
                        </a:solidFill>
                        <a:latin typeface="Aptos" panose="020B0004020202020204" pitchFamily="34" charset="0"/>
                        <a:ea typeface="Montserrat ExtraBold"/>
                        <a:cs typeface="Montserrat ExtraBold"/>
                        <a:sym typeface="Montserrat ExtraBold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lt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dirty="0">
                          <a:solidFill>
                            <a:schemeClr val="lt1"/>
                          </a:solidFill>
                          <a:latin typeface="Aptos" panose="020B0004020202020204" pitchFamily="34" charset="0"/>
                          <a:ea typeface="Montserrat ExtraBold"/>
                          <a:cs typeface="Montserrat ExtraBold"/>
                          <a:sym typeface="Montserrat ExtraBold"/>
                        </a:rPr>
                        <a:t>No riforma</a:t>
                      </a:r>
                      <a:endParaRPr dirty="0">
                        <a:solidFill>
                          <a:schemeClr val="lt1"/>
                        </a:solidFill>
                        <a:latin typeface="Aptos" panose="020B0004020202020204" pitchFamily="34" charset="0"/>
                        <a:ea typeface="Montserrat ExtraBold"/>
                        <a:cs typeface="Montserrat ExtraBold"/>
                        <a:sym typeface="Montserrat ExtraBold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dirty="0">
                          <a:solidFill>
                            <a:schemeClr val="lt1"/>
                          </a:solidFill>
                          <a:latin typeface="Aptos" panose="020B0004020202020204" pitchFamily="34" charset="0"/>
                          <a:ea typeface="Montserrat ExtraBold"/>
                          <a:cs typeface="Montserrat ExtraBold"/>
                          <a:sym typeface="Montserrat ExtraBold"/>
                        </a:rPr>
                        <a:t>Con riforma </a:t>
                      </a:r>
                    </a:p>
                  </a:txBody>
                  <a:tcPr marL="91425" marR="91425" marT="91425" marB="91425" anchor="ctr">
                    <a:lnL w="9525" cap="flat" cmpd="sng" algn="ctr">
                      <a:solidFill>
                        <a:schemeClr val="lt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chemeClr val="lt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b="1" dirty="0">
                          <a:solidFill>
                            <a:schemeClr val="lt1"/>
                          </a:solidFill>
                          <a:latin typeface="Aptos" panose="020B0004020202020204" pitchFamily="34" charset="0"/>
                          <a:ea typeface="Montserrat ExtraBold"/>
                          <a:cs typeface="Montserrat ExtraBold"/>
                          <a:sym typeface="Montserrat ExtraBold"/>
                        </a:rPr>
                        <a:t>Differenza</a:t>
                      </a:r>
                    </a:p>
                  </a:txBody>
                  <a:tcPr marL="91425" marR="91425" marT="91425" marB="91425" anchor="ctr">
                    <a:lnL w="9525" cap="flat" cmpd="sng" algn="ctr">
                      <a:solidFill>
                        <a:schemeClr val="lt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9052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 dirty="0">
                          <a:solidFill>
                            <a:schemeClr val="lt1"/>
                          </a:solidFill>
                          <a:latin typeface="Aptos" panose="020B0004020202020204" pitchFamily="34" charset="0"/>
                          <a:ea typeface="Montserrat ExtraBold"/>
                          <a:cs typeface="Montserrat ExtraBold"/>
                          <a:sym typeface="Montserrat ExtraBold"/>
                        </a:rPr>
                        <a:t>Indice di G</a:t>
                      </a:r>
                      <a:r>
                        <a:rPr lang="it-IT" sz="1200" dirty="0">
                          <a:solidFill>
                            <a:schemeClr val="lt1"/>
                          </a:solidFill>
                          <a:latin typeface="Aptos" panose="020B0004020202020204" pitchFamily="34" charset="0"/>
                          <a:ea typeface="Montserrat ExtraBold"/>
                          <a:cs typeface="Montserrat ExtraBold"/>
                          <a:sym typeface="Montserrat ExtraBold"/>
                        </a:rPr>
                        <a:t>i</a:t>
                      </a:r>
                      <a:r>
                        <a:rPr lang="en" sz="1200" dirty="0">
                          <a:solidFill>
                            <a:schemeClr val="lt1"/>
                          </a:solidFill>
                          <a:latin typeface="Aptos" panose="020B0004020202020204" pitchFamily="34" charset="0"/>
                          <a:ea typeface="Montserrat ExtraBold"/>
                          <a:cs typeface="Montserrat ExtraBold"/>
                          <a:sym typeface="Montserrat ExtraBold"/>
                        </a:rPr>
                        <a:t>ni del reddito originale</a:t>
                      </a:r>
                      <a:endParaRPr sz="1200" dirty="0">
                        <a:solidFill>
                          <a:schemeClr val="lt1"/>
                        </a:solidFill>
                        <a:latin typeface="Aptos" panose="020B0004020202020204" pitchFamily="34" charset="0"/>
                        <a:ea typeface="Montserrat ExtraBold"/>
                        <a:cs typeface="Montserrat ExtraBold"/>
                        <a:sym typeface="Montserrat ExtraBold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rgbClr val="F3F3F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dirty="0">
                          <a:solidFill>
                            <a:schemeClr val="tx1"/>
                          </a:solidFill>
                          <a:latin typeface="Aptos" panose="020B0004020202020204" pitchFamily="34" charset="0"/>
                          <a:ea typeface="Montserrat"/>
                          <a:cs typeface="Montserrat"/>
                          <a:sym typeface="Montserrat"/>
                        </a:rPr>
                        <a:t>0,5246</a:t>
                      </a:r>
                      <a:endParaRPr dirty="0">
                        <a:solidFill>
                          <a:schemeClr val="tx1"/>
                        </a:solidFill>
                        <a:latin typeface="Aptos" panose="020B0004020202020204" pitchFamily="34" charset="0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L="91425" marR="91425" marT="91425" marB="914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chemeClr val="lt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dirty="0">
                          <a:solidFill>
                            <a:schemeClr val="tx1"/>
                          </a:solidFill>
                          <a:latin typeface="Aptos" panose="020B0004020202020204" pitchFamily="34" charset="0"/>
                          <a:ea typeface="Montserrat"/>
                          <a:cs typeface="Montserrat"/>
                          <a:sym typeface="Montserrat"/>
                        </a:rPr>
                        <a:t>0,5246</a:t>
                      </a:r>
                    </a:p>
                  </a:txBody>
                  <a:tcPr marL="91425" marR="91425" marT="91425" marB="91425" anchor="ctr">
                    <a:lnL w="9525" cap="flat" cmpd="sng" algn="ctr">
                      <a:solidFill>
                        <a:schemeClr val="lt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chemeClr val="lt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b="1" dirty="0">
                          <a:solidFill>
                            <a:schemeClr val="tx1"/>
                          </a:solidFill>
                          <a:latin typeface="Aptos" panose="020B0004020202020204" pitchFamily="34" charset="0"/>
                          <a:ea typeface="Montserrat"/>
                          <a:cs typeface="Montserrat"/>
                          <a:sym typeface="Montserrat"/>
                        </a:rPr>
                        <a:t>+0,0000</a:t>
                      </a:r>
                    </a:p>
                  </a:txBody>
                  <a:tcPr marL="91425" marR="91425" marT="91425" marB="91425" anchor="ctr">
                    <a:lnL w="9525" cap="flat" cmpd="sng" algn="ctr">
                      <a:solidFill>
                        <a:schemeClr val="lt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05014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200" dirty="0">
                          <a:solidFill>
                            <a:schemeClr val="lt1"/>
                          </a:solidFill>
                          <a:latin typeface="Aptos" panose="020B0004020202020204" pitchFamily="34" charset="0"/>
                          <a:ea typeface="Montserrat ExtraBold"/>
                          <a:cs typeface="Montserrat ExtraBold"/>
                          <a:sym typeface="Montserrat ExtraBold"/>
                        </a:rPr>
                        <a:t>Indice di Gini del reddito originale dopo le imposte e i contributi sociali </a:t>
                      </a:r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chemeClr val="lt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lt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dirty="0">
                          <a:solidFill>
                            <a:schemeClr val="tx1"/>
                          </a:solidFill>
                          <a:latin typeface="Aptos" panose="020B0004020202020204" pitchFamily="34" charset="0"/>
                          <a:ea typeface="Montserrat"/>
                          <a:cs typeface="Montserrat"/>
                          <a:sym typeface="Montserrat"/>
                        </a:rPr>
                        <a:t>0,5249</a:t>
                      </a:r>
                      <a:endParaRPr dirty="0">
                        <a:solidFill>
                          <a:schemeClr val="tx1"/>
                        </a:solidFill>
                        <a:latin typeface="Aptos" panose="020B0004020202020204" pitchFamily="34" charset="0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L="91425" marR="91425" marT="91425" marB="914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chemeClr val="lt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dirty="0">
                          <a:solidFill>
                            <a:schemeClr val="tx1"/>
                          </a:solidFill>
                          <a:latin typeface="Aptos" panose="020B0004020202020204" pitchFamily="34" charset="0"/>
                          <a:ea typeface="Montserrat"/>
                          <a:cs typeface="Montserrat"/>
                          <a:sym typeface="Montserrat"/>
                        </a:rPr>
                        <a:t>0,5237</a:t>
                      </a:r>
                    </a:p>
                  </a:txBody>
                  <a:tcPr marL="91425" marR="91425" marT="91425" marB="91425" anchor="ctr">
                    <a:lnL w="9525" cap="flat" cmpd="sng" algn="ctr">
                      <a:solidFill>
                        <a:schemeClr val="lt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chemeClr val="lt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b="1" dirty="0">
                          <a:solidFill>
                            <a:schemeClr val="tx1"/>
                          </a:solidFill>
                          <a:latin typeface="Aptos" panose="020B0004020202020204" pitchFamily="34" charset="0"/>
                          <a:ea typeface="Montserrat"/>
                          <a:cs typeface="Montserrat"/>
                          <a:sym typeface="Montserrat"/>
                        </a:rPr>
                        <a:t>-0,0012</a:t>
                      </a:r>
                    </a:p>
                  </a:txBody>
                  <a:tcPr marL="91425" marR="91425" marT="91425" marB="91425" anchor="ctr">
                    <a:lnL w="9525" cap="flat" cmpd="sng" algn="ctr">
                      <a:solidFill>
                        <a:schemeClr val="lt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9052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200" dirty="0">
                          <a:solidFill>
                            <a:schemeClr val="lt1"/>
                          </a:solidFill>
                          <a:latin typeface="Aptos" panose="020B0004020202020204" pitchFamily="34" charset="0"/>
                          <a:ea typeface="Montserrat ExtraBold"/>
                          <a:cs typeface="Montserrat ExtraBold"/>
                          <a:sym typeface="Montserrat ExtraBold"/>
                        </a:rPr>
                        <a:t>Indice di Gini del reddito disponibile</a:t>
                      </a:r>
                      <a:endParaRPr sz="1200" dirty="0">
                        <a:solidFill>
                          <a:schemeClr val="lt1"/>
                        </a:solidFill>
                        <a:latin typeface="Aptos" panose="020B0004020202020204" pitchFamily="34" charset="0"/>
                        <a:ea typeface="Montserrat ExtraBold"/>
                        <a:cs typeface="Montserrat ExtraBold"/>
                        <a:sym typeface="Montserrat ExtraBold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chemeClr val="lt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lt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dirty="0">
                          <a:solidFill>
                            <a:schemeClr val="tx1"/>
                          </a:solidFill>
                          <a:latin typeface="Aptos" panose="020B0004020202020204" pitchFamily="34" charset="0"/>
                          <a:ea typeface="Montserrat"/>
                          <a:cs typeface="Montserrat"/>
                          <a:sym typeface="Montserrat"/>
                        </a:rPr>
                        <a:t>0,2926</a:t>
                      </a:r>
                      <a:endParaRPr dirty="0">
                        <a:solidFill>
                          <a:schemeClr val="tx1"/>
                        </a:solidFill>
                        <a:latin typeface="Aptos" panose="020B0004020202020204" pitchFamily="34" charset="0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L="91425" marR="91425" marT="91425" marB="914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lt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dirty="0">
                          <a:solidFill>
                            <a:schemeClr val="tx1"/>
                          </a:solidFill>
                          <a:latin typeface="Aptos" panose="020B0004020202020204" pitchFamily="34" charset="0"/>
                          <a:ea typeface="Montserrat"/>
                          <a:cs typeface="Montserrat"/>
                          <a:sym typeface="Montserrat"/>
                        </a:rPr>
                        <a:t>0,2920</a:t>
                      </a:r>
                    </a:p>
                  </a:txBody>
                  <a:tcPr marL="91425" marR="91425" marT="91425" marB="91425" anchor="ctr">
                    <a:lnL w="9525" cap="flat" cmpd="sng" algn="ctr">
                      <a:solidFill>
                        <a:schemeClr val="lt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chemeClr val="lt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b="1" dirty="0">
                          <a:solidFill>
                            <a:schemeClr val="tx1"/>
                          </a:solidFill>
                          <a:latin typeface="Aptos" panose="020B0004020202020204" pitchFamily="34" charset="0"/>
                          <a:ea typeface="Montserrat"/>
                          <a:cs typeface="Montserrat"/>
                          <a:sym typeface="Montserrat"/>
                        </a:rPr>
                        <a:t>-0,0006</a:t>
                      </a:r>
                    </a:p>
                  </a:txBody>
                  <a:tcPr marL="91425" marR="91425" marT="91425" marB="91425" anchor="ctr">
                    <a:lnL w="9525" cap="flat" cmpd="sng" algn="ctr">
                      <a:solidFill>
                        <a:schemeClr val="lt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89041185"/>
                  </a:ext>
                </a:extLst>
              </a:tr>
              <a:tr h="59052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200" dirty="0">
                          <a:solidFill>
                            <a:schemeClr val="lt1"/>
                          </a:solidFill>
                          <a:latin typeface="Aptos" panose="020B0004020202020204" pitchFamily="34" charset="0"/>
                          <a:ea typeface="Montserrat ExtraBold"/>
                          <a:cs typeface="Montserrat ExtraBold"/>
                          <a:sym typeface="Montserrat ExtraBold"/>
                        </a:rPr>
                        <a:t>Indice di benessere sociale*</a:t>
                      </a:r>
                      <a:endParaRPr sz="1200" dirty="0">
                        <a:solidFill>
                          <a:schemeClr val="lt1"/>
                        </a:solidFill>
                        <a:latin typeface="Aptos" panose="020B0004020202020204" pitchFamily="34" charset="0"/>
                        <a:ea typeface="Montserrat ExtraBold"/>
                        <a:cs typeface="Montserrat ExtraBold"/>
                        <a:sym typeface="Montserrat ExtraBold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chemeClr val="lt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lt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dirty="0">
                          <a:solidFill>
                            <a:schemeClr val="tx1"/>
                          </a:solidFill>
                          <a:latin typeface="Aptos" panose="020B0004020202020204" pitchFamily="34" charset="0"/>
                          <a:ea typeface="Montserrat"/>
                          <a:cs typeface="Montserrat"/>
                          <a:sym typeface="Montserrat"/>
                        </a:rPr>
                        <a:t>1,327</a:t>
                      </a:r>
                      <a:endParaRPr dirty="0">
                        <a:solidFill>
                          <a:schemeClr val="tx1"/>
                        </a:solidFill>
                        <a:latin typeface="Aptos" panose="020B0004020202020204" pitchFamily="34" charset="0"/>
                        <a:ea typeface="Montserrat"/>
                        <a:cs typeface="Montserrat"/>
                        <a:sym typeface="Montserrat"/>
                      </a:endParaRPr>
                    </a:p>
                  </a:txBody>
                  <a:tcPr marL="91425" marR="91425" marT="91425" marB="914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chemeClr val="lt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dirty="0">
                          <a:solidFill>
                            <a:schemeClr val="tx1"/>
                          </a:solidFill>
                          <a:latin typeface="Aptos" panose="020B0004020202020204" pitchFamily="34" charset="0"/>
                          <a:ea typeface="Montserrat"/>
                          <a:cs typeface="Montserrat"/>
                          <a:sym typeface="Montserrat"/>
                        </a:rPr>
                        <a:t>1,334</a:t>
                      </a:r>
                    </a:p>
                  </a:txBody>
                  <a:tcPr marL="91425" marR="91425" marT="91425" marB="91425" anchor="ctr">
                    <a:lnL w="9525" cap="flat" cmpd="sng" algn="ctr">
                      <a:solidFill>
                        <a:schemeClr val="lt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chemeClr val="lt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b="1" dirty="0">
                          <a:solidFill>
                            <a:schemeClr val="tx1"/>
                          </a:solidFill>
                          <a:latin typeface="Aptos" panose="020B0004020202020204" pitchFamily="34" charset="0"/>
                          <a:ea typeface="Montserrat"/>
                          <a:cs typeface="Montserrat"/>
                          <a:sym typeface="Montserrat"/>
                        </a:rPr>
                        <a:t>+0,007</a:t>
                      </a:r>
                    </a:p>
                  </a:txBody>
                  <a:tcPr marL="91425" marR="91425" marT="91425" marB="91425" anchor="ctr">
                    <a:lnL w="9525" cap="flat" cmpd="sng" algn="ctr">
                      <a:solidFill>
                        <a:schemeClr val="lt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4" name="CasellaDiTesto 3">
            <a:extLst>
              <a:ext uri="{FF2B5EF4-FFF2-40B4-BE49-F238E27FC236}">
                <a16:creationId xmlns:a16="http://schemas.microsoft.com/office/drawing/2014/main" id="{DBAE61D3-1D75-4FC9-E928-03371197035C}"/>
              </a:ext>
            </a:extLst>
          </p:cNvPr>
          <p:cNvSpPr txBox="1"/>
          <p:nvPr/>
        </p:nvSpPr>
        <p:spPr>
          <a:xfrm>
            <a:off x="349789" y="5895954"/>
            <a:ext cx="7618477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it-IT" sz="1200" kern="0" dirty="0">
                <a:solidFill>
                  <a:srgbClr val="0070C0"/>
                </a:solidFill>
                <a:latin typeface="Aptos" panose="020B0004020202020204" pitchFamily="34" charset="0"/>
                <a:sym typeface="Montserrat ExtraBold"/>
              </a:rPr>
              <a:t>*Indice di benessere sociale = Reddito disponibile medio x (1-Indice di Gini del reddito disponibile)</a:t>
            </a:r>
            <a:endParaRPr lang="it-IT" sz="1200" kern="0" dirty="0">
              <a:solidFill>
                <a:srgbClr val="0070C0"/>
              </a:solidFill>
              <a:latin typeface="Aptos" panose="020B0004020202020204" pitchFamily="34" charset="0"/>
            </a:endParaRP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E737C1D6-1B2B-40FB-C2DB-3AE7C6EF99C0}"/>
              </a:ext>
            </a:extLst>
          </p:cNvPr>
          <p:cNvSpPr txBox="1"/>
          <p:nvPr/>
        </p:nvSpPr>
        <p:spPr>
          <a:xfrm>
            <a:off x="9243554" y="3558427"/>
            <a:ext cx="2685757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it-IT" sz="1600" kern="0" dirty="0">
                <a:solidFill>
                  <a:srgbClr val="0070C0"/>
                </a:solidFill>
                <a:latin typeface="Aptos" panose="020B0004020202020204" pitchFamily="34" charset="0"/>
                <a:sym typeface="Montserrat ExtraBold"/>
              </a:rPr>
              <a:t>A seguito dell’introduzione della riforma, i risultati prodotti dal modello mostrano una </a:t>
            </a:r>
            <a:r>
              <a:rPr lang="it-IT" sz="1600" b="1" kern="0" dirty="0">
                <a:solidFill>
                  <a:srgbClr val="0070C0"/>
                </a:solidFill>
                <a:latin typeface="Aptos" panose="020B0004020202020204" pitchFamily="34" charset="0"/>
                <a:sym typeface="Montserrat ExtraBold"/>
              </a:rPr>
              <a:t>diminuzione</a:t>
            </a:r>
            <a:r>
              <a:rPr lang="it-IT" sz="1600" kern="0" dirty="0">
                <a:solidFill>
                  <a:srgbClr val="0070C0"/>
                </a:solidFill>
                <a:latin typeface="Aptos" panose="020B0004020202020204" pitchFamily="34" charset="0"/>
                <a:sym typeface="Montserrat ExtraBold"/>
              </a:rPr>
              <a:t>, seppur contenuta, </a:t>
            </a:r>
            <a:r>
              <a:rPr lang="it-IT" sz="1600" b="1" kern="0" dirty="0">
                <a:solidFill>
                  <a:srgbClr val="0070C0"/>
                </a:solidFill>
                <a:latin typeface="Aptos" panose="020B0004020202020204" pitchFamily="34" charset="0"/>
                <a:sym typeface="Montserrat ExtraBold"/>
              </a:rPr>
              <a:t>della disuguaglianza</a:t>
            </a:r>
            <a:r>
              <a:rPr lang="it-IT" sz="1600" kern="0" dirty="0">
                <a:solidFill>
                  <a:srgbClr val="0070C0"/>
                </a:solidFill>
                <a:latin typeface="Aptos" panose="020B0004020202020204" pitchFamily="34" charset="0"/>
                <a:sym typeface="Montserrat ExtraBold"/>
              </a:rPr>
              <a:t> in termini di ricchezza</a:t>
            </a:r>
            <a:endParaRPr lang="it-IT" sz="1600" kern="0" dirty="0">
              <a:solidFill>
                <a:srgbClr val="0070C0"/>
              </a:solidFill>
              <a:latin typeface="Aptos" panose="020B0004020202020204" pitchFamily="34" charset="0"/>
            </a:endParaRPr>
          </a:p>
        </p:txBody>
      </p:sp>
      <p:sp>
        <p:nvSpPr>
          <p:cNvPr id="7" name="Freccia a destra 6">
            <a:extLst>
              <a:ext uri="{FF2B5EF4-FFF2-40B4-BE49-F238E27FC236}">
                <a16:creationId xmlns:a16="http://schemas.microsoft.com/office/drawing/2014/main" id="{DC6A15A1-7B63-A965-E2D7-F4DF5562BCF1}"/>
              </a:ext>
            </a:extLst>
          </p:cNvPr>
          <p:cNvSpPr/>
          <p:nvPr/>
        </p:nvSpPr>
        <p:spPr>
          <a:xfrm>
            <a:off x="8067011" y="4313321"/>
            <a:ext cx="749888" cy="276999"/>
          </a:xfrm>
          <a:prstGeom prst="rightArrow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94588658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1027</TotalTime>
  <Words>574</Words>
  <Application>Microsoft Office PowerPoint</Application>
  <PresentationFormat>Widescreen</PresentationFormat>
  <Paragraphs>109</Paragraphs>
  <Slides>5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5</vt:i4>
      </vt:variant>
    </vt:vector>
  </HeadingPairs>
  <TitlesOfParts>
    <vt:vector size="12" baseType="lpstr">
      <vt:lpstr>Aptos</vt:lpstr>
      <vt:lpstr>Arial</vt:lpstr>
      <vt:lpstr>Calibri</vt:lpstr>
      <vt:lpstr>Calibri Light</vt:lpstr>
      <vt:lpstr>Montserrat ExtraBold</vt:lpstr>
      <vt:lpstr>Montserrat ExtraLight</vt:lpstr>
      <vt:lpstr>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Girolamo D'Anneo</dc:creator>
  <cp:lastModifiedBy>Massimo Anfigeno</cp:lastModifiedBy>
  <cp:revision>91</cp:revision>
  <dcterms:created xsi:type="dcterms:W3CDTF">2022-04-03T16:23:48Z</dcterms:created>
  <dcterms:modified xsi:type="dcterms:W3CDTF">2024-04-04T20:43:24Z</dcterms:modified>
</cp:coreProperties>
</file>