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2C5985"/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242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6130C3-2C89-42BC-B4AE-AFBD187C6F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36" y="56940"/>
            <a:ext cx="4065527" cy="57358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424A422-6092-4661-BDDA-3CC1FE6F1DD3}"/>
              </a:ext>
            </a:extLst>
          </p:cNvPr>
          <p:cNvSpPr txBox="1"/>
          <p:nvPr userDrawn="1"/>
        </p:nvSpPr>
        <p:spPr>
          <a:xfrm>
            <a:off x="-1" y="714138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6B21584-D917-4929-B1CC-AF63B37EC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26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859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158216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625194-F8A9-41B6-AD77-33E129EBDDC1}"/>
              </a:ext>
            </a:extLst>
          </p:cNvPr>
          <p:cNvSpPr txBox="1"/>
          <p:nvPr userDrawn="1"/>
        </p:nvSpPr>
        <p:spPr>
          <a:xfrm>
            <a:off x="3453246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7F19B5F-49BE-4DD5-86AC-B43E308905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078" y="6333858"/>
            <a:ext cx="967475" cy="504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D223DDD-4CF3-4AD6-96B4-BEF98E3972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85879"/>
            <a:ext cx="2724255" cy="38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39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2115"/>
            <a:ext cx="9144000" cy="1394019"/>
          </a:xfrm>
        </p:spPr>
        <p:txBody>
          <a:bodyPr>
            <a:noAutofit/>
          </a:bodyPr>
          <a:lstStyle/>
          <a:p>
            <a:r>
              <a:rPr lang="it-IT" sz="4800" dirty="0"/>
              <a:t>Il Catasto urbano nel comune di Bologna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92764"/>
            <a:ext cx="9144000" cy="1655762"/>
          </a:xfrm>
          <a:noFill/>
        </p:spPr>
        <p:txBody>
          <a:bodyPr>
            <a:normAutofit lnSpcReduction="10000"/>
          </a:bodyPr>
          <a:lstStyle/>
          <a:p>
            <a:r>
              <a:rPr lang="it-IT" dirty="0"/>
              <a:t>Oltre 400.000 </a:t>
            </a:r>
            <a:r>
              <a:rPr lang="it-IT" dirty="0">
                <a:solidFill>
                  <a:srgbClr val="FF0000"/>
                </a:solidFill>
              </a:rPr>
              <a:t>immobili</a:t>
            </a:r>
            <a:r>
              <a:rPr lang="it-IT" dirty="0"/>
              <a:t> della città in </a:t>
            </a:r>
            <a:r>
              <a:rPr lang="it-IT" dirty="0">
                <a:solidFill>
                  <a:srgbClr val="FF0000"/>
                </a:solidFill>
              </a:rPr>
              <a:t>serie storica </a:t>
            </a:r>
            <a:r>
              <a:rPr lang="it-IT" dirty="0"/>
              <a:t>dal 2009</a:t>
            </a:r>
          </a:p>
          <a:p>
            <a:r>
              <a:rPr lang="it-IT" dirty="0"/>
              <a:t>Le categorie </a:t>
            </a:r>
            <a:r>
              <a:rPr lang="it-IT" dirty="0">
                <a:solidFill>
                  <a:srgbClr val="FF0000"/>
                </a:solidFill>
              </a:rPr>
              <a:t>residenziali</a:t>
            </a:r>
            <a:r>
              <a:rPr lang="it-IT" dirty="0"/>
              <a:t> e </a:t>
            </a:r>
            <a:r>
              <a:rPr lang="it-IT" dirty="0">
                <a:solidFill>
                  <a:srgbClr val="FF0000"/>
                </a:solidFill>
              </a:rPr>
              <a:t>non residenziali</a:t>
            </a:r>
          </a:p>
          <a:p>
            <a:r>
              <a:rPr lang="it-IT" dirty="0"/>
              <a:t>Gli immobili </a:t>
            </a:r>
            <a:r>
              <a:rPr lang="it-IT" dirty="0">
                <a:solidFill>
                  <a:srgbClr val="FF0000"/>
                </a:solidFill>
              </a:rPr>
              <a:t>georeferenziati</a:t>
            </a:r>
            <a:r>
              <a:rPr lang="it-IT" dirty="0"/>
              <a:t> sul territorio</a:t>
            </a:r>
          </a:p>
          <a:p>
            <a:r>
              <a:rPr lang="it-IT" dirty="0"/>
              <a:t>La </a:t>
            </a:r>
            <a:r>
              <a:rPr lang="it-IT" dirty="0">
                <a:solidFill>
                  <a:srgbClr val="FF0000"/>
                </a:solidFill>
              </a:rPr>
              <a:t>superficie</a:t>
            </a:r>
            <a:r>
              <a:rPr lang="it-IT" dirty="0"/>
              <a:t>, i </a:t>
            </a:r>
            <a:r>
              <a:rPr lang="it-IT" dirty="0">
                <a:solidFill>
                  <a:srgbClr val="FF0000"/>
                </a:solidFill>
              </a:rPr>
              <a:t>vani</a:t>
            </a:r>
            <a:r>
              <a:rPr lang="it-IT" dirty="0"/>
              <a:t>, la </a:t>
            </a:r>
            <a:r>
              <a:rPr lang="it-IT" dirty="0">
                <a:solidFill>
                  <a:srgbClr val="FF0000"/>
                </a:solidFill>
              </a:rPr>
              <a:t>rendita</a:t>
            </a:r>
            <a:r>
              <a:rPr lang="it-IT" dirty="0"/>
              <a:t>, il </a:t>
            </a:r>
            <a:r>
              <a:rPr lang="it-IT" dirty="0">
                <a:solidFill>
                  <a:srgbClr val="FF0000"/>
                </a:solidFill>
              </a:rPr>
              <a:t>valore immobiliare</a:t>
            </a: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 txBox="1">
            <a:spLocks/>
          </p:cNvSpPr>
          <p:nvPr/>
        </p:nvSpPr>
        <p:spPr>
          <a:xfrm>
            <a:off x="9323672" y="5835661"/>
            <a:ext cx="2839453" cy="3148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i="1" dirty="0"/>
              <a:t>Teresa Scarnati - Fabrizio Dell’Atti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18" y="5546693"/>
            <a:ext cx="720000" cy="720000"/>
          </a:xfrm>
          <a:prstGeom prst="rect">
            <a:avLst/>
          </a:prstGeom>
        </p:spPr>
      </p:pic>
      <p:sp>
        <p:nvSpPr>
          <p:cNvPr id="7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 txBox="1">
            <a:spLocks/>
          </p:cNvSpPr>
          <p:nvPr/>
        </p:nvSpPr>
        <p:spPr>
          <a:xfrm>
            <a:off x="640081" y="5176465"/>
            <a:ext cx="1246472" cy="3148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dirty="0"/>
              <a:t>Vedi online</a:t>
            </a:r>
          </a:p>
        </p:txBody>
      </p:sp>
      <p:pic>
        <p:nvPicPr>
          <p:cNvPr id="10" name="Immagine 9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" y="5546693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/>
              <a:t>Il Catasto urbano nel comune di Bologna: </a:t>
            </a:r>
            <a:r>
              <a:rPr lang="it-IT" dirty="0">
                <a:solidFill>
                  <a:srgbClr val="FF0000"/>
                </a:solidFill>
              </a:rPr>
              <a:t>lo stock immobiliare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 txBox="1">
            <a:spLocks/>
          </p:cNvSpPr>
          <p:nvPr/>
        </p:nvSpPr>
        <p:spPr>
          <a:xfrm>
            <a:off x="9323672" y="6008911"/>
            <a:ext cx="2839453" cy="3148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i="1" dirty="0"/>
              <a:t>Teresa Scarnati - Fabrizio Dell’Atti</a:t>
            </a:r>
          </a:p>
        </p:txBody>
      </p:sp>
      <p:pic>
        <p:nvPicPr>
          <p:cNvPr id="6" name="Immagine 5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00" y="1332000"/>
            <a:ext cx="9000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 txBox="1">
            <a:spLocks/>
          </p:cNvSpPr>
          <p:nvPr/>
        </p:nvSpPr>
        <p:spPr>
          <a:xfrm>
            <a:off x="9323672" y="6008911"/>
            <a:ext cx="2839453" cy="3148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i="1" dirty="0"/>
              <a:t>Teresa Scarnati - Fabrizio Dell’Atti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1270512" cy="976923"/>
          </a:xfrm>
        </p:spPr>
        <p:txBody>
          <a:bodyPr/>
          <a:lstStyle/>
          <a:p>
            <a:r>
              <a:rPr lang="it-IT" sz="2800" dirty="0"/>
              <a:t>Il Catasto urbano nel comune di Bologna: </a:t>
            </a:r>
            <a:r>
              <a:rPr lang="it-IT" dirty="0">
                <a:solidFill>
                  <a:srgbClr val="FF0000"/>
                </a:solidFill>
              </a:rPr>
              <a:t>le categorie degli immobili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7" name="Immagine 6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137"/>
          <a:stretch/>
        </p:blipFill>
        <p:spPr>
          <a:xfrm>
            <a:off x="118457" y="1857334"/>
            <a:ext cx="3780000" cy="4140000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 txBox="1">
            <a:spLocks/>
          </p:cNvSpPr>
          <p:nvPr/>
        </p:nvSpPr>
        <p:spPr>
          <a:xfrm>
            <a:off x="1108094" y="1332000"/>
            <a:ext cx="1800726" cy="486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FF0000"/>
                </a:solidFill>
              </a:rPr>
              <a:t>Residenziali</a:t>
            </a:r>
          </a:p>
        </p:txBody>
      </p:sp>
      <p:pic>
        <p:nvPicPr>
          <p:cNvPr id="9" name="Immagine 8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853" y="1857600"/>
            <a:ext cx="3780000" cy="4140000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 txBox="1">
            <a:spLocks/>
          </p:cNvSpPr>
          <p:nvPr/>
        </p:nvSpPr>
        <p:spPr>
          <a:xfrm>
            <a:off x="4824513" y="1332000"/>
            <a:ext cx="2542973" cy="486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FF0000"/>
                </a:solidFill>
              </a:rPr>
              <a:t>Non Residenziali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166" y="1857334"/>
            <a:ext cx="4014546" cy="414000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 txBox="1">
            <a:spLocks/>
          </p:cNvSpPr>
          <p:nvPr/>
        </p:nvSpPr>
        <p:spPr>
          <a:xfrm>
            <a:off x="9147586" y="1332000"/>
            <a:ext cx="2065846" cy="486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FF0000"/>
                </a:solidFill>
              </a:rPr>
              <a:t>Pertinenze</a:t>
            </a:r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 txBox="1">
            <a:spLocks/>
          </p:cNvSpPr>
          <p:nvPr/>
        </p:nvSpPr>
        <p:spPr>
          <a:xfrm>
            <a:off x="9323672" y="6008911"/>
            <a:ext cx="2839453" cy="3148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i="1" dirty="0"/>
              <a:t>Teresa Scarnati - Fabrizio Dell’Atti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40670"/>
            <a:ext cx="11251131" cy="976923"/>
          </a:xfrm>
        </p:spPr>
        <p:txBody>
          <a:bodyPr/>
          <a:lstStyle/>
          <a:p>
            <a:r>
              <a:rPr lang="it-IT" sz="2800" dirty="0"/>
              <a:t>Il Catasto urbano nel comune di Bologna: </a:t>
            </a:r>
            <a:r>
              <a:rPr lang="it-IT" sz="2800" dirty="0">
                <a:solidFill>
                  <a:srgbClr val="FF0000"/>
                </a:solidFill>
              </a:rPr>
              <a:t>le mappe degli immobili residenziali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 txBox="1">
            <a:spLocks/>
          </p:cNvSpPr>
          <p:nvPr/>
        </p:nvSpPr>
        <p:spPr>
          <a:xfrm>
            <a:off x="1108093" y="1332000"/>
            <a:ext cx="2328125" cy="486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FF0000"/>
                </a:solidFill>
              </a:rPr>
              <a:t>Nei 6 quartieri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 txBox="1">
            <a:spLocks/>
          </p:cNvSpPr>
          <p:nvPr/>
        </p:nvSpPr>
        <p:spPr>
          <a:xfrm>
            <a:off x="4786280" y="1332000"/>
            <a:ext cx="2542973" cy="486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FF0000"/>
                </a:solidFill>
              </a:rPr>
              <a:t>Nelle 18 zone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 txBox="1">
            <a:spLocks/>
          </p:cNvSpPr>
          <p:nvPr/>
        </p:nvSpPr>
        <p:spPr>
          <a:xfrm>
            <a:off x="8589320" y="1332000"/>
            <a:ext cx="3134250" cy="486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FF0000"/>
                </a:solidFill>
              </a:rPr>
              <a:t>Nelle 90 aree statistiche</a:t>
            </a:r>
          </a:p>
        </p:txBody>
      </p:sp>
      <p:pic>
        <p:nvPicPr>
          <p:cNvPr id="3" name="Immagin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120" y="2046472"/>
            <a:ext cx="3600000" cy="3600000"/>
          </a:xfrm>
          <a:prstGeom prst="rect">
            <a:avLst/>
          </a:prstGeom>
        </p:spPr>
      </p:pic>
      <p:pic>
        <p:nvPicPr>
          <p:cNvPr id="4" name="Immagin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89" y="2046472"/>
            <a:ext cx="3600000" cy="3600000"/>
          </a:xfrm>
          <a:prstGeom prst="rect">
            <a:avLst/>
          </a:prstGeom>
        </p:spPr>
      </p:pic>
      <p:pic>
        <p:nvPicPr>
          <p:cNvPr id="13" name="Immagine 1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767" y="2046472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975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 txBox="1">
            <a:spLocks/>
          </p:cNvSpPr>
          <p:nvPr/>
        </p:nvSpPr>
        <p:spPr>
          <a:xfrm>
            <a:off x="9323672" y="6008911"/>
            <a:ext cx="2839453" cy="3148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i="1" dirty="0"/>
              <a:t>Teresa Scarnati - Fabrizio Dell’Atti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40670"/>
            <a:ext cx="11251131" cy="976923"/>
          </a:xfrm>
        </p:spPr>
        <p:txBody>
          <a:bodyPr/>
          <a:lstStyle/>
          <a:p>
            <a:r>
              <a:rPr lang="it-IT" sz="2800" dirty="0"/>
              <a:t>Il Catasto urbano nel comune di Bologna: </a:t>
            </a:r>
            <a:r>
              <a:rPr lang="it-IT" sz="2800" dirty="0">
                <a:solidFill>
                  <a:srgbClr val="FF0000"/>
                </a:solidFill>
              </a:rPr>
              <a:t>la navigazione nei dati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674" y="1321946"/>
            <a:ext cx="8306601" cy="468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111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129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Times New Roman</vt:lpstr>
      <vt:lpstr>Tema di Office</vt:lpstr>
      <vt:lpstr>Il Catasto urbano nel comune di Bologna</vt:lpstr>
      <vt:lpstr>Il Catasto urbano nel comune di Bologna: lo stock immobiliare</vt:lpstr>
      <vt:lpstr>Il Catasto urbano nel comune di Bologna: le categorie degli immobili</vt:lpstr>
      <vt:lpstr>Il Catasto urbano nel comune di Bologna: le mappe degli immobili residenziali</vt:lpstr>
      <vt:lpstr>Il Catasto urbano nel comune di Bologna: la navigazione nei dati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Paola Ventura</cp:lastModifiedBy>
  <cp:revision>28</cp:revision>
  <dcterms:created xsi:type="dcterms:W3CDTF">2022-04-03T16:23:48Z</dcterms:created>
  <dcterms:modified xsi:type="dcterms:W3CDTF">2024-03-22T13:21:47Z</dcterms:modified>
</cp:coreProperties>
</file>