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5A9"/>
    <a:srgbClr val="BC5EFC"/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28/03/2024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242" y="6030526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86130C3-2C89-42BC-B4AE-AFBD187C6F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36" y="56940"/>
            <a:ext cx="4065527" cy="573587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424A422-6092-4661-BDDA-3CC1FE6F1DD3}"/>
              </a:ext>
            </a:extLst>
          </p:cNvPr>
          <p:cNvSpPr txBox="1"/>
          <p:nvPr userDrawn="1"/>
        </p:nvSpPr>
        <p:spPr>
          <a:xfrm>
            <a:off x="-1" y="714138"/>
            <a:ext cx="12192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  <a:p>
            <a:pPr algn="ctr">
              <a:spcAft>
                <a:spcPts val="0"/>
              </a:spcAft>
            </a:pPr>
            <a:r>
              <a:rPr lang="it-IT" sz="1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 Statistica per la misurazione del valore pubblico e per la programmazione e valutazione delle politiche locali</a:t>
            </a:r>
          </a:p>
          <a:p>
            <a:pPr algn="ctr">
              <a:spcAft>
                <a:spcPts val="0"/>
              </a:spcAft>
            </a:pPr>
            <a:r>
              <a:rPr lang="it-IT" sz="1200" b="0" i="0" u="none" strike="noStrike" baseline="0" dirty="0">
                <a:solidFill>
                  <a:srgbClr val="E6002D"/>
                </a:solidFill>
                <a:effectLst/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11</a:t>
            </a:r>
            <a:r>
              <a:rPr lang="it-IT" sz="1200" b="0" i="0" u="none" strike="noStrike" baseline="0" dirty="0">
                <a:solidFill>
                  <a:srgbClr val="E6002D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 12 aprile 2024 – Cappella Farnese – Palazzo d’Accursio, Bologna</a:t>
            </a:r>
            <a:endParaRPr lang="it-IT" sz="1200" b="0" dirty="0">
              <a:solidFill>
                <a:srgbClr val="E6002D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16B21584-D917-4929-B1CC-AF63B37EC8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26" y="6025513"/>
            <a:ext cx="156468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859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158216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0625194-F8A9-41B6-AD77-33E129EBDDC1}"/>
              </a:ext>
            </a:extLst>
          </p:cNvPr>
          <p:cNvSpPr txBox="1"/>
          <p:nvPr userDrawn="1"/>
        </p:nvSpPr>
        <p:spPr>
          <a:xfrm>
            <a:off x="3453246" y="6447066"/>
            <a:ext cx="528550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5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57F19B5F-49BE-4DD5-86AC-B43E308905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78" y="6333858"/>
            <a:ext cx="967475" cy="504000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FD223DDD-4CF3-4AD6-96B4-BEF98E3972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85879"/>
            <a:ext cx="2724255" cy="3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28/03/2024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920618"/>
            <a:ext cx="12192000" cy="1394019"/>
          </a:xfrm>
        </p:spPr>
        <p:txBody>
          <a:bodyPr>
            <a:normAutofit fontScale="90000"/>
          </a:bodyPr>
          <a:lstStyle/>
          <a:p>
            <a:r>
              <a:rPr lang="it-IT" dirty="0"/>
              <a:t>Censimento 2021: dati sull’occupazione a livello sub-comunale a Bologna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3335753"/>
            <a:ext cx="10934700" cy="914208"/>
          </a:xfrm>
        </p:spPr>
        <p:txBody>
          <a:bodyPr>
            <a:normAutofit/>
          </a:bodyPr>
          <a:lstStyle/>
          <a:p>
            <a:r>
              <a:rPr lang="it-IT" dirty="0"/>
              <a:t>Occupazione nelle diverse aree del comune di Bologna al 31/12/2021: un caso d’uso dei dati del Censimento Permanente a livello sub-comunale.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D419706A-B09C-4E32-8D66-CEB05F3B08A2}"/>
              </a:ext>
            </a:extLst>
          </p:cNvPr>
          <p:cNvSpPr txBox="1"/>
          <p:nvPr/>
        </p:nvSpPr>
        <p:spPr>
          <a:xfrm>
            <a:off x="4110361" y="4249961"/>
            <a:ext cx="30887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/>
              <a:t>Ventura Paola – Dell’Atti Fabrizio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778B921-62EF-43D6-8D6F-653B4B7BB4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848" y="4588515"/>
            <a:ext cx="1311815" cy="131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L’occupazione dei bolognesi: </a:t>
            </a:r>
            <a:r>
              <a:rPr lang="it-IT" sz="4000" b="1" dirty="0">
                <a:solidFill>
                  <a:srgbClr val="FF0000"/>
                </a:solidFill>
              </a:rPr>
              <a:t>i valori assoluti</a:t>
            </a:r>
            <a:endParaRPr lang="it-IT" b="1" dirty="0">
              <a:solidFill>
                <a:srgbClr val="FF0000"/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E1F2520-3FDC-4FA4-8420-11F1AAABB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363" y="1421937"/>
            <a:ext cx="6420821" cy="4765799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CDA0051F-4EDE-47E5-ACDD-C542DF525844}"/>
              </a:ext>
            </a:extLst>
          </p:cNvPr>
          <p:cNvSpPr txBox="1"/>
          <p:nvPr/>
        </p:nvSpPr>
        <p:spPr>
          <a:xfrm>
            <a:off x="7803472" y="2927673"/>
            <a:ext cx="40482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Il progetto Tableau  permette una navigazione dinamica selezionando i diversi bottoni </a:t>
            </a:r>
            <a:r>
              <a:rPr lang="it-IT"/>
              <a:t>presenti.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Il livello territoriale corrisponde alle 90 aree statistiche in cui il territorio bolognese è suddiviso.</a:t>
            </a:r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/>
          <a:lstStyle/>
          <a:p>
            <a:r>
              <a:rPr lang="it-IT" dirty="0"/>
              <a:t>L’occupazione dei bolognesi: </a:t>
            </a:r>
            <a:r>
              <a:rPr lang="it-IT" sz="4000" b="1" dirty="0">
                <a:solidFill>
                  <a:srgbClr val="FF0000"/>
                </a:solidFill>
              </a:rPr>
              <a:t>i tassi</a:t>
            </a:r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16A21F5-18F5-4B0F-BA10-FDA7F08A0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4485" y="1317479"/>
            <a:ext cx="7221153" cy="4927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0670"/>
            <a:ext cx="10772775" cy="976923"/>
          </a:xfrm>
        </p:spPr>
        <p:txBody>
          <a:bodyPr/>
          <a:lstStyle/>
          <a:p>
            <a:r>
              <a:rPr lang="it-IT" dirty="0"/>
              <a:t>L’occupazione dei bolognesi: </a:t>
            </a:r>
            <a:r>
              <a:rPr lang="it-IT" sz="4000" b="1" dirty="0">
                <a:solidFill>
                  <a:srgbClr val="FF0000"/>
                </a:solidFill>
              </a:rPr>
              <a:t>analisi per genere</a:t>
            </a:r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BEF052BA-DD9A-472C-8E19-709FBEBE3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4918" y="1307227"/>
            <a:ext cx="7243763" cy="492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L’occupazione dei bolognesi: </a:t>
            </a:r>
            <a:r>
              <a:rPr lang="it-IT" sz="4000" b="1" dirty="0">
                <a:solidFill>
                  <a:srgbClr val="FF0000"/>
                </a:solidFill>
              </a:rPr>
              <a:t>analisi per cittadinanza</a:t>
            </a:r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2BB7A6A-CA45-4C43-AECA-4B6C4FAC52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4817" y="1304926"/>
            <a:ext cx="7048532" cy="4876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94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Times New Roman</vt:lpstr>
      <vt:lpstr>Tema di Office</vt:lpstr>
      <vt:lpstr>Censimento 2021: dati sull’occupazione a livello sub-comunale a Bologna</vt:lpstr>
      <vt:lpstr>L’occupazione dei bolognesi: i valori assoluti</vt:lpstr>
      <vt:lpstr>L’occupazione dei bolognesi: i tassi</vt:lpstr>
      <vt:lpstr>L’occupazione dei bolognesi: analisi per genere</vt:lpstr>
      <vt:lpstr>L’occupazione dei bolognesi: analisi per cittadinanza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Paola Ventura</cp:lastModifiedBy>
  <cp:revision>37</cp:revision>
  <dcterms:created xsi:type="dcterms:W3CDTF">2022-04-03T16:23:48Z</dcterms:created>
  <dcterms:modified xsi:type="dcterms:W3CDTF">2024-03-28T09:39:20Z</dcterms:modified>
</cp:coreProperties>
</file>