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5A9"/>
    <a:srgbClr val="BC5EFC"/>
    <a:srgbClr val="E6002D"/>
    <a:srgbClr val="82002D"/>
    <a:srgbClr val="009242"/>
    <a:srgbClr val="339966"/>
    <a:srgbClr val="3A966F"/>
    <a:srgbClr val="2EA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6D3F48-382F-4B72-BC87-DC100CD60C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02691"/>
            <a:ext cx="9144000" cy="21203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541C495-DB64-4F7C-B500-324C14EF02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9F0C50-05F5-4BB4-ADDE-27AD0E73C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28/03/2024</a:t>
            </a:fld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87F9CD4-ED97-4763-9772-F6D8614EA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0172F75D-7C50-4D08-8BB6-3D4228D2700B}"/>
              </a:ext>
            </a:extLst>
          </p:cNvPr>
          <p:cNvSpPr/>
          <p:nvPr userDrawn="1"/>
        </p:nvSpPr>
        <p:spPr>
          <a:xfrm>
            <a:off x="0" y="1575912"/>
            <a:ext cx="12192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00D2087-68B6-4CCA-B90C-C82614511BC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2242" y="6030526"/>
            <a:ext cx="2528838" cy="7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D86130C3-2C89-42BC-B4AE-AFBD187C6F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236" y="56940"/>
            <a:ext cx="4065527" cy="573587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2424A422-6092-4661-BDDA-3CC1FE6F1DD3}"/>
              </a:ext>
            </a:extLst>
          </p:cNvPr>
          <p:cNvSpPr txBox="1"/>
          <p:nvPr userDrawn="1"/>
        </p:nvSpPr>
        <p:spPr>
          <a:xfrm>
            <a:off x="-1" y="714138"/>
            <a:ext cx="12192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24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VALORE DELLA STATISTICA</a:t>
            </a:r>
          </a:p>
          <a:p>
            <a:pPr algn="ctr">
              <a:spcAft>
                <a:spcPts val="0"/>
              </a:spcAft>
            </a:pPr>
            <a:r>
              <a:rPr lang="it-IT" sz="14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La Statistica per la misurazione del valore pubblico e per la programmazione e valutazione delle politiche locali</a:t>
            </a:r>
          </a:p>
          <a:p>
            <a:pPr algn="ctr">
              <a:spcAft>
                <a:spcPts val="0"/>
              </a:spcAft>
            </a:pPr>
            <a:r>
              <a:rPr lang="it-IT" sz="1200" b="0" i="0" u="none" strike="noStrike" baseline="0" dirty="0">
                <a:solidFill>
                  <a:srgbClr val="E6002D"/>
                </a:solidFill>
                <a:effectLst/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11</a:t>
            </a:r>
            <a:r>
              <a:rPr lang="it-IT" sz="1200" b="0" i="0" u="none" strike="noStrike" baseline="0" dirty="0">
                <a:solidFill>
                  <a:srgbClr val="E6002D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e 12 aprile 2024 – Cappella Farnese – Palazzo d’Accursio, Bologna</a:t>
            </a:r>
            <a:endParaRPr lang="it-IT" sz="1200" b="0" dirty="0">
              <a:solidFill>
                <a:srgbClr val="E6002D"/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16B21584-D917-4929-B1CC-AF63B37EC88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026" y="6025513"/>
            <a:ext cx="1564683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955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601B67-8FC2-4C70-8862-8C074477B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670"/>
            <a:ext cx="10515600" cy="976923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2C0DA2-8BF8-4638-A454-2C90203BE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9567"/>
            <a:ext cx="10515600" cy="4697395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6A92041-1E72-4134-B64B-3791D8CECA5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0859" y="6318000"/>
            <a:ext cx="17092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D86E0502-FC5E-4770-9A1E-02D2E42BB094}"/>
              </a:ext>
            </a:extLst>
          </p:cNvPr>
          <p:cNvSpPr/>
          <p:nvPr userDrawn="1"/>
        </p:nvSpPr>
        <p:spPr>
          <a:xfrm>
            <a:off x="-1" y="6241377"/>
            <a:ext cx="12192000" cy="36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0172F75D-7C50-4D08-8BB6-3D4228D2700B}"/>
              </a:ext>
            </a:extLst>
          </p:cNvPr>
          <p:cNvSpPr/>
          <p:nvPr userDrawn="1"/>
        </p:nvSpPr>
        <p:spPr>
          <a:xfrm>
            <a:off x="0" y="1158216"/>
            <a:ext cx="12192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0625194-F8A9-41B6-AD77-33E129EBDDC1}"/>
              </a:ext>
            </a:extLst>
          </p:cNvPr>
          <p:cNvSpPr txBox="1"/>
          <p:nvPr userDrawn="1"/>
        </p:nvSpPr>
        <p:spPr>
          <a:xfrm>
            <a:off x="3453246" y="6447066"/>
            <a:ext cx="5285509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15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VALORE DELLA STATISTICA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57F19B5F-49BE-4DD5-86AC-B43E308905D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078" y="6333858"/>
            <a:ext cx="967475" cy="504000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FD223DDD-4CF3-4AD6-96B4-BEF98E3972B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385879"/>
            <a:ext cx="2724255" cy="38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427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4F89EAD-6A09-4F26-84F1-5343EF68C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3470765-2F1D-4042-BEF3-49C3D1F58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249325E-BEBF-434B-8F33-EBBAA0BB89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1E833-4013-4AE2-949E-1B3A04012AA4}" type="datetimeFigureOut">
              <a:rPr lang="it-IT" smtClean="0"/>
              <a:t>28/03/2024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3684F05-71D2-44E7-A11A-0133DA0D0E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EB26961-C5A2-4C18-82C8-2C9188A213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0333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38B77E-294A-4AC8-8DA6-0BBB0466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920618"/>
            <a:ext cx="12192000" cy="1394019"/>
          </a:xfrm>
        </p:spPr>
        <p:txBody>
          <a:bodyPr>
            <a:normAutofit fontScale="90000"/>
          </a:bodyPr>
          <a:lstStyle/>
          <a:p>
            <a:r>
              <a:rPr lang="it-IT" dirty="0"/>
              <a:t>Censimento 2021: dati sull’occupazione a livello sub-comunale a Bologna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295E769-0C68-4D6F-8B21-755E2582FC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8650" y="3335753"/>
            <a:ext cx="10934700" cy="914208"/>
          </a:xfrm>
        </p:spPr>
        <p:txBody>
          <a:bodyPr>
            <a:normAutofit/>
          </a:bodyPr>
          <a:lstStyle/>
          <a:p>
            <a:r>
              <a:rPr lang="it-IT" dirty="0"/>
              <a:t>Occupazione nelle diverse aree del comune di Bologna al 31/12/2021: un caso d’uso dei dati del Censimento Permanente a livello sub-comunale.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D419706A-B09C-4E32-8D66-CEB05F3B08A2}"/>
              </a:ext>
            </a:extLst>
          </p:cNvPr>
          <p:cNvSpPr txBox="1"/>
          <p:nvPr/>
        </p:nvSpPr>
        <p:spPr>
          <a:xfrm>
            <a:off x="4110361" y="4249961"/>
            <a:ext cx="30887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/>
              <a:t>Ventura Paola – Dell’Atti Fabrizio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778B921-62EF-43D6-8D6F-653B4B7BB4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8848" y="4588515"/>
            <a:ext cx="1311815" cy="1317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592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CE82E8-F3FD-4DD2-A4C0-8C8A6A9B4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L’occupazione dei bolognesi: </a:t>
            </a:r>
            <a:r>
              <a:rPr lang="it-IT" sz="4000" b="1" dirty="0">
                <a:solidFill>
                  <a:srgbClr val="FF0000"/>
                </a:solidFill>
              </a:rPr>
              <a:t>i valori assoluti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E1F2520-3FDC-4FA4-8420-11F1AAABB8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363" y="1421937"/>
            <a:ext cx="6420821" cy="4765799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CDA0051F-4EDE-47E5-ACDD-C542DF525844}"/>
              </a:ext>
            </a:extLst>
          </p:cNvPr>
          <p:cNvSpPr txBox="1"/>
          <p:nvPr/>
        </p:nvSpPr>
        <p:spPr>
          <a:xfrm>
            <a:off x="7803472" y="2927673"/>
            <a:ext cx="404821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/>
              <a:t>Il progetto Tableau  permette una navigazione dinamica selezionando i diversi bottoni </a:t>
            </a:r>
            <a:r>
              <a:rPr lang="it-IT"/>
              <a:t>presenti.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Il livello territoriale corrisponde alle 90 aree statistiche in cui il territorio bolognese è suddiviso.</a:t>
            </a:r>
          </a:p>
        </p:txBody>
      </p:sp>
    </p:spTree>
    <p:extLst>
      <p:ext uri="{BB962C8B-B14F-4D97-AF65-F5344CB8AC3E}">
        <p14:creationId xmlns:p14="http://schemas.microsoft.com/office/powerpoint/2010/main" val="778214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491EB7-5301-4E8F-92E8-1279B7B3F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670"/>
            <a:ext cx="10515600" cy="976923"/>
          </a:xfrm>
        </p:spPr>
        <p:txBody>
          <a:bodyPr/>
          <a:lstStyle/>
          <a:p>
            <a:r>
              <a:rPr lang="it-IT" dirty="0"/>
              <a:t>L’occupazione dei bolognesi: </a:t>
            </a:r>
            <a:r>
              <a:rPr lang="it-IT" sz="4000" b="1" dirty="0">
                <a:solidFill>
                  <a:srgbClr val="FF0000"/>
                </a:solidFill>
              </a:rPr>
              <a:t>i tassi</a:t>
            </a: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16A21F5-18F5-4B0F-BA10-FDA7F08A02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4485" y="1317479"/>
            <a:ext cx="7221153" cy="4927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787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C03BE4-6C4A-4160-8943-F1F83C31C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40670"/>
            <a:ext cx="10772775" cy="976923"/>
          </a:xfrm>
        </p:spPr>
        <p:txBody>
          <a:bodyPr/>
          <a:lstStyle/>
          <a:p>
            <a:r>
              <a:rPr lang="it-IT" dirty="0"/>
              <a:t>L’occupazione dei bolognesi: </a:t>
            </a:r>
            <a:r>
              <a:rPr lang="it-IT" sz="4000" b="1" dirty="0">
                <a:solidFill>
                  <a:srgbClr val="FF0000"/>
                </a:solidFill>
              </a:rPr>
              <a:t>analisi per genere</a:t>
            </a:r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BEF052BA-DD9A-472C-8E19-709FBEBE3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4918" y="1307227"/>
            <a:ext cx="7243763" cy="4928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763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DFC73C-499E-42BE-925C-D6050E205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L’occupazione dei bolognesi: </a:t>
            </a:r>
            <a:r>
              <a:rPr lang="it-IT" sz="4000" b="1" dirty="0">
                <a:solidFill>
                  <a:srgbClr val="FF0000"/>
                </a:solidFill>
              </a:rPr>
              <a:t>analisi per cittadinanza</a:t>
            </a:r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2BB7A6A-CA45-4C43-AECA-4B6C4FAC52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4817" y="1304926"/>
            <a:ext cx="7048532" cy="4876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9700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</TotalTime>
  <Words>94</Words>
  <Application>Microsoft Office PowerPoint</Application>
  <PresentationFormat>Widescreen</PresentationFormat>
  <Paragraphs>10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Tahoma</vt:lpstr>
      <vt:lpstr>Times New Roman</vt:lpstr>
      <vt:lpstr>Tema di Office</vt:lpstr>
      <vt:lpstr>Censimento 2021: dati sull’occupazione a livello sub-comunale a Bologna</vt:lpstr>
      <vt:lpstr>L’occupazione dei bolognesi: i valori assoluti</vt:lpstr>
      <vt:lpstr>L’occupazione dei bolognesi: i tassi</vt:lpstr>
      <vt:lpstr>L’occupazione dei bolognesi: analisi per genere</vt:lpstr>
      <vt:lpstr>L’occupazione dei bolognesi: analisi per cittadinanza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Paola Ventura</cp:lastModifiedBy>
  <cp:revision>37</cp:revision>
  <dcterms:created xsi:type="dcterms:W3CDTF">2022-04-03T16:23:48Z</dcterms:created>
  <dcterms:modified xsi:type="dcterms:W3CDTF">2024-03-28T09:39:20Z</dcterms:modified>
</cp:coreProperties>
</file>