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Inter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jdQDn1NGh4BaiVdkDORUyhcufB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Inter-bold.fntdata"/><Relationship Id="rId10" Type="http://schemas.openxmlformats.org/officeDocument/2006/relationships/font" Target="fonts/Inter-regular.fntdata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" name="Google Shape;3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" name="Google Shape;4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3" name="Google Shape;5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9" name="Google Shape;6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9" name="Google Shape;7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Relationship Id="rId3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524000" y="1902691"/>
            <a:ext cx="9144000" cy="212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524000" y="4079875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sp>
        <p:nvSpPr>
          <p:cNvPr id="16" name="Google Shape;16;p7"/>
          <p:cNvSpPr/>
          <p:nvPr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02242" y="6030526"/>
            <a:ext cx="2528838" cy="798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63236" y="56940"/>
            <a:ext cx="4065527" cy="57358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7"/>
          <p:cNvSpPr txBox="1"/>
          <p:nvPr/>
        </p:nvSpPr>
        <p:spPr>
          <a:xfrm>
            <a:off x="-1" y="714138"/>
            <a:ext cx="12192000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it-IT" sz="2400" u="none" cap="none" strike="noStrike">
                <a:solidFill>
                  <a:srgbClr val="E6002D"/>
                </a:solidFill>
                <a:latin typeface="Calibri"/>
                <a:ea typeface="Calibri"/>
                <a:cs typeface="Calibri"/>
                <a:sym typeface="Calibri"/>
              </a:rPr>
              <a:t>IL VALORE DELLA STATISTICA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E6002D"/>
                </a:solidFill>
                <a:latin typeface="Calibri"/>
                <a:ea typeface="Calibri"/>
                <a:cs typeface="Calibri"/>
                <a:sym typeface="Calibri"/>
              </a:rPr>
              <a:t>La Statistica per la misurazione del valore pubblico e per la programmazione e valutazione delle politiche locali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it-IT" sz="1200" u="none" cap="none" strike="noStrike">
                <a:solidFill>
                  <a:srgbClr val="E6002D"/>
                </a:solidFill>
                <a:latin typeface="Calibri"/>
                <a:ea typeface="Calibri"/>
                <a:cs typeface="Calibri"/>
                <a:sym typeface="Calibri"/>
              </a:rPr>
              <a:t>11 e 12 aprile 2024 – Cappella Farnese – Palazzo d’Accursio, Bologna</a:t>
            </a:r>
            <a:endParaRPr b="0" i="0" sz="1200" u="none" cap="none" strike="noStrike">
              <a:solidFill>
                <a:srgbClr val="E600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Google Shape;2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31026" y="6025513"/>
            <a:ext cx="1564683" cy="79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838200" y="140670"/>
            <a:ext cx="10515600" cy="9769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838200" y="1479567"/>
            <a:ext cx="10515600" cy="46973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24" name="Google Shape;24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470859" y="6318000"/>
            <a:ext cx="1709213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8"/>
          <p:cNvSpPr/>
          <p:nvPr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8"/>
          <p:cNvSpPr/>
          <p:nvPr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8"/>
          <p:cNvSpPr txBox="1"/>
          <p:nvPr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it-IT" sz="1500" u="none" cap="none" strike="noStrike">
                <a:solidFill>
                  <a:srgbClr val="E6002D"/>
                </a:solidFill>
                <a:latin typeface="Calibri"/>
                <a:ea typeface="Calibri"/>
                <a:cs typeface="Calibri"/>
                <a:sym typeface="Calibri"/>
              </a:rPr>
              <a:t>IL VALORE DELLA STATISTICA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" name="Google Shape;2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7078" y="6333858"/>
            <a:ext cx="967475" cy="50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1" y="6385879"/>
            <a:ext cx="2724255" cy="384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14.png"/><Relationship Id="rId6" Type="http://schemas.openxmlformats.org/officeDocument/2006/relationships/image" Target="../media/image5.png"/><Relationship Id="rId7" Type="http://schemas.openxmlformats.org/officeDocument/2006/relationships/image" Target="../media/image8.png"/><Relationship Id="rId8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Relationship Id="rId4" Type="http://schemas.openxmlformats.org/officeDocument/2006/relationships/image" Target="../media/image17.jpg"/><Relationship Id="rId5" Type="http://schemas.openxmlformats.org/officeDocument/2006/relationships/image" Target="../media/image16.jpg"/><Relationship Id="rId6" Type="http://schemas.openxmlformats.org/officeDocument/2006/relationships/image" Target="../media/image19.jpg"/><Relationship Id="rId7" Type="http://schemas.openxmlformats.org/officeDocument/2006/relationships/image" Target="../media/image1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Relationship Id="rId4" Type="http://schemas.openxmlformats.org/officeDocument/2006/relationships/image" Target="../media/image25.jpg"/><Relationship Id="rId5" Type="http://schemas.openxmlformats.org/officeDocument/2006/relationships/image" Target="../media/image1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5.png"/><Relationship Id="rId4" Type="http://schemas.openxmlformats.org/officeDocument/2006/relationships/image" Target="../media/image23.jpg"/><Relationship Id="rId5" Type="http://schemas.openxmlformats.org/officeDocument/2006/relationships/image" Target="../media/image22.jpg"/><Relationship Id="rId6" Type="http://schemas.openxmlformats.org/officeDocument/2006/relationships/image" Target="../media/image24.jpg"/><Relationship Id="rId7" Type="http://schemas.openxmlformats.org/officeDocument/2006/relationships/image" Target="../media/image21.jpg"/><Relationship Id="rId8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type="ctrTitle"/>
          </p:nvPr>
        </p:nvSpPr>
        <p:spPr>
          <a:xfrm>
            <a:off x="1524000" y="2115943"/>
            <a:ext cx="9144000" cy="139401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it-IT"/>
              <a:t>Report integrato:comunicare il Valore Pubblico attraverso i dati</a:t>
            </a:r>
            <a:endParaRPr/>
          </a:p>
        </p:txBody>
      </p:sp>
      <p:sp>
        <p:nvSpPr>
          <p:cNvPr id="35" name="Google Shape;35;p1"/>
          <p:cNvSpPr txBox="1"/>
          <p:nvPr>
            <p:ph idx="1" type="subTitle"/>
          </p:nvPr>
        </p:nvSpPr>
        <p:spPr>
          <a:xfrm>
            <a:off x="1524000" y="4079875"/>
            <a:ext cx="9144000" cy="8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it-IT"/>
              <a:t>Uno Strumento per </a:t>
            </a:r>
            <a:r>
              <a:rPr lang="it-IT">
                <a:solidFill>
                  <a:srgbClr val="E6002D"/>
                </a:solidFill>
              </a:rPr>
              <a:t>comunicare</a:t>
            </a:r>
            <a:r>
              <a:rPr lang="it-IT"/>
              <a:t> e </a:t>
            </a:r>
            <a:r>
              <a:rPr lang="it-IT">
                <a:solidFill>
                  <a:srgbClr val="E6002D"/>
                </a:solidFill>
              </a:rPr>
              <a:t>dare conto</a:t>
            </a:r>
            <a:r>
              <a:rPr lang="it-IT"/>
              <a:t> del Valore Pubblico attraverso i </a:t>
            </a:r>
            <a:r>
              <a:rPr lang="it-IT">
                <a:solidFill>
                  <a:srgbClr val="E6002D"/>
                </a:solidFill>
              </a:rPr>
              <a:t>dati</a:t>
            </a:r>
            <a:r>
              <a:rPr lang="it-IT"/>
              <a:t> </a:t>
            </a:r>
            <a:endParaRPr/>
          </a:p>
        </p:txBody>
      </p:sp>
      <p:pic>
        <p:nvPicPr>
          <p:cNvPr id="36" name="Google Shape;3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4600" y="4544850"/>
            <a:ext cx="1080000" cy="11044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4000" y="4544850"/>
            <a:ext cx="1080000" cy="1528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49803"/>
              </a:srgbClr>
            </a:outerShdw>
          </a:effectLst>
        </p:spPr>
      </p:pic>
      <p:sp>
        <p:nvSpPr>
          <p:cNvPr id="38" name="Google Shape;38;p1"/>
          <p:cNvSpPr txBox="1"/>
          <p:nvPr/>
        </p:nvSpPr>
        <p:spPr>
          <a:xfrm>
            <a:off x="1882450" y="5649275"/>
            <a:ext cx="1080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it-IT" sz="10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Report Integrato ed. 2022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/>
          <p:nvPr>
            <p:ph type="title"/>
          </p:nvPr>
        </p:nvSpPr>
        <p:spPr>
          <a:xfrm>
            <a:off x="838200" y="140670"/>
            <a:ext cx="10515600" cy="9769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/>
              <a:t>I </a:t>
            </a:r>
            <a:r>
              <a:rPr lang="it-IT">
                <a:solidFill>
                  <a:srgbClr val="E6002D"/>
                </a:solidFill>
              </a:rPr>
              <a:t>6 capitali</a:t>
            </a:r>
            <a:r>
              <a:rPr lang="it-IT"/>
              <a:t> come fattori abilitanti</a:t>
            </a:r>
            <a:endParaRPr/>
          </a:p>
        </p:txBody>
      </p:sp>
      <p:sp>
        <p:nvSpPr>
          <p:cNvPr id="44" name="Google Shape;44;p2"/>
          <p:cNvSpPr txBox="1"/>
          <p:nvPr>
            <p:ph idx="1" type="body"/>
          </p:nvPr>
        </p:nvSpPr>
        <p:spPr>
          <a:xfrm>
            <a:off x="838200" y="1479567"/>
            <a:ext cx="10515600" cy="46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it-IT" sz="2300">
                <a:solidFill>
                  <a:srgbClr val="EE7BAE"/>
                </a:solidFill>
              </a:rPr>
              <a:t>Capitale Umano: </a:t>
            </a:r>
            <a:r>
              <a:rPr b="1" lang="it-IT" sz="2300"/>
              <a:t>le persone</a:t>
            </a:r>
            <a:endParaRPr b="1" sz="2300"/>
          </a:p>
          <a:p>
            <a:pPr indent="0" lvl="0" marL="899999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it-IT" sz="2300">
                <a:solidFill>
                  <a:srgbClr val="F7A823"/>
                </a:solidFill>
              </a:rPr>
              <a:t>Capitale Organizzativo: </a:t>
            </a:r>
            <a:r>
              <a:rPr b="1" lang="it-IT" sz="2300"/>
              <a:t>l’organizzazione (gruppi di lavoro, Progetti trasversali, ecc)</a:t>
            </a:r>
            <a:endParaRPr b="1" sz="2300"/>
          </a:p>
          <a:p>
            <a:pPr indent="4572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it-IT" sz="2300">
                <a:solidFill>
                  <a:srgbClr val="EA5045"/>
                </a:solidFill>
              </a:rPr>
              <a:t>Capitale Relazionale Sociale: </a:t>
            </a:r>
            <a:r>
              <a:rPr b="1" lang="it-IT" sz="2300"/>
              <a:t>le cittadine, i cittadini e i principali stakeholder</a:t>
            </a:r>
            <a:endParaRPr b="1" sz="2300"/>
          </a:p>
          <a:p>
            <a:pPr indent="4572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it-IT" sz="2300">
                <a:solidFill>
                  <a:srgbClr val="92D050"/>
                </a:solidFill>
              </a:rPr>
              <a:t>Capitale Naturale: </a:t>
            </a:r>
            <a:r>
              <a:rPr b="1" lang="it-IT" sz="2300"/>
              <a:t>l’ambiente e le sue risorse</a:t>
            </a:r>
            <a:endParaRPr b="1" sz="2300"/>
          </a:p>
          <a:p>
            <a:pPr indent="0" lvl="0" marL="899999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it-IT" sz="2300">
                <a:solidFill>
                  <a:srgbClr val="B45026"/>
                </a:solidFill>
              </a:rPr>
              <a:t>Capitale Materiale: </a:t>
            </a:r>
            <a:r>
              <a:rPr b="1" lang="it-IT" sz="2300"/>
              <a:t>il patrimonio (stradale, immobili, infrastrutture digitali, ecc.)</a:t>
            </a:r>
            <a:endParaRPr b="1" sz="2300"/>
          </a:p>
          <a:p>
            <a:pPr indent="7199" lvl="0" marL="907199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it-IT" sz="2300">
                <a:solidFill>
                  <a:srgbClr val="29B8CE"/>
                </a:solidFill>
              </a:rPr>
              <a:t>Capitale Finanziario: </a:t>
            </a:r>
            <a:r>
              <a:rPr b="1" lang="it-IT" sz="2300"/>
              <a:t>le risorse finanziarie (autonome o da fonti esterne, PNRR, altri fondi, ecc.)</a:t>
            </a:r>
            <a:endParaRPr b="1" sz="2300"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200"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latin typeface="Inter"/>
              <a:ea typeface="Inter"/>
              <a:cs typeface="Inter"/>
              <a:sym typeface="Inter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45" name="Google Shape;4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0000" y="1422000"/>
            <a:ext cx="540000" cy="491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0000" y="1998000"/>
            <a:ext cx="540000" cy="4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00000" y="2664000"/>
            <a:ext cx="540000" cy="4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03300" y="3283200"/>
            <a:ext cx="540000" cy="43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00000" y="3805200"/>
            <a:ext cx="540000" cy="45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00000" y="4528800"/>
            <a:ext cx="540000" cy="47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lh7-eu.googleusercontent.com/xdhI_cLr7uwbBzw-5XfpWgJPQMghqAR8bqn-XaTjz3-gfAGiOQ7b0ylvcKeqjtywIyJEyaZEP_KL_eAlTT4NtvU_2AHUD-cRBmH0GGdF_qbvYVdakbOrTwt4-MOF4CbSEu5s2jgJfaQcfGFRERxW5w=nw" id="55" name="Google Shape;5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32000" y="2381854"/>
            <a:ext cx="2159999" cy="215999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3"/>
          <p:cNvSpPr txBox="1"/>
          <p:nvPr>
            <p:ph type="title"/>
          </p:nvPr>
        </p:nvSpPr>
        <p:spPr>
          <a:xfrm>
            <a:off x="838200" y="140670"/>
            <a:ext cx="10515600" cy="9769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/>
              <a:t>I 13 obiettivi specifici di </a:t>
            </a:r>
            <a:r>
              <a:rPr lang="it-IT">
                <a:solidFill>
                  <a:srgbClr val="E6002D"/>
                </a:solidFill>
              </a:rPr>
              <a:t>Valore Pubblico </a:t>
            </a:r>
            <a:endParaRPr>
              <a:solidFill>
                <a:srgbClr val="E6002D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>
                <a:solidFill>
                  <a:srgbClr val="E6002D"/>
                </a:solidFill>
              </a:rPr>
              <a:t>Dimensione ambientale</a:t>
            </a:r>
            <a:endParaRPr>
              <a:solidFill>
                <a:srgbClr val="E6002D"/>
              </a:solidFill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920400" y="1801675"/>
            <a:ext cx="1105200" cy="1105200"/>
          </a:xfrm>
          <a:prstGeom prst="roundRect">
            <a:avLst>
              <a:gd fmla="val 16670" name="adj"/>
            </a:avLst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25400">
            <a:solidFill>
              <a:srgbClr val="96969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2160000" y="1617413"/>
            <a:ext cx="8967600" cy="1448700"/>
          </a:xfrm>
          <a:prstGeom prst="roundRect">
            <a:avLst>
              <a:gd fmla="val 16670" name="adj"/>
            </a:avLst>
          </a:prstGeom>
          <a:solidFill>
            <a:srgbClr val="FFFFFF"/>
          </a:solid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"/>
          <p:cNvSpPr txBox="1"/>
          <p:nvPr/>
        </p:nvSpPr>
        <p:spPr>
          <a:xfrm>
            <a:off x="2301175" y="1617413"/>
            <a:ext cx="8719200" cy="13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9550" lIns="99550" spcFirstLastPara="1" rIns="99550" wrap="square" tIns="995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Inter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11.2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aumentare del 26% i posti-km per abitante offerti dal trasporto pubblico rispetto al 2004 (posti km per abitante) </a:t>
            </a:r>
            <a:endParaRPr b="0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Inter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11.2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raddoppiare l’estensione delle piste ciclabili rispetto al 2020 (km per 100 km2)</a:t>
            </a:r>
            <a:endParaRPr b="0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Inter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11.6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ridurre i superamenti del limite di PM10 al di sotto di 3 giorni all’anno (n. giorni)</a:t>
            </a:r>
            <a:endParaRPr b="0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2160000" y="3228513"/>
            <a:ext cx="8942700" cy="1045200"/>
          </a:xfrm>
          <a:prstGeom prst="roundRect">
            <a:avLst>
              <a:gd fmla="val 16670" name="adj"/>
            </a:avLst>
          </a:prstGeom>
          <a:solidFill>
            <a:srgbClr val="FFFFFF"/>
          </a:solid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"/>
          <p:cNvSpPr txBox="1"/>
          <p:nvPr/>
        </p:nvSpPr>
        <p:spPr>
          <a:xfrm>
            <a:off x="2301175" y="3398625"/>
            <a:ext cx="8597100" cy="81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9550" lIns="99550" spcFirstLastPara="1" rIns="99550" wrap="square" tIns="995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Inter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12.4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raggiungere la quota dell’80% di raccolta differenziata dei rifiuti urbani (percentuale)</a:t>
            </a:r>
            <a:endParaRPr b="0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920400" y="3198538"/>
            <a:ext cx="1105200" cy="1105200"/>
          </a:xfrm>
          <a:prstGeom prst="roundRect">
            <a:avLst>
              <a:gd fmla="val 16670" name="adj"/>
            </a:avLst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 cap="flat" cmpd="sng" w="25400">
            <a:solidFill>
              <a:srgbClr val="96969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920400" y="4418274"/>
            <a:ext cx="1105200" cy="1105200"/>
          </a:xfrm>
          <a:prstGeom prst="roundRect">
            <a:avLst>
              <a:gd fmla="val 16670" name="adj"/>
            </a:avLst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 cap="flat" cmpd="sng" w="25400">
            <a:solidFill>
              <a:srgbClr val="96969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2160000" y="4436275"/>
            <a:ext cx="8915100" cy="1069200"/>
          </a:xfrm>
          <a:prstGeom prst="roundRect">
            <a:avLst>
              <a:gd fmla="val 16670" name="adj"/>
            </a:avLst>
          </a:prstGeom>
          <a:solidFill>
            <a:srgbClr val="FFFFFF"/>
          </a:solid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3"/>
          <p:cNvSpPr txBox="1"/>
          <p:nvPr/>
        </p:nvSpPr>
        <p:spPr>
          <a:xfrm>
            <a:off x="2253300" y="4542600"/>
            <a:ext cx="8728500" cy="85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9550" lIns="99550" spcFirstLastPara="1" rIns="99550" wrap="square" tIns="995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15.3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azzerare l’aumento del consumo di suolo annuale (ettari annui di suolo consumati per 100.000 abitanti)</a:t>
            </a:r>
            <a:endParaRPr b="0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pic>
        <p:nvPicPr>
          <p:cNvPr id="66" name="Google Shape;66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1160000" y="140663"/>
            <a:ext cx="900000" cy="96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lh7-eu.googleusercontent.com/xdhI_cLr7uwbBzw-5XfpWgJPQMghqAR8bqn-XaTjz3-gfAGiOQ7b0ylvcKeqjtywIyJEyaZEP_KL_eAlTT4NtvU_2AHUD-cRBmH0GGdF_qbvYVdakbOrTwt4-MOF4CbSEu5s2jgJfaQcfGFRERxW5w=nw" id="71" name="Google Shape;7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32000" y="2381854"/>
            <a:ext cx="2159999" cy="2159999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4"/>
          <p:cNvSpPr txBox="1"/>
          <p:nvPr>
            <p:ph type="title"/>
          </p:nvPr>
        </p:nvSpPr>
        <p:spPr>
          <a:xfrm>
            <a:off x="838200" y="140670"/>
            <a:ext cx="10515600" cy="9769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/>
              <a:t>I 13 obiettivi specifici di </a:t>
            </a:r>
            <a:r>
              <a:rPr lang="it-IT">
                <a:solidFill>
                  <a:srgbClr val="E6002D"/>
                </a:solidFill>
              </a:rPr>
              <a:t>Valore Pubblico</a:t>
            </a:r>
            <a:endParaRPr>
              <a:solidFill>
                <a:srgbClr val="E6002D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>
                <a:solidFill>
                  <a:srgbClr val="E6002D"/>
                </a:solidFill>
              </a:rPr>
              <a:t>Dimensione Economica</a:t>
            </a:r>
            <a:endParaRPr>
              <a:solidFill>
                <a:srgbClr val="E6002D"/>
              </a:solidFill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2160000" y="2705751"/>
            <a:ext cx="8967600" cy="1448700"/>
          </a:xfrm>
          <a:prstGeom prst="roundRect">
            <a:avLst>
              <a:gd fmla="val 16670" name="adj"/>
            </a:avLst>
          </a:prstGeom>
          <a:solidFill>
            <a:srgbClr val="FFFFFF"/>
          </a:solid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4"/>
          <p:cNvSpPr txBox="1"/>
          <p:nvPr/>
        </p:nvSpPr>
        <p:spPr>
          <a:xfrm>
            <a:off x="2301175" y="2705751"/>
            <a:ext cx="8719200" cy="13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9550" lIns="99550" spcFirstLastPara="1" rIns="99550" wrap="square" tIns="995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8.5 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- Entro il 2030 raggiungere la quota del 78% del tasso di occupazione (percentuale di 20-64 anni)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8.5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ridurre al 4,5% la quota del tasso di disoccupazione (percentuale di 15-74 anni)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8.6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ridurre la quota di giovani che non lavorano e non studiano (NEET) al di sotto del 10% (percentuale 15-29 anni)</a:t>
            </a:r>
            <a:endParaRPr b="1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921600" y="2876397"/>
            <a:ext cx="1105200" cy="1105200"/>
          </a:xfrm>
          <a:prstGeom prst="roundRect">
            <a:avLst>
              <a:gd fmla="val 16670" name="adj"/>
            </a:avLst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25400">
            <a:solidFill>
              <a:srgbClr val="96969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" name="Google Shape;76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160000" y="140663"/>
            <a:ext cx="900000" cy="96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lh7-eu.googleusercontent.com/xdhI_cLr7uwbBzw-5XfpWgJPQMghqAR8bqn-XaTjz3-gfAGiOQ7b0ylvcKeqjtywIyJEyaZEP_KL_eAlTT4NtvU_2AHUD-cRBmH0GGdF_qbvYVdakbOrTwt4-MOF4CbSEu5s2jgJfaQcfGFRERxW5w=nw" id="81" name="Google Shape;8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32000" y="2381854"/>
            <a:ext cx="2159999" cy="2159999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5"/>
          <p:cNvSpPr txBox="1"/>
          <p:nvPr>
            <p:ph type="title"/>
          </p:nvPr>
        </p:nvSpPr>
        <p:spPr>
          <a:xfrm>
            <a:off x="838200" y="140670"/>
            <a:ext cx="10515600" cy="9769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/>
              <a:t>I 13 obiettivi specifici di </a:t>
            </a:r>
            <a:r>
              <a:rPr lang="it-IT">
                <a:solidFill>
                  <a:srgbClr val="E6002D"/>
                </a:solidFill>
              </a:rPr>
              <a:t>Valore Pubblico </a:t>
            </a:r>
            <a:endParaRPr>
              <a:solidFill>
                <a:srgbClr val="E6002D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>
                <a:solidFill>
                  <a:srgbClr val="E6002D"/>
                </a:solidFill>
              </a:rPr>
              <a:t>Dimensione sociale</a:t>
            </a:r>
            <a:endParaRPr>
              <a:solidFill>
                <a:srgbClr val="E6002D"/>
              </a:solidFill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2160000" y="1342626"/>
            <a:ext cx="8967600" cy="1105200"/>
          </a:xfrm>
          <a:prstGeom prst="roundRect">
            <a:avLst>
              <a:gd fmla="val 16670" name="adj"/>
            </a:avLst>
          </a:prstGeom>
          <a:solidFill>
            <a:srgbClr val="FFFFFF"/>
          </a:solid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227562" y="1458324"/>
            <a:ext cx="8719200" cy="85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9550" lIns="99550" spcFirstLastPara="1" rIns="99550" wrap="square" tIns="995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1.2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ridurre del 20% il numero di persone a rischio di povertà o esclusione sociale rispetto al 2020 (percentuale)</a:t>
            </a:r>
            <a:endParaRPr b="1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2160000" y="3857250"/>
            <a:ext cx="8942700" cy="1045200"/>
          </a:xfrm>
          <a:prstGeom prst="roundRect">
            <a:avLst>
              <a:gd fmla="val 16670" name="adj"/>
            </a:avLst>
          </a:prstGeom>
          <a:solidFill>
            <a:srgbClr val="FFFFFF"/>
          </a:solid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5"/>
          <p:cNvSpPr txBox="1"/>
          <p:nvPr/>
        </p:nvSpPr>
        <p:spPr>
          <a:xfrm>
            <a:off x="2230587" y="3917039"/>
            <a:ext cx="88017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9550" lIns="99550" spcFirstLastPara="1" rIns="99550" wrap="square" tIns="995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4.2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raggiungere la quota del 45% di bambini di 0-2 anni che hanno usufruito dei servizi all’infanzia (percentuale)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4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Inter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4.3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raggiungere la quota del 50% di laureati (percentuale 30-34 anni)</a:t>
            </a:r>
            <a:endParaRPr b="1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7" name="Google Shape;87;p5"/>
          <p:cNvSpPr/>
          <p:nvPr/>
        </p:nvSpPr>
        <p:spPr>
          <a:xfrm>
            <a:off x="2160000" y="5120000"/>
            <a:ext cx="8915100" cy="1069200"/>
          </a:xfrm>
          <a:prstGeom prst="roundRect">
            <a:avLst>
              <a:gd fmla="val 16670" name="adj"/>
            </a:avLst>
          </a:prstGeom>
          <a:solidFill>
            <a:srgbClr val="FFFFFF"/>
          </a:solid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5"/>
          <p:cNvSpPr txBox="1"/>
          <p:nvPr/>
        </p:nvSpPr>
        <p:spPr>
          <a:xfrm>
            <a:off x="2196600" y="5227700"/>
            <a:ext cx="8728500" cy="85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9550" lIns="99550" spcFirstLastPara="1" rIns="99550" wrap="square" tIns="995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Inter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5.5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dimezzare il gap occupazionale di genere rispetto al 2020 (percentuale del tasso di occupazione 20-64 anni femminile su quello maschile) </a:t>
            </a:r>
            <a:endParaRPr b="1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9" name="Google Shape;89;p5"/>
          <p:cNvSpPr/>
          <p:nvPr/>
        </p:nvSpPr>
        <p:spPr>
          <a:xfrm>
            <a:off x="900000" y="1392638"/>
            <a:ext cx="1105200" cy="1105200"/>
          </a:xfrm>
          <a:prstGeom prst="roundRect">
            <a:avLst>
              <a:gd fmla="val 16670" name="adj"/>
            </a:avLst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5"/>
          <p:cNvSpPr/>
          <p:nvPr/>
        </p:nvSpPr>
        <p:spPr>
          <a:xfrm>
            <a:off x="900000" y="2617398"/>
            <a:ext cx="1105200" cy="1105200"/>
          </a:xfrm>
          <a:prstGeom prst="roundRect">
            <a:avLst>
              <a:gd fmla="val 16670" name="adj"/>
            </a:avLst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1" name="Google Shape;91;p5"/>
          <p:cNvGrpSpPr/>
          <p:nvPr/>
        </p:nvGrpSpPr>
        <p:grpSpPr>
          <a:xfrm>
            <a:off x="900000" y="3842155"/>
            <a:ext cx="1105163" cy="2347039"/>
            <a:chOff x="0" y="1666096"/>
            <a:chExt cx="1354200" cy="2883340"/>
          </a:xfrm>
        </p:grpSpPr>
        <p:sp>
          <p:nvSpPr>
            <p:cNvPr id="92" name="Google Shape;92;p5"/>
            <p:cNvSpPr/>
            <p:nvPr/>
          </p:nvSpPr>
          <p:spPr>
            <a:xfrm>
              <a:off x="0" y="1666096"/>
              <a:ext cx="1354200" cy="1354200"/>
            </a:xfrm>
            <a:prstGeom prst="roundRect">
              <a:avLst>
                <a:gd fmla="val 16670" name="adj"/>
              </a:avLst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rgbClr val="3D4B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5"/>
            <p:cNvSpPr/>
            <p:nvPr/>
          </p:nvSpPr>
          <p:spPr>
            <a:xfrm>
              <a:off x="0" y="3195236"/>
              <a:ext cx="1354200" cy="1354200"/>
            </a:xfrm>
            <a:prstGeom prst="roundRect">
              <a:avLst>
                <a:gd fmla="val 16670" name="adj"/>
              </a:avLst>
            </a:pr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 cap="flat" cmpd="sng" w="12700">
              <a:solidFill>
                <a:srgbClr val="3D4B5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4" name="Google Shape;94;p5"/>
          <p:cNvSpPr/>
          <p:nvPr/>
        </p:nvSpPr>
        <p:spPr>
          <a:xfrm>
            <a:off x="2160000" y="2594550"/>
            <a:ext cx="8942700" cy="1045200"/>
          </a:xfrm>
          <a:prstGeom prst="roundRect">
            <a:avLst>
              <a:gd fmla="val 16670" name="adj"/>
            </a:avLst>
          </a:prstGeom>
          <a:solidFill>
            <a:srgbClr val="FFFFFF"/>
          </a:solidFill>
          <a:ln cap="flat" cmpd="sng" w="12700">
            <a:solidFill>
              <a:srgbClr val="3D4B5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5"/>
          <p:cNvSpPr txBox="1"/>
          <p:nvPr/>
        </p:nvSpPr>
        <p:spPr>
          <a:xfrm>
            <a:off x="2173800" y="2741400"/>
            <a:ext cx="8801700" cy="81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9550" lIns="99550" spcFirstLastPara="1" rIns="99550" wrap="square" tIns="995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Inter"/>
              <a:buNone/>
            </a:pPr>
            <a:r>
              <a:rPr b="1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3.6</a:t>
            </a:r>
            <a:r>
              <a:rPr b="0" i="0" lang="it-IT" sz="1400" u="none" cap="none" strike="noStrike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 - Entro il 2030 dimezzare i feriti per incidenti stradali rispetto al 2019 (n. feriti ogni 10.000 abitanti)</a:t>
            </a:r>
            <a:endParaRPr b="0" i="0" sz="1400" u="none" cap="none" strike="noStrike">
              <a:solidFill>
                <a:srgbClr val="00000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pic>
        <p:nvPicPr>
          <p:cNvPr id="96" name="Google Shape;96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1160000" y="140663"/>
            <a:ext cx="900000" cy="96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2022-04-03T16:23:48Z</dcterms:created>
  <dc:creator>Girolamo D'Anneo</dc:creator>
</cp:coreProperties>
</file>