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5A9"/>
    <a:srgbClr val="BC5EFC"/>
    <a:srgbClr val="E6002D"/>
    <a:srgbClr val="82002D"/>
    <a:srgbClr val="009242"/>
    <a:srgbClr val="339966"/>
    <a:srgbClr val="3A966F"/>
    <a:srgbClr val="2EA1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 autoAdjust="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6D3F48-382F-4B72-BC87-DC100CD60C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02691"/>
            <a:ext cx="9144000" cy="21203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541C495-DB64-4F7C-B500-324C14EF02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9875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89F0C50-05F5-4BB4-ADDE-27AD0E73C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E833-4013-4AE2-949E-1B3A04012AA4}" type="datetimeFigureOut">
              <a:rPr lang="it-IT" smtClean="0"/>
              <a:t>21/03/2024</a:t>
            </a:fld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87F9CD4-ED97-4763-9772-F6D8614EA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B4D1-54DE-4516-9A2B-FFB59822C569}" type="slidenum">
              <a:rPr lang="it-IT" smtClean="0"/>
              <a:t>‹N›</a:t>
            </a:fld>
            <a:endParaRPr lang="it-IT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0172F75D-7C50-4D08-8BB6-3D4228D2700B}"/>
              </a:ext>
            </a:extLst>
          </p:cNvPr>
          <p:cNvSpPr/>
          <p:nvPr userDrawn="1"/>
        </p:nvSpPr>
        <p:spPr>
          <a:xfrm>
            <a:off x="0" y="1575912"/>
            <a:ext cx="12192000" cy="129063"/>
          </a:xfrm>
          <a:prstGeom prst="rect">
            <a:avLst/>
          </a:prstGeom>
          <a:solidFill>
            <a:srgbClr val="E6002D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100D2087-68B6-4CCA-B90C-C82614511BC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2242" y="6030526"/>
            <a:ext cx="2528838" cy="79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D86130C3-2C89-42BC-B4AE-AFBD187C6FB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3236" y="56940"/>
            <a:ext cx="4065527" cy="573587"/>
          </a:xfrm>
          <a:prstGeom prst="rect">
            <a:avLst/>
          </a:prstGeom>
        </p:spPr>
      </p:pic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2424A422-6092-4661-BDDA-3CC1FE6F1DD3}"/>
              </a:ext>
            </a:extLst>
          </p:cNvPr>
          <p:cNvSpPr txBox="1"/>
          <p:nvPr userDrawn="1"/>
        </p:nvSpPr>
        <p:spPr>
          <a:xfrm>
            <a:off x="-1" y="714138"/>
            <a:ext cx="1219200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it-IT" sz="2400" b="1" dirty="0">
                <a:solidFill>
                  <a:srgbClr val="E6002D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IL VALORE DELLA STATISTICA</a:t>
            </a:r>
          </a:p>
          <a:p>
            <a:pPr algn="ctr">
              <a:spcAft>
                <a:spcPts val="0"/>
              </a:spcAft>
            </a:pPr>
            <a:r>
              <a:rPr lang="it-IT" sz="1400" b="1" dirty="0">
                <a:solidFill>
                  <a:srgbClr val="E6002D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La Statistica per la misurazione del valore pubblico e per la programmazione e valutazione delle politiche locali</a:t>
            </a:r>
          </a:p>
          <a:p>
            <a:pPr algn="ctr">
              <a:spcAft>
                <a:spcPts val="0"/>
              </a:spcAft>
            </a:pPr>
            <a:r>
              <a:rPr lang="it-IT" sz="1200" b="0" i="0" u="none" strike="noStrike" baseline="0" dirty="0">
                <a:solidFill>
                  <a:srgbClr val="E6002D"/>
                </a:solidFill>
                <a:effectLst/>
                <a:latin typeface="+mn-lt"/>
                <a:ea typeface="Tahoma" panose="020B0604030504040204" pitchFamily="34" charset="0"/>
                <a:cs typeface="Times New Roman" panose="02020603050405020304" pitchFamily="18" charset="0"/>
              </a:rPr>
              <a:t>11</a:t>
            </a:r>
            <a:r>
              <a:rPr lang="it-IT" sz="1200" b="0" i="0" u="none" strike="noStrike" baseline="0" dirty="0">
                <a:solidFill>
                  <a:srgbClr val="E6002D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 e 12 aprile 2024 – Cappella Farnese – Palazzo d’Accursio, Bologna</a:t>
            </a:r>
            <a:endParaRPr lang="it-IT" sz="1200" b="0" dirty="0">
              <a:solidFill>
                <a:srgbClr val="E6002D"/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16B21584-D917-4929-B1CC-AF63B37EC88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1026" y="6025513"/>
            <a:ext cx="1564683" cy="7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6955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601B67-8FC2-4C70-8862-8C074477B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0670"/>
            <a:ext cx="10515600" cy="976923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F2C0DA2-8BF8-4638-A454-2C90203BE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9567"/>
            <a:ext cx="10515600" cy="4697395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E6A92041-1E72-4134-B64B-3791D8CECA5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0859" y="6318000"/>
            <a:ext cx="1709213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ttangolo 10">
            <a:extLst>
              <a:ext uri="{FF2B5EF4-FFF2-40B4-BE49-F238E27FC236}">
                <a16:creationId xmlns:a16="http://schemas.microsoft.com/office/drawing/2014/main" id="{D86E0502-FC5E-4770-9A1E-02D2E42BB094}"/>
              </a:ext>
            </a:extLst>
          </p:cNvPr>
          <p:cNvSpPr/>
          <p:nvPr userDrawn="1"/>
        </p:nvSpPr>
        <p:spPr>
          <a:xfrm>
            <a:off x="-1" y="6241377"/>
            <a:ext cx="12192000" cy="36000"/>
          </a:xfrm>
          <a:prstGeom prst="rect">
            <a:avLst/>
          </a:prstGeom>
          <a:solidFill>
            <a:srgbClr val="E6002D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0172F75D-7C50-4D08-8BB6-3D4228D2700B}"/>
              </a:ext>
            </a:extLst>
          </p:cNvPr>
          <p:cNvSpPr/>
          <p:nvPr userDrawn="1"/>
        </p:nvSpPr>
        <p:spPr>
          <a:xfrm>
            <a:off x="0" y="1158216"/>
            <a:ext cx="12192000" cy="129063"/>
          </a:xfrm>
          <a:prstGeom prst="rect">
            <a:avLst/>
          </a:prstGeom>
          <a:solidFill>
            <a:srgbClr val="E6002D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90625194-F8A9-41B6-AD77-33E129EBDDC1}"/>
              </a:ext>
            </a:extLst>
          </p:cNvPr>
          <p:cNvSpPr txBox="1"/>
          <p:nvPr userDrawn="1"/>
        </p:nvSpPr>
        <p:spPr>
          <a:xfrm>
            <a:off x="3453246" y="6447066"/>
            <a:ext cx="5285509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it-IT" sz="1500" b="1" dirty="0">
                <a:solidFill>
                  <a:srgbClr val="E6002D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IL VALORE DELLA STATISTICA</a:t>
            </a:r>
          </a:p>
        </p:txBody>
      </p:sp>
      <p:pic>
        <p:nvPicPr>
          <p:cNvPr id="12" name="Immagine 11">
            <a:extLst>
              <a:ext uri="{FF2B5EF4-FFF2-40B4-BE49-F238E27FC236}">
                <a16:creationId xmlns:a16="http://schemas.microsoft.com/office/drawing/2014/main" id="{57F19B5F-49BE-4DD5-86AC-B43E308905D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7078" y="6333858"/>
            <a:ext cx="967475" cy="504000"/>
          </a:xfrm>
          <a:prstGeom prst="rect">
            <a:avLst/>
          </a:prstGeom>
        </p:spPr>
      </p:pic>
      <p:pic>
        <p:nvPicPr>
          <p:cNvPr id="13" name="Immagine 12">
            <a:extLst>
              <a:ext uri="{FF2B5EF4-FFF2-40B4-BE49-F238E27FC236}">
                <a16:creationId xmlns:a16="http://schemas.microsoft.com/office/drawing/2014/main" id="{FD223DDD-4CF3-4AD6-96B4-BEF98E3972B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385879"/>
            <a:ext cx="2724255" cy="384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427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44F89EAD-6A09-4F26-84F1-5343EF68C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3470765-2F1D-4042-BEF3-49C3D1F589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249325E-BEBF-434B-8F33-EBBAA0BB89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1E833-4013-4AE2-949E-1B3A04012AA4}" type="datetimeFigureOut">
              <a:rPr lang="it-IT" smtClean="0"/>
              <a:t>21/03/2024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3684F05-71D2-44E7-A11A-0133DA0D0E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EB26961-C5A2-4C18-82C8-2C9188A213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8B4D1-54DE-4516-9A2B-FFB59822C5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0333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438B77E-294A-4AC8-8DA6-0BBB0466D3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20618"/>
            <a:ext cx="9144000" cy="1394019"/>
          </a:xfrm>
        </p:spPr>
        <p:txBody>
          <a:bodyPr>
            <a:normAutofit fontScale="90000"/>
          </a:bodyPr>
          <a:lstStyle/>
          <a:p>
            <a:r>
              <a:rPr lang="it-IT" dirty="0"/>
              <a:t>I redditi dichiarati dalle cittadine e dai cittadini di Bologna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295E769-0C68-4D6F-8B21-755E2582FC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8650" y="3335753"/>
            <a:ext cx="10934700" cy="914208"/>
          </a:xfrm>
        </p:spPr>
        <p:txBody>
          <a:bodyPr>
            <a:normAutofit fontScale="92500"/>
          </a:bodyPr>
          <a:lstStyle/>
          <a:p>
            <a:r>
              <a:rPr lang="it-IT" dirty="0"/>
              <a:t>Tutti i dati dei redditi dichiarati dai contribuenti ai fini Irpef a Bologna in </a:t>
            </a:r>
            <a:r>
              <a:rPr lang="it-IT" dirty="0">
                <a:solidFill>
                  <a:srgbClr val="FF0000"/>
                </a:solidFill>
              </a:rPr>
              <a:t>serie storica dal 2002</a:t>
            </a:r>
          </a:p>
          <a:p>
            <a:r>
              <a:rPr lang="it-IT" dirty="0"/>
              <a:t>Analisi per </a:t>
            </a:r>
            <a:r>
              <a:rPr lang="it-IT" dirty="0">
                <a:solidFill>
                  <a:srgbClr val="FF0000"/>
                </a:solidFill>
              </a:rPr>
              <a:t>genere</a:t>
            </a:r>
            <a:r>
              <a:rPr lang="it-IT" dirty="0"/>
              <a:t>, </a:t>
            </a:r>
            <a:r>
              <a:rPr lang="it-IT" dirty="0">
                <a:solidFill>
                  <a:srgbClr val="FF0000"/>
                </a:solidFill>
              </a:rPr>
              <a:t>intergenerazionale</a:t>
            </a:r>
            <a:r>
              <a:rPr lang="it-IT" dirty="0"/>
              <a:t>, </a:t>
            </a:r>
            <a:r>
              <a:rPr lang="it-IT" dirty="0">
                <a:solidFill>
                  <a:srgbClr val="FF0000"/>
                </a:solidFill>
              </a:rPr>
              <a:t>distribuzione territoriale</a:t>
            </a:r>
            <a:r>
              <a:rPr lang="it-IT" dirty="0"/>
              <a:t>,</a:t>
            </a:r>
            <a:r>
              <a:rPr lang="it-IT" dirty="0">
                <a:solidFill>
                  <a:srgbClr val="FF0000"/>
                </a:solidFill>
              </a:rPr>
              <a:t> cittadinanza </a:t>
            </a:r>
            <a:r>
              <a:rPr lang="it-IT" dirty="0"/>
              <a:t>e</a:t>
            </a:r>
            <a:r>
              <a:rPr lang="it-IT" dirty="0">
                <a:solidFill>
                  <a:srgbClr val="FF0000"/>
                </a:solidFill>
              </a:rPr>
              <a:t> famiglie</a:t>
            </a:r>
            <a:endParaRPr lang="it-IT" dirty="0"/>
          </a:p>
        </p:txBody>
      </p:sp>
      <p:sp>
        <p:nvSpPr>
          <p:cNvPr id="27" name="CasellaDiTesto 26">
            <a:extLst>
              <a:ext uri="{FF2B5EF4-FFF2-40B4-BE49-F238E27FC236}">
                <a16:creationId xmlns:a16="http://schemas.microsoft.com/office/drawing/2014/main" id="{D419706A-B09C-4E32-8D66-CEB05F3B08A2}"/>
              </a:ext>
            </a:extLst>
          </p:cNvPr>
          <p:cNvSpPr txBox="1"/>
          <p:nvPr/>
        </p:nvSpPr>
        <p:spPr>
          <a:xfrm>
            <a:off x="4992848" y="4249961"/>
            <a:ext cx="22063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/>
              <a:t>Candida Ranalli</a:t>
            </a:r>
          </a:p>
        </p:txBody>
      </p:sp>
      <p:grpSp>
        <p:nvGrpSpPr>
          <p:cNvPr id="18" name="Gruppo 17">
            <a:extLst>
              <a:ext uri="{FF2B5EF4-FFF2-40B4-BE49-F238E27FC236}">
                <a16:creationId xmlns:a16="http://schemas.microsoft.com/office/drawing/2014/main" id="{18EE3914-AC0A-4004-9C8C-A2DDCDDEBA38}"/>
              </a:ext>
            </a:extLst>
          </p:cNvPr>
          <p:cNvGrpSpPr/>
          <p:nvPr/>
        </p:nvGrpSpPr>
        <p:grpSpPr>
          <a:xfrm>
            <a:off x="5067655" y="4755567"/>
            <a:ext cx="2056689" cy="1106847"/>
            <a:chOff x="5147227" y="4935059"/>
            <a:chExt cx="2056689" cy="1106847"/>
          </a:xfrm>
        </p:grpSpPr>
        <p:grpSp>
          <p:nvGrpSpPr>
            <p:cNvPr id="15" name="Gruppo 14">
              <a:extLst>
                <a:ext uri="{FF2B5EF4-FFF2-40B4-BE49-F238E27FC236}">
                  <a16:creationId xmlns:a16="http://schemas.microsoft.com/office/drawing/2014/main" id="{50243EE0-BDB9-4ACA-A31F-2A753FFE08D7}"/>
                </a:ext>
              </a:extLst>
            </p:cNvPr>
            <p:cNvGrpSpPr/>
            <p:nvPr/>
          </p:nvGrpSpPr>
          <p:grpSpPr>
            <a:xfrm>
              <a:off x="6005183" y="4935059"/>
              <a:ext cx="1198733" cy="1092340"/>
              <a:chOff x="9749353" y="4706935"/>
              <a:chExt cx="1198733" cy="1092340"/>
            </a:xfrm>
          </p:grpSpPr>
          <p:pic>
            <p:nvPicPr>
              <p:cNvPr id="8" name="Immagine 7">
                <a:extLst>
                  <a:ext uri="{FF2B5EF4-FFF2-40B4-BE49-F238E27FC236}">
                    <a16:creationId xmlns:a16="http://schemas.microsoft.com/office/drawing/2014/main" id="{58E2089A-5BFB-4381-B10B-B2C0C89074E0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0291" t="8310" r="9124" b="30259"/>
              <a:stretch/>
            </p:blipFill>
            <p:spPr>
              <a:xfrm>
                <a:off x="9955042" y="4706935"/>
                <a:ext cx="787357" cy="838424"/>
              </a:xfrm>
              <a:prstGeom prst="rect">
                <a:avLst/>
              </a:prstGeom>
            </p:spPr>
          </p:pic>
          <p:sp>
            <p:nvSpPr>
              <p:cNvPr id="10" name="CasellaDiTesto 9">
                <a:extLst>
                  <a:ext uri="{FF2B5EF4-FFF2-40B4-BE49-F238E27FC236}">
                    <a16:creationId xmlns:a16="http://schemas.microsoft.com/office/drawing/2014/main" id="{48853A6C-A65F-4AF7-A64C-3E25ACAA2BC7}"/>
                  </a:ext>
                </a:extLst>
              </p:cNvPr>
              <p:cNvSpPr txBox="1"/>
              <p:nvPr/>
            </p:nvSpPr>
            <p:spPr>
              <a:xfrm>
                <a:off x="9749353" y="5545359"/>
                <a:ext cx="1198733" cy="2539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it-IT" sz="1050" dirty="0"/>
                  <a:t>Studio interattivo</a:t>
                </a:r>
              </a:p>
            </p:txBody>
          </p:sp>
        </p:grpSp>
        <p:grpSp>
          <p:nvGrpSpPr>
            <p:cNvPr id="16" name="Gruppo 15">
              <a:extLst>
                <a:ext uri="{FF2B5EF4-FFF2-40B4-BE49-F238E27FC236}">
                  <a16:creationId xmlns:a16="http://schemas.microsoft.com/office/drawing/2014/main" id="{E271C0BE-D51F-4DA6-B63A-4897B3D831F7}"/>
                </a:ext>
              </a:extLst>
            </p:cNvPr>
            <p:cNvGrpSpPr/>
            <p:nvPr/>
          </p:nvGrpSpPr>
          <p:grpSpPr>
            <a:xfrm>
              <a:off x="5147227" y="4935059"/>
              <a:ext cx="857956" cy="1106847"/>
              <a:chOff x="8295398" y="4772025"/>
              <a:chExt cx="857956" cy="1106847"/>
            </a:xfrm>
          </p:grpSpPr>
          <p:pic>
            <p:nvPicPr>
              <p:cNvPr id="12" name="Immagine 11">
                <a:extLst>
                  <a:ext uri="{FF2B5EF4-FFF2-40B4-BE49-F238E27FC236}">
                    <a16:creationId xmlns:a16="http://schemas.microsoft.com/office/drawing/2014/main" id="{2054CED3-B79E-40FA-9873-7B5C35BBF6F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0468" t="8056" r="10107" b="30972"/>
              <a:stretch/>
            </p:blipFill>
            <p:spPr>
              <a:xfrm>
                <a:off x="8295398" y="4772025"/>
                <a:ext cx="857956" cy="856006"/>
              </a:xfrm>
              <a:prstGeom prst="rect">
                <a:avLst/>
              </a:prstGeom>
            </p:spPr>
          </p:pic>
          <p:sp>
            <p:nvSpPr>
              <p:cNvPr id="14" name="CasellaDiTesto 13">
                <a:extLst>
                  <a:ext uri="{FF2B5EF4-FFF2-40B4-BE49-F238E27FC236}">
                    <a16:creationId xmlns:a16="http://schemas.microsoft.com/office/drawing/2014/main" id="{F77F8B0A-AB93-471A-B814-5D1C6FFB2586}"/>
                  </a:ext>
                </a:extLst>
              </p:cNvPr>
              <p:cNvSpPr txBox="1"/>
              <p:nvPr/>
            </p:nvSpPr>
            <p:spPr>
              <a:xfrm>
                <a:off x="8295398" y="5617262"/>
                <a:ext cx="857956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it-IT" sz="1050" dirty="0"/>
                  <a:t>Report 2023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74592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CE82E8-F3FD-4DD2-A4C0-8C8A6A9B4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 redditi dichiarati a Bologna: </a:t>
            </a:r>
            <a:r>
              <a:rPr lang="it-IT" sz="4000" b="1" dirty="0">
                <a:solidFill>
                  <a:srgbClr val="FF0000"/>
                </a:solidFill>
              </a:rPr>
              <a:t>analisi di genere</a:t>
            </a:r>
            <a:endParaRPr lang="it-IT" b="1" dirty="0">
              <a:solidFill>
                <a:srgbClr val="FF0000"/>
              </a:solidFill>
            </a:endParaRPr>
          </a:p>
        </p:txBody>
      </p:sp>
      <p:grpSp>
        <p:nvGrpSpPr>
          <p:cNvPr id="25" name="Gruppo 24">
            <a:extLst>
              <a:ext uri="{FF2B5EF4-FFF2-40B4-BE49-F238E27FC236}">
                <a16:creationId xmlns:a16="http://schemas.microsoft.com/office/drawing/2014/main" id="{4F78AD3D-960D-41D9-A523-A9E797739136}"/>
              </a:ext>
            </a:extLst>
          </p:cNvPr>
          <p:cNvGrpSpPr/>
          <p:nvPr/>
        </p:nvGrpSpPr>
        <p:grpSpPr>
          <a:xfrm>
            <a:off x="102775" y="1359789"/>
            <a:ext cx="12003612" cy="4827127"/>
            <a:chOff x="102775" y="1359789"/>
            <a:chExt cx="12003612" cy="4827127"/>
          </a:xfrm>
        </p:grpSpPr>
        <p:pic>
          <p:nvPicPr>
            <p:cNvPr id="8" name="Immagine 7">
              <a:extLst>
                <a:ext uri="{FF2B5EF4-FFF2-40B4-BE49-F238E27FC236}">
                  <a16:creationId xmlns:a16="http://schemas.microsoft.com/office/drawing/2014/main" id="{1550B852-D276-447F-B8F0-3F407C62710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51754" t="1586" r="1005" b="53117"/>
            <a:stretch/>
          </p:blipFill>
          <p:spPr>
            <a:xfrm>
              <a:off x="7542526" y="1359789"/>
              <a:ext cx="3629056" cy="2192295"/>
            </a:xfrm>
            <a:prstGeom prst="rect">
              <a:avLst/>
            </a:prstGeom>
          </p:spPr>
        </p:pic>
        <p:grpSp>
          <p:nvGrpSpPr>
            <p:cNvPr id="3" name="Gruppo 2">
              <a:extLst>
                <a:ext uri="{FF2B5EF4-FFF2-40B4-BE49-F238E27FC236}">
                  <a16:creationId xmlns:a16="http://schemas.microsoft.com/office/drawing/2014/main" id="{7A8B75F7-923B-475E-9698-AA8ECC5BB6AF}"/>
                </a:ext>
              </a:extLst>
            </p:cNvPr>
            <p:cNvGrpSpPr/>
            <p:nvPr/>
          </p:nvGrpSpPr>
          <p:grpSpPr>
            <a:xfrm>
              <a:off x="1673435" y="1359789"/>
              <a:ext cx="3712920" cy="2051600"/>
              <a:chOff x="174374" y="1368845"/>
              <a:chExt cx="3986145" cy="2308242"/>
            </a:xfrm>
          </p:grpSpPr>
          <p:pic>
            <p:nvPicPr>
              <p:cNvPr id="9" name="Immagine 8">
                <a:extLst>
                  <a:ext uri="{FF2B5EF4-FFF2-40B4-BE49-F238E27FC236}">
                    <a16:creationId xmlns:a16="http://schemas.microsoft.com/office/drawing/2014/main" id="{029C18D7-26CE-4F84-87E2-98EF68C0D09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t="1853" r="54352" b="53835"/>
              <a:stretch/>
            </p:blipFill>
            <p:spPr>
              <a:xfrm>
                <a:off x="174374" y="1368845"/>
                <a:ext cx="3774195" cy="2308242"/>
              </a:xfrm>
              <a:prstGeom prst="rect">
                <a:avLst/>
              </a:prstGeom>
            </p:spPr>
          </p:pic>
          <p:pic>
            <p:nvPicPr>
              <p:cNvPr id="5" name="Immagine 4">
                <a:extLst>
                  <a:ext uri="{FF2B5EF4-FFF2-40B4-BE49-F238E27FC236}">
                    <a16:creationId xmlns:a16="http://schemas.microsoft.com/office/drawing/2014/main" id="{138966ED-8004-4E39-8F27-4ADFC1FCAF9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/>
              <a:srcRect l="35645" t="30314" r="57881" b="63127"/>
              <a:stretch/>
            </p:blipFill>
            <p:spPr>
              <a:xfrm>
                <a:off x="2359130" y="1993508"/>
                <a:ext cx="707251" cy="487765"/>
              </a:xfrm>
              <a:prstGeom prst="rect">
                <a:avLst/>
              </a:prstGeom>
              <a:ln w="19050">
                <a:solidFill>
                  <a:srgbClr val="BC5EFC"/>
                </a:solidFill>
              </a:ln>
            </p:spPr>
          </p:pic>
          <p:pic>
            <p:nvPicPr>
              <p:cNvPr id="12" name="Immagine 11">
                <a:extLst>
                  <a:ext uri="{FF2B5EF4-FFF2-40B4-BE49-F238E27FC236}">
                    <a16:creationId xmlns:a16="http://schemas.microsoft.com/office/drawing/2014/main" id="{07D6E356-8788-4A91-84AD-7E04AE4341F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/>
              <a:srcRect l="3635" t="8930" r="89405" b="84522"/>
              <a:stretch/>
            </p:blipFill>
            <p:spPr>
              <a:xfrm>
                <a:off x="3398910" y="1993507"/>
                <a:ext cx="761609" cy="487765"/>
              </a:xfrm>
              <a:prstGeom prst="rect">
                <a:avLst/>
              </a:prstGeom>
              <a:ln w="19050">
                <a:solidFill>
                  <a:srgbClr val="00C5A9"/>
                </a:solidFill>
              </a:ln>
            </p:spPr>
          </p:pic>
        </p:grpSp>
        <p:pic>
          <p:nvPicPr>
            <p:cNvPr id="13" name="Immagine 12">
              <a:extLst>
                <a:ext uri="{FF2B5EF4-FFF2-40B4-BE49-F238E27FC236}">
                  <a16:creationId xmlns:a16="http://schemas.microsoft.com/office/drawing/2014/main" id="{2E25D04C-E3F9-44F3-8C67-4BD407A765D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r="53848"/>
            <a:stretch/>
          </p:blipFill>
          <p:spPr>
            <a:xfrm>
              <a:off x="7542526" y="3743770"/>
              <a:ext cx="3752236" cy="2346652"/>
            </a:xfrm>
            <a:prstGeom prst="rect">
              <a:avLst/>
            </a:prstGeom>
          </p:spPr>
        </p:pic>
        <p:grpSp>
          <p:nvGrpSpPr>
            <p:cNvPr id="15" name="Gruppo 14">
              <a:extLst>
                <a:ext uri="{FF2B5EF4-FFF2-40B4-BE49-F238E27FC236}">
                  <a16:creationId xmlns:a16="http://schemas.microsoft.com/office/drawing/2014/main" id="{D80E147B-8DAE-4BF9-A5F2-715E03847F80}"/>
                </a:ext>
              </a:extLst>
            </p:cNvPr>
            <p:cNvGrpSpPr/>
            <p:nvPr/>
          </p:nvGrpSpPr>
          <p:grpSpPr>
            <a:xfrm>
              <a:off x="11294762" y="5505796"/>
              <a:ext cx="811625" cy="488824"/>
              <a:chOff x="11352954" y="4885308"/>
              <a:chExt cx="652451" cy="392759"/>
            </a:xfrm>
          </p:grpSpPr>
          <p:pic>
            <p:nvPicPr>
              <p:cNvPr id="10" name="Immagine 9">
                <a:extLst>
                  <a:ext uri="{FF2B5EF4-FFF2-40B4-BE49-F238E27FC236}">
                    <a16:creationId xmlns:a16="http://schemas.microsoft.com/office/drawing/2014/main" id="{068BA0F5-4520-4575-89DF-FACF7981950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/>
              <a:srcRect l="12170" t="-77" r="80140" b="96447"/>
              <a:stretch/>
            </p:blipFill>
            <p:spPr>
              <a:xfrm>
                <a:off x="11352954" y="5095755"/>
                <a:ext cx="567225" cy="182312"/>
              </a:xfrm>
              <a:prstGeom prst="rect">
                <a:avLst/>
              </a:prstGeom>
            </p:spPr>
          </p:pic>
          <p:pic>
            <p:nvPicPr>
              <p:cNvPr id="14" name="Immagine 13">
                <a:extLst>
                  <a:ext uri="{FF2B5EF4-FFF2-40B4-BE49-F238E27FC236}">
                    <a16:creationId xmlns:a16="http://schemas.microsoft.com/office/drawing/2014/main" id="{53E726ED-419A-47A1-BCC4-D8241769FC6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/>
              <a:srcRect r="91154" b="95809"/>
              <a:stretch/>
            </p:blipFill>
            <p:spPr>
              <a:xfrm>
                <a:off x="11352954" y="4885308"/>
                <a:ext cx="652451" cy="210447"/>
              </a:xfrm>
              <a:prstGeom prst="rect">
                <a:avLst/>
              </a:prstGeom>
            </p:spPr>
          </p:pic>
        </p:grpSp>
        <p:grpSp>
          <p:nvGrpSpPr>
            <p:cNvPr id="24" name="Gruppo 23">
              <a:extLst>
                <a:ext uri="{FF2B5EF4-FFF2-40B4-BE49-F238E27FC236}">
                  <a16:creationId xmlns:a16="http://schemas.microsoft.com/office/drawing/2014/main" id="{9913DD31-1FEF-4A11-9643-41DD010C15A8}"/>
                </a:ext>
              </a:extLst>
            </p:cNvPr>
            <p:cNvGrpSpPr/>
            <p:nvPr/>
          </p:nvGrpSpPr>
          <p:grpSpPr>
            <a:xfrm>
              <a:off x="102775" y="3446612"/>
              <a:ext cx="7246487" cy="2740304"/>
              <a:chOff x="1878457" y="3677440"/>
              <a:chExt cx="7246487" cy="2740304"/>
            </a:xfrm>
          </p:grpSpPr>
          <p:pic>
            <p:nvPicPr>
              <p:cNvPr id="11" name="Immagine 10">
                <a:extLst>
                  <a:ext uri="{FF2B5EF4-FFF2-40B4-BE49-F238E27FC236}">
                    <a16:creationId xmlns:a16="http://schemas.microsoft.com/office/drawing/2014/main" id="{82E714B0-F16F-4CDA-A542-AB39CD8230B3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/>
              <a:srcRect t="45510" b="1"/>
              <a:stretch/>
            </p:blipFill>
            <p:spPr>
              <a:xfrm>
                <a:off x="1878457" y="3880898"/>
                <a:ext cx="6838982" cy="2536846"/>
              </a:xfrm>
              <a:prstGeom prst="rect">
                <a:avLst/>
              </a:prstGeom>
            </p:spPr>
          </p:pic>
          <p:pic>
            <p:nvPicPr>
              <p:cNvPr id="17" name="Immagine 16">
                <a:extLst>
                  <a:ext uri="{FF2B5EF4-FFF2-40B4-BE49-F238E27FC236}">
                    <a16:creationId xmlns:a16="http://schemas.microsoft.com/office/drawing/2014/main" id="{F7D72EB5-3FCA-4ED5-A5BC-D0511F2040A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/>
              <a:srcRect l="77092" t="59503" r="13689" b="26909"/>
              <a:stretch/>
            </p:blipFill>
            <p:spPr>
              <a:xfrm>
                <a:off x="8367785" y="4589263"/>
                <a:ext cx="757159" cy="322110"/>
              </a:xfrm>
              <a:prstGeom prst="rect">
                <a:avLst/>
              </a:prstGeom>
            </p:spPr>
          </p:pic>
          <p:pic>
            <p:nvPicPr>
              <p:cNvPr id="18" name="Immagine 17">
                <a:extLst>
                  <a:ext uri="{FF2B5EF4-FFF2-40B4-BE49-F238E27FC236}">
                    <a16:creationId xmlns:a16="http://schemas.microsoft.com/office/drawing/2014/main" id="{B1A00215-2455-4B20-BCE9-884C634DDF1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/>
              <a:srcRect l="62423" t="-2930" b="89198"/>
              <a:stretch/>
            </p:blipFill>
            <p:spPr>
              <a:xfrm>
                <a:off x="4259626" y="3677440"/>
                <a:ext cx="2817151" cy="297158"/>
              </a:xfrm>
              <a:prstGeom prst="rect">
                <a:avLst/>
              </a:prstGeom>
            </p:spPr>
          </p:pic>
          <p:pic>
            <p:nvPicPr>
              <p:cNvPr id="21" name="Immagine 20">
                <a:extLst>
                  <a:ext uri="{FF2B5EF4-FFF2-40B4-BE49-F238E27FC236}">
                    <a16:creationId xmlns:a16="http://schemas.microsoft.com/office/drawing/2014/main" id="{584798BE-3779-4497-B08E-9BFF66C44C9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/>
              <a:srcRect l="89988" t="51148" r="816" b="33570"/>
              <a:stretch/>
            </p:blipFill>
            <p:spPr>
              <a:xfrm>
                <a:off x="8367194" y="5204054"/>
                <a:ext cx="757159" cy="363184"/>
              </a:xfrm>
              <a:prstGeom prst="rect">
                <a:avLst/>
              </a:prstGeom>
            </p:spPr>
          </p:pic>
          <p:pic>
            <p:nvPicPr>
              <p:cNvPr id="22" name="Immagine 21">
                <a:extLst>
                  <a:ext uri="{FF2B5EF4-FFF2-40B4-BE49-F238E27FC236}">
                    <a16:creationId xmlns:a16="http://schemas.microsoft.com/office/drawing/2014/main" id="{627B0FC8-B42F-47A4-A28B-F7313573AC8A}"/>
                  </a:ext>
                </a:extLst>
              </p:cNvPr>
              <p:cNvPicPr preferRelativeResize="0">
                <a:picLocks/>
              </p:cNvPicPr>
              <p:nvPr/>
            </p:nvPicPr>
            <p:blipFill rotWithShape="1">
              <a:blip r:embed="rId4"/>
              <a:srcRect l="64342" t="51951" r="26209" b="34035"/>
              <a:stretch/>
            </p:blipFill>
            <p:spPr>
              <a:xfrm>
                <a:off x="7499707" y="5240651"/>
                <a:ext cx="585306" cy="285682"/>
              </a:xfrm>
              <a:prstGeom prst="rect">
                <a:avLst/>
              </a:prstGeom>
            </p:spPr>
          </p:pic>
          <p:pic>
            <p:nvPicPr>
              <p:cNvPr id="23" name="Immagine 22">
                <a:extLst>
                  <a:ext uri="{FF2B5EF4-FFF2-40B4-BE49-F238E27FC236}">
                    <a16:creationId xmlns:a16="http://schemas.microsoft.com/office/drawing/2014/main" id="{3B87F781-7B40-4AB8-A95B-BA39A088075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/>
              <a:srcRect l="51111" t="60314" r="39285" b="25750"/>
              <a:stretch/>
            </p:blipFill>
            <p:spPr>
              <a:xfrm>
                <a:off x="7489565" y="4611199"/>
                <a:ext cx="585306" cy="285681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778214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C03BE4-6C4A-4160-8943-F1F83C31C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40670"/>
            <a:ext cx="10772775" cy="976923"/>
          </a:xfrm>
        </p:spPr>
        <p:txBody>
          <a:bodyPr/>
          <a:lstStyle/>
          <a:p>
            <a:r>
              <a:rPr lang="it-IT" dirty="0"/>
              <a:t>I redditi dichiarati a Bologna: </a:t>
            </a:r>
            <a:r>
              <a:rPr lang="it-IT" sz="4000" b="1" dirty="0">
                <a:solidFill>
                  <a:srgbClr val="FF0000"/>
                </a:solidFill>
              </a:rPr>
              <a:t>analisi intergenerazionale</a:t>
            </a:r>
            <a:endParaRPr lang="it-IT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D97105D5-DE85-4560-84AC-F5B841B5AE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5186" y="1628776"/>
            <a:ext cx="10601628" cy="428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763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EDFC73C-499E-42BE-925C-D6050E205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 redditi dichiarati a Bologna: </a:t>
            </a:r>
            <a:r>
              <a:rPr lang="it-IT" sz="4000" b="1" dirty="0">
                <a:solidFill>
                  <a:srgbClr val="FF0000"/>
                </a:solidFill>
              </a:rPr>
              <a:t>distribuzione territoriale</a:t>
            </a:r>
            <a:endParaRPr lang="it-IT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53265332-1EC7-4909-9E81-982AFCF00855}"/>
              </a:ext>
            </a:extLst>
          </p:cNvPr>
          <p:cNvSpPr txBox="1"/>
          <p:nvPr/>
        </p:nvSpPr>
        <p:spPr>
          <a:xfrm>
            <a:off x="111242" y="5886629"/>
            <a:ext cx="119695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200" dirty="0"/>
              <a:t>Questa analisi è circoscritta ai contribuenti residenti a Bologna nell’anno o solo per una parte di esso. Sono escluse le aree statistiche/zone/quartieri con meno di 150 residenti</a:t>
            </a:r>
          </a:p>
        </p:txBody>
      </p:sp>
      <p:grpSp>
        <p:nvGrpSpPr>
          <p:cNvPr id="15" name="Gruppo 14">
            <a:extLst>
              <a:ext uri="{FF2B5EF4-FFF2-40B4-BE49-F238E27FC236}">
                <a16:creationId xmlns:a16="http://schemas.microsoft.com/office/drawing/2014/main" id="{530B92B2-927C-42D5-AC68-547AF8754227}"/>
              </a:ext>
            </a:extLst>
          </p:cNvPr>
          <p:cNvGrpSpPr/>
          <p:nvPr/>
        </p:nvGrpSpPr>
        <p:grpSpPr>
          <a:xfrm>
            <a:off x="111241" y="1462094"/>
            <a:ext cx="11969516" cy="4163853"/>
            <a:chOff x="111719" y="1408969"/>
            <a:chExt cx="11969516" cy="4163853"/>
          </a:xfrm>
        </p:grpSpPr>
        <p:pic>
          <p:nvPicPr>
            <p:cNvPr id="9" name="Immagine 8">
              <a:extLst>
                <a:ext uri="{FF2B5EF4-FFF2-40B4-BE49-F238E27FC236}">
                  <a16:creationId xmlns:a16="http://schemas.microsoft.com/office/drawing/2014/main" id="{1432B434-C859-467E-AD2E-C57C1164AF3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1730"/>
            <a:stretch/>
          </p:blipFill>
          <p:spPr>
            <a:xfrm>
              <a:off x="111719" y="1915221"/>
              <a:ext cx="3914775" cy="3594348"/>
            </a:xfrm>
            <a:prstGeom prst="rect">
              <a:avLst/>
            </a:prstGeom>
          </p:spPr>
        </p:pic>
        <p:pic>
          <p:nvPicPr>
            <p:cNvPr id="10" name="Immagine 9">
              <a:extLst>
                <a:ext uri="{FF2B5EF4-FFF2-40B4-BE49-F238E27FC236}">
                  <a16:creationId xmlns:a16="http://schemas.microsoft.com/office/drawing/2014/main" id="{768082F6-30AE-4B28-9055-E57ED256253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5734" t="4715"/>
            <a:stretch/>
          </p:blipFill>
          <p:spPr>
            <a:xfrm>
              <a:off x="4139089" y="1915222"/>
              <a:ext cx="3914775" cy="3657600"/>
            </a:xfrm>
            <a:prstGeom prst="rect">
              <a:avLst/>
            </a:prstGeom>
          </p:spPr>
        </p:pic>
        <p:pic>
          <p:nvPicPr>
            <p:cNvPr id="11" name="Immagine 10">
              <a:extLst>
                <a:ext uri="{FF2B5EF4-FFF2-40B4-BE49-F238E27FC236}">
                  <a16:creationId xmlns:a16="http://schemas.microsoft.com/office/drawing/2014/main" id="{8271EA0B-CF3C-481A-9F01-2A03D4A7CC9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1909" t="1031"/>
            <a:stretch/>
          </p:blipFill>
          <p:spPr>
            <a:xfrm>
              <a:off x="8166460" y="1915221"/>
              <a:ext cx="3914775" cy="3657601"/>
            </a:xfrm>
            <a:prstGeom prst="rect">
              <a:avLst/>
            </a:prstGeom>
          </p:spPr>
        </p:pic>
        <p:sp>
          <p:nvSpPr>
            <p:cNvPr id="12" name="CasellaDiTesto 11">
              <a:extLst>
                <a:ext uri="{FF2B5EF4-FFF2-40B4-BE49-F238E27FC236}">
                  <a16:creationId xmlns:a16="http://schemas.microsoft.com/office/drawing/2014/main" id="{60073F45-4CA8-417C-9B19-88D36AAA0FFD}"/>
                </a:ext>
              </a:extLst>
            </p:cNvPr>
            <p:cNvSpPr txBox="1"/>
            <p:nvPr/>
          </p:nvSpPr>
          <p:spPr>
            <a:xfrm>
              <a:off x="1112796" y="1409700"/>
              <a:ext cx="191262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2000" dirty="0"/>
                <a:t>Nei </a:t>
              </a:r>
              <a:r>
                <a:rPr lang="it-IT" sz="2400" b="1" dirty="0">
                  <a:solidFill>
                    <a:srgbClr val="FF0000"/>
                  </a:solidFill>
                </a:rPr>
                <a:t>6</a:t>
              </a:r>
              <a:r>
                <a:rPr lang="it-IT" sz="2000" dirty="0"/>
                <a:t> quartieri</a:t>
              </a:r>
            </a:p>
          </p:txBody>
        </p:sp>
        <p:sp>
          <p:nvSpPr>
            <p:cNvPr id="13" name="CasellaDiTesto 12">
              <a:extLst>
                <a:ext uri="{FF2B5EF4-FFF2-40B4-BE49-F238E27FC236}">
                  <a16:creationId xmlns:a16="http://schemas.microsoft.com/office/drawing/2014/main" id="{15FFAFFC-ED27-4923-AC24-434BDAD5A3EC}"/>
                </a:ext>
              </a:extLst>
            </p:cNvPr>
            <p:cNvSpPr txBox="1"/>
            <p:nvPr/>
          </p:nvSpPr>
          <p:spPr>
            <a:xfrm>
              <a:off x="5139689" y="1408969"/>
              <a:ext cx="191262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2000" dirty="0"/>
                <a:t>Nelle </a:t>
              </a:r>
              <a:r>
                <a:rPr lang="it-IT" sz="2400" b="1" dirty="0">
                  <a:solidFill>
                    <a:srgbClr val="FF0000"/>
                  </a:solidFill>
                </a:rPr>
                <a:t>18</a:t>
              </a:r>
              <a:r>
                <a:rPr lang="it-IT" sz="2000" dirty="0"/>
                <a:t> zone</a:t>
              </a:r>
            </a:p>
          </p:txBody>
        </p:sp>
        <p:sp>
          <p:nvSpPr>
            <p:cNvPr id="14" name="CasellaDiTesto 13">
              <a:extLst>
                <a:ext uri="{FF2B5EF4-FFF2-40B4-BE49-F238E27FC236}">
                  <a16:creationId xmlns:a16="http://schemas.microsoft.com/office/drawing/2014/main" id="{2771BF5C-64E5-4FF5-9775-DA08637218A4}"/>
                </a:ext>
              </a:extLst>
            </p:cNvPr>
            <p:cNvSpPr txBox="1"/>
            <p:nvPr/>
          </p:nvSpPr>
          <p:spPr>
            <a:xfrm>
              <a:off x="8721906" y="1408969"/>
              <a:ext cx="280388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2000" dirty="0"/>
                <a:t>Nelle </a:t>
              </a:r>
              <a:r>
                <a:rPr lang="it-IT" sz="2400" b="1" dirty="0">
                  <a:solidFill>
                    <a:srgbClr val="FF0000"/>
                  </a:solidFill>
                </a:rPr>
                <a:t>90</a:t>
              </a:r>
              <a:r>
                <a:rPr lang="it-IT" sz="2000" dirty="0"/>
                <a:t> aree statistiche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07970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491EB7-5301-4E8F-92E8-1279B7B3F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0670"/>
            <a:ext cx="10515600" cy="976923"/>
          </a:xfrm>
        </p:spPr>
        <p:txBody>
          <a:bodyPr/>
          <a:lstStyle/>
          <a:p>
            <a:r>
              <a:rPr lang="it-IT" dirty="0"/>
              <a:t>I redditi dichiarati a Bologna: </a:t>
            </a:r>
            <a:r>
              <a:rPr lang="it-IT" sz="4000" b="1" dirty="0">
                <a:solidFill>
                  <a:srgbClr val="FF0000"/>
                </a:solidFill>
              </a:rPr>
              <a:t>cittadinanza e redditi delle famiglie</a:t>
            </a:r>
            <a:endParaRPr lang="it-IT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8D1C1EEF-CC73-4667-8793-59030467A0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541" y="1433876"/>
            <a:ext cx="5865889" cy="4442549"/>
          </a:xfrm>
          <a:prstGeom prst="rect">
            <a:avLst/>
          </a:prstGeom>
        </p:spPr>
      </p:pic>
      <p:grpSp>
        <p:nvGrpSpPr>
          <p:cNvPr id="15" name="Gruppo 14">
            <a:extLst>
              <a:ext uri="{FF2B5EF4-FFF2-40B4-BE49-F238E27FC236}">
                <a16:creationId xmlns:a16="http://schemas.microsoft.com/office/drawing/2014/main" id="{B91A94A0-FFA6-4AB0-B33F-F0BD3995B34F}"/>
              </a:ext>
            </a:extLst>
          </p:cNvPr>
          <p:cNvGrpSpPr/>
          <p:nvPr/>
        </p:nvGrpSpPr>
        <p:grpSpPr>
          <a:xfrm>
            <a:off x="6029325" y="1433876"/>
            <a:ext cx="6004134" cy="4359735"/>
            <a:chOff x="6029325" y="1411988"/>
            <a:chExt cx="6162675" cy="4381624"/>
          </a:xfrm>
        </p:grpSpPr>
        <p:pic>
          <p:nvPicPr>
            <p:cNvPr id="12" name="Immagine 11">
              <a:extLst>
                <a:ext uri="{FF2B5EF4-FFF2-40B4-BE49-F238E27FC236}">
                  <a16:creationId xmlns:a16="http://schemas.microsoft.com/office/drawing/2014/main" id="{B00BFF52-14F1-4FDE-B131-64FC869FBFA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r="52634"/>
            <a:stretch/>
          </p:blipFill>
          <p:spPr>
            <a:xfrm>
              <a:off x="6029325" y="1411988"/>
              <a:ext cx="3081515" cy="4381624"/>
            </a:xfrm>
            <a:prstGeom prst="rect">
              <a:avLst/>
            </a:prstGeom>
          </p:spPr>
        </p:pic>
        <p:pic>
          <p:nvPicPr>
            <p:cNvPr id="11" name="Immagine 10">
              <a:extLst>
                <a:ext uri="{FF2B5EF4-FFF2-40B4-BE49-F238E27FC236}">
                  <a16:creationId xmlns:a16="http://schemas.microsoft.com/office/drawing/2014/main" id="{524D22EF-A2E7-4FD5-A5F5-CBB3D38C88A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52557"/>
            <a:stretch/>
          </p:blipFill>
          <p:spPr>
            <a:xfrm>
              <a:off x="9105500" y="1411988"/>
              <a:ext cx="3086500" cy="4381624"/>
            </a:xfrm>
            <a:prstGeom prst="rect">
              <a:avLst/>
            </a:prstGeom>
          </p:spPr>
        </p:pic>
      </p:grp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FEB23B4A-5BC0-48A7-A536-DF9EB6563672}"/>
              </a:ext>
            </a:extLst>
          </p:cNvPr>
          <p:cNvSpPr txBox="1"/>
          <p:nvPr/>
        </p:nvSpPr>
        <p:spPr>
          <a:xfrm>
            <a:off x="111242" y="5935578"/>
            <a:ext cx="119695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200" dirty="0"/>
              <a:t>Questa analisi è circoscritta ai contribuenti residenti a Bologna nell’anno o solo per una parte di esso. </a:t>
            </a:r>
          </a:p>
        </p:txBody>
      </p:sp>
    </p:spTree>
    <p:extLst>
      <p:ext uri="{BB962C8B-B14F-4D97-AF65-F5344CB8AC3E}">
        <p14:creationId xmlns:p14="http://schemas.microsoft.com/office/powerpoint/2010/main" val="39037871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142</Words>
  <Application>Microsoft Office PowerPoint</Application>
  <PresentationFormat>Widescreen</PresentationFormat>
  <Paragraphs>15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Tahoma</vt:lpstr>
      <vt:lpstr>Times New Roman</vt:lpstr>
      <vt:lpstr>Tema di Office</vt:lpstr>
      <vt:lpstr>I redditi dichiarati dalle cittadine e dai cittadini di Bologna</vt:lpstr>
      <vt:lpstr>I redditi dichiarati a Bologna: analisi di genere</vt:lpstr>
      <vt:lpstr>I redditi dichiarati a Bologna: analisi intergenerazionale</vt:lpstr>
      <vt:lpstr>I redditi dichiarati a Bologna: distribuzione territoriale</vt:lpstr>
      <vt:lpstr>I redditi dichiarati a Bologna: cittadinanza e redditi delle famiglie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Girolamo D'Anneo</dc:creator>
  <cp:lastModifiedBy>Candida Ranalli</cp:lastModifiedBy>
  <cp:revision>28</cp:revision>
  <dcterms:created xsi:type="dcterms:W3CDTF">2022-04-03T16:23:48Z</dcterms:created>
  <dcterms:modified xsi:type="dcterms:W3CDTF">2024-03-21T09:14:42Z</dcterms:modified>
</cp:coreProperties>
</file>