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E68A5E-6219-41DA-B350-3AD3CA070C7A}" type="doc">
      <dgm:prSet loTypeId="urn:microsoft.com/office/officeart/2008/layout/LinedLis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it-IT"/>
        </a:p>
      </dgm:t>
    </dgm:pt>
    <dgm:pt modelId="{93B8DAA3-0187-4556-ABDE-39BFB4843883}">
      <dgm:prSet phldrT="[Testo]" custT="1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it-IT" sz="1800" b="1" dirty="0"/>
            <a:t>Cos’è una Unione di Comuni?</a:t>
          </a:r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endParaRPr lang="it-IT" sz="1800" b="1" dirty="0"/>
        </a:p>
        <a:p>
          <a:r>
            <a:rPr lang="it-IT" sz="1200" b="0" i="1" dirty="0"/>
            <a:t>comma 1 dell’Art. 32 del TUEL</a:t>
          </a:r>
        </a:p>
      </dgm:t>
    </dgm:pt>
    <dgm:pt modelId="{4D5A6367-5B45-4712-9572-C677A0B96583}" type="parTrans" cxnId="{0E481663-837A-46E5-817C-2F2294AE4C3B}">
      <dgm:prSet/>
      <dgm:spPr/>
      <dgm:t>
        <a:bodyPr/>
        <a:lstStyle/>
        <a:p>
          <a:endParaRPr lang="it-IT"/>
        </a:p>
      </dgm:t>
    </dgm:pt>
    <dgm:pt modelId="{946BBD80-2A0E-4893-B24E-B173EA551325}" type="sibTrans" cxnId="{0E481663-837A-46E5-817C-2F2294AE4C3B}">
      <dgm:prSet/>
      <dgm:spPr/>
      <dgm:t>
        <a:bodyPr/>
        <a:lstStyle/>
        <a:p>
          <a:endParaRPr lang="it-IT"/>
        </a:p>
      </dgm:t>
    </dgm:pt>
    <dgm:pt modelId="{F4BB7485-0161-4B27-8110-0EC4B532AF17}">
      <dgm:prSet phldrT="[Testo]" custT="1"/>
      <dgm:spPr/>
      <dgm:t>
        <a:bodyPr/>
        <a:lstStyle/>
        <a:p>
          <a:r>
            <a:rPr lang="it-IT" sz="2800" dirty="0"/>
            <a:t>…è un ente locale</a:t>
          </a:r>
        </a:p>
      </dgm:t>
    </dgm:pt>
    <dgm:pt modelId="{316F5C59-9ACD-40CD-BAA7-D34B6CE49D33}" type="parTrans" cxnId="{CE3A60F3-5BE4-4B74-B6D2-62976E438CFB}">
      <dgm:prSet/>
      <dgm:spPr/>
      <dgm:t>
        <a:bodyPr/>
        <a:lstStyle/>
        <a:p>
          <a:endParaRPr lang="it-IT"/>
        </a:p>
      </dgm:t>
    </dgm:pt>
    <dgm:pt modelId="{7BE879A0-69A8-4592-AFCC-7A93FBB1C493}" type="sibTrans" cxnId="{CE3A60F3-5BE4-4B74-B6D2-62976E438CFB}">
      <dgm:prSet/>
      <dgm:spPr/>
      <dgm:t>
        <a:bodyPr/>
        <a:lstStyle/>
        <a:p>
          <a:endParaRPr lang="it-IT"/>
        </a:p>
      </dgm:t>
    </dgm:pt>
    <dgm:pt modelId="{1EB1DD44-31F7-4163-AEC1-BB253527678E}">
      <dgm:prSet phldrT="[Testo]" custT="1"/>
      <dgm:spPr/>
      <dgm:t>
        <a:bodyPr/>
        <a:lstStyle/>
        <a:p>
          <a:r>
            <a:rPr lang="it-IT" sz="2800" dirty="0"/>
            <a:t>…costituito da due o più Comuni</a:t>
          </a:r>
        </a:p>
      </dgm:t>
    </dgm:pt>
    <dgm:pt modelId="{0EA2CFFF-BD00-45E1-A315-BAA763227F57}" type="parTrans" cxnId="{544264B5-AB12-4B06-B64F-BBBEEE16ED5F}">
      <dgm:prSet/>
      <dgm:spPr/>
      <dgm:t>
        <a:bodyPr/>
        <a:lstStyle/>
        <a:p>
          <a:endParaRPr lang="it-IT"/>
        </a:p>
      </dgm:t>
    </dgm:pt>
    <dgm:pt modelId="{F1BE9120-2D87-4E44-B585-79BB302F335C}" type="sibTrans" cxnId="{544264B5-AB12-4B06-B64F-BBBEEE16ED5F}">
      <dgm:prSet/>
      <dgm:spPr/>
      <dgm:t>
        <a:bodyPr/>
        <a:lstStyle/>
        <a:p>
          <a:endParaRPr lang="it-IT"/>
        </a:p>
      </dgm:t>
    </dgm:pt>
    <dgm:pt modelId="{706FA43B-5177-4230-ADF3-2D56E967CEC6}">
      <dgm:prSet phldrT="[Testo]" custT="1"/>
      <dgm:spPr/>
      <dgm:t>
        <a:bodyPr/>
        <a:lstStyle/>
        <a:p>
          <a:r>
            <a:rPr lang="it-IT" sz="2800" dirty="0"/>
            <a:t>…per l’esercizio associato di funzioni e servizi</a:t>
          </a:r>
        </a:p>
      </dgm:t>
    </dgm:pt>
    <dgm:pt modelId="{2D87A542-0388-4559-97BD-46355C617E7A}" type="parTrans" cxnId="{406F0B14-5550-4DAC-9B34-8358E9E41A29}">
      <dgm:prSet/>
      <dgm:spPr/>
      <dgm:t>
        <a:bodyPr/>
        <a:lstStyle/>
        <a:p>
          <a:endParaRPr lang="it-IT"/>
        </a:p>
      </dgm:t>
    </dgm:pt>
    <dgm:pt modelId="{2D31C43C-FCCF-4981-9250-FDB06A89301D}" type="sibTrans" cxnId="{406F0B14-5550-4DAC-9B34-8358E9E41A29}">
      <dgm:prSet/>
      <dgm:spPr/>
      <dgm:t>
        <a:bodyPr/>
        <a:lstStyle/>
        <a:p>
          <a:endParaRPr lang="it-IT"/>
        </a:p>
      </dgm:t>
    </dgm:pt>
    <dgm:pt modelId="{9D475EA2-3218-4F14-A672-4D71095C37F2}" type="pres">
      <dgm:prSet presAssocID="{E3E68A5E-6219-41DA-B350-3AD3CA070C7A}" presName="vert0" presStyleCnt="0">
        <dgm:presLayoutVars>
          <dgm:dir/>
          <dgm:animOne val="branch"/>
          <dgm:animLvl val="lvl"/>
        </dgm:presLayoutVars>
      </dgm:prSet>
      <dgm:spPr/>
    </dgm:pt>
    <dgm:pt modelId="{581BE985-20BC-4588-AC3E-B70FB80DAF6C}" type="pres">
      <dgm:prSet presAssocID="{93B8DAA3-0187-4556-ABDE-39BFB4843883}" presName="thickLine" presStyleLbl="alignNode1" presStyleIdx="0" presStyleCnt="1"/>
      <dgm:spPr/>
    </dgm:pt>
    <dgm:pt modelId="{B730C596-E730-4934-AD60-C83FD7D25F36}" type="pres">
      <dgm:prSet presAssocID="{93B8DAA3-0187-4556-ABDE-39BFB4843883}" presName="horz1" presStyleCnt="0"/>
      <dgm:spPr/>
    </dgm:pt>
    <dgm:pt modelId="{ADAAE10E-437A-4A20-8074-D277D5C22E4F}" type="pres">
      <dgm:prSet presAssocID="{93B8DAA3-0187-4556-ABDE-39BFB4843883}" presName="tx1" presStyleLbl="revTx" presStyleIdx="0" presStyleCnt="4" custScaleX="136756"/>
      <dgm:spPr/>
    </dgm:pt>
    <dgm:pt modelId="{B6CB8AF6-1F39-485E-AB6E-53DF4B30DD23}" type="pres">
      <dgm:prSet presAssocID="{93B8DAA3-0187-4556-ABDE-39BFB4843883}" presName="vert1" presStyleCnt="0"/>
      <dgm:spPr/>
    </dgm:pt>
    <dgm:pt modelId="{C47E0542-DEA7-4D74-833A-20D5B5A9EE75}" type="pres">
      <dgm:prSet presAssocID="{F4BB7485-0161-4B27-8110-0EC4B532AF17}" presName="vertSpace2a" presStyleCnt="0"/>
      <dgm:spPr/>
    </dgm:pt>
    <dgm:pt modelId="{3C066918-C5C0-42D4-B4E2-9EB36CDCB13D}" type="pres">
      <dgm:prSet presAssocID="{F4BB7485-0161-4B27-8110-0EC4B532AF17}" presName="horz2" presStyleCnt="0"/>
      <dgm:spPr/>
    </dgm:pt>
    <dgm:pt modelId="{379A59E2-CF15-46FF-8EE4-EBC6746FB6C1}" type="pres">
      <dgm:prSet presAssocID="{F4BB7485-0161-4B27-8110-0EC4B532AF17}" presName="horzSpace2" presStyleCnt="0"/>
      <dgm:spPr/>
    </dgm:pt>
    <dgm:pt modelId="{6715E7B2-EEBB-4623-A38C-556843C9A566}" type="pres">
      <dgm:prSet presAssocID="{F4BB7485-0161-4B27-8110-0EC4B532AF17}" presName="tx2" presStyleLbl="revTx" presStyleIdx="1" presStyleCnt="4"/>
      <dgm:spPr/>
    </dgm:pt>
    <dgm:pt modelId="{AF2768CF-A449-4F45-ABAD-E054E2D9EBA8}" type="pres">
      <dgm:prSet presAssocID="{F4BB7485-0161-4B27-8110-0EC4B532AF17}" presName="vert2" presStyleCnt="0"/>
      <dgm:spPr/>
    </dgm:pt>
    <dgm:pt modelId="{50394097-CB88-402B-A12D-B65325FE25EA}" type="pres">
      <dgm:prSet presAssocID="{F4BB7485-0161-4B27-8110-0EC4B532AF17}" presName="thinLine2b" presStyleLbl="callout" presStyleIdx="0" presStyleCnt="3"/>
      <dgm:spPr/>
    </dgm:pt>
    <dgm:pt modelId="{5FC41A55-6B11-412A-8F10-B0405435DA5D}" type="pres">
      <dgm:prSet presAssocID="{F4BB7485-0161-4B27-8110-0EC4B532AF17}" presName="vertSpace2b" presStyleCnt="0"/>
      <dgm:spPr/>
    </dgm:pt>
    <dgm:pt modelId="{7738E355-5BAC-40EB-AEB9-166CD06A8607}" type="pres">
      <dgm:prSet presAssocID="{1EB1DD44-31F7-4163-AEC1-BB253527678E}" presName="horz2" presStyleCnt="0"/>
      <dgm:spPr/>
    </dgm:pt>
    <dgm:pt modelId="{C2A0B5D3-7508-41DF-A11F-FF8C9A91CB9F}" type="pres">
      <dgm:prSet presAssocID="{1EB1DD44-31F7-4163-AEC1-BB253527678E}" presName="horzSpace2" presStyleCnt="0"/>
      <dgm:spPr/>
    </dgm:pt>
    <dgm:pt modelId="{6F7AB66D-617B-4537-BABD-4C40BD86127D}" type="pres">
      <dgm:prSet presAssocID="{1EB1DD44-31F7-4163-AEC1-BB253527678E}" presName="tx2" presStyleLbl="revTx" presStyleIdx="2" presStyleCnt="4"/>
      <dgm:spPr/>
    </dgm:pt>
    <dgm:pt modelId="{50A2A81B-B35A-4F19-8298-3F0394665FC4}" type="pres">
      <dgm:prSet presAssocID="{1EB1DD44-31F7-4163-AEC1-BB253527678E}" presName="vert2" presStyleCnt="0"/>
      <dgm:spPr/>
    </dgm:pt>
    <dgm:pt modelId="{FAFDB265-7F5D-4C3B-A8ED-1E0950BFEC9F}" type="pres">
      <dgm:prSet presAssocID="{1EB1DD44-31F7-4163-AEC1-BB253527678E}" presName="thinLine2b" presStyleLbl="callout" presStyleIdx="1" presStyleCnt="3"/>
      <dgm:spPr/>
    </dgm:pt>
    <dgm:pt modelId="{1C51C1E6-3D0D-4FA4-95E7-113B2FCE1AF5}" type="pres">
      <dgm:prSet presAssocID="{1EB1DD44-31F7-4163-AEC1-BB253527678E}" presName="vertSpace2b" presStyleCnt="0"/>
      <dgm:spPr/>
    </dgm:pt>
    <dgm:pt modelId="{4ED6D157-4A01-4664-A3BC-2ABE2E052F00}" type="pres">
      <dgm:prSet presAssocID="{706FA43B-5177-4230-ADF3-2D56E967CEC6}" presName="horz2" presStyleCnt="0"/>
      <dgm:spPr/>
    </dgm:pt>
    <dgm:pt modelId="{52964EC4-E295-4E94-90A9-79642B4A9D8E}" type="pres">
      <dgm:prSet presAssocID="{706FA43B-5177-4230-ADF3-2D56E967CEC6}" presName="horzSpace2" presStyleCnt="0"/>
      <dgm:spPr/>
    </dgm:pt>
    <dgm:pt modelId="{8FD758A8-DEFD-4E01-AA9C-E6310017A04D}" type="pres">
      <dgm:prSet presAssocID="{706FA43B-5177-4230-ADF3-2D56E967CEC6}" presName="tx2" presStyleLbl="revTx" presStyleIdx="3" presStyleCnt="4"/>
      <dgm:spPr/>
    </dgm:pt>
    <dgm:pt modelId="{2BB2702A-B4B9-49EB-8FD0-BE41722A18DB}" type="pres">
      <dgm:prSet presAssocID="{706FA43B-5177-4230-ADF3-2D56E967CEC6}" presName="vert2" presStyleCnt="0"/>
      <dgm:spPr/>
    </dgm:pt>
    <dgm:pt modelId="{9A0F042C-128C-405C-BFB5-A0433D8017F9}" type="pres">
      <dgm:prSet presAssocID="{706FA43B-5177-4230-ADF3-2D56E967CEC6}" presName="thinLine2b" presStyleLbl="callout" presStyleIdx="2" presStyleCnt="3"/>
      <dgm:spPr/>
    </dgm:pt>
    <dgm:pt modelId="{1795107E-925F-4115-A09F-F65505B8D99F}" type="pres">
      <dgm:prSet presAssocID="{706FA43B-5177-4230-ADF3-2D56E967CEC6}" presName="vertSpace2b" presStyleCnt="0"/>
      <dgm:spPr/>
    </dgm:pt>
  </dgm:ptLst>
  <dgm:cxnLst>
    <dgm:cxn modelId="{ABFE2311-7FB6-48D2-8985-29205D135B09}" type="presOf" srcId="{706FA43B-5177-4230-ADF3-2D56E967CEC6}" destId="{8FD758A8-DEFD-4E01-AA9C-E6310017A04D}" srcOrd="0" destOrd="0" presId="urn:microsoft.com/office/officeart/2008/layout/LinedList"/>
    <dgm:cxn modelId="{406F0B14-5550-4DAC-9B34-8358E9E41A29}" srcId="{93B8DAA3-0187-4556-ABDE-39BFB4843883}" destId="{706FA43B-5177-4230-ADF3-2D56E967CEC6}" srcOrd="2" destOrd="0" parTransId="{2D87A542-0388-4559-97BD-46355C617E7A}" sibTransId="{2D31C43C-FCCF-4981-9250-FDB06A89301D}"/>
    <dgm:cxn modelId="{ACDE792A-5E31-4EC2-A6F1-9B5B16738B0E}" type="presOf" srcId="{E3E68A5E-6219-41DA-B350-3AD3CA070C7A}" destId="{9D475EA2-3218-4F14-A672-4D71095C37F2}" srcOrd="0" destOrd="0" presId="urn:microsoft.com/office/officeart/2008/layout/LinedList"/>
    <dgm:cxn modelId="{0E481663-837A-46E5-817C-2F2294AE4C3B}" srcId="{E3E68A5E-6219-41DA-B350-3AD3CA070C7A}" destId="{93B8DAA3-0187-4556-ABDE-39BFB4843883}" srcOrd="0" destOrd="0" parTransId="{4D5A6367-5B45-4712-9572-C677A0B96583}" sibTransId="{946BBD80-2A0E-4893-B24E-B173EA551325}"/>
    <dgm:cxn modelId="{4A6D0153-543C-46EA-9BFF-09B2DD086DC2}" type="presOf" srcId="{1EB1DD44-31F7-4163-AEC1-BB253527678E}" destId="{6F7AB66D-617B-4537-BABD-4C40BD86127D}" srcOrd="0" destOrd="0" presId="urn:microsoft.com/office/officeart/2008/layout/LinedList"/>
    <dgm:cxn modelId="{544264B5-AB12-4B06-B64F-BBBEEE16ED5F}" srcId="{93B8DAA3-0187-4556-ABDE-39BFB4843883}" destId="{1EB1DD44-31F7-4163-AEC1-BB253527678E}" srcOrd="1" destOrd="0" parTransId="{0EA2CFFF-BD00-45E1-A315-BAA763227F57}" sibTransId="{F1BE9120-2D87-4E44-B585-79BB302F335C}"/>
    <dgm:cxn modelId="{474BD7CA-9C70-48D1-AC67-A21045E51B73}" type="presOf" srcId="{F4BB7485-0161-4B27-8110-0EC4B532AF17}" destId="{6715E7B2-EEBB-4623-A38C-556843C9A566}" srcOrd="0" destOrd="0" presId="urn:microsoft.com/office/officeart/2008/layout/LinedList"/>
    <dgm:cxn modelId="{DD89D6D7-C738-44F5-AC85-4248E30AE11B}" type="presOf" srcId="{93B8DAA3-0187-4556-ABDE-39BFB4843883}" destId="{ADAAE10E-437A-4A20-8074-D277D5C22E4F}" srcOrd="0" destOrd="0" presId="urn:microsoft.com/office/officeart/2008/layout/LinedList"/>
    <dgm:cxn modelId="{CE3A60F3-5BE4-4B74-B6D2-62976E438CFB}" srcId="{93B8DAA3-0187-4556-ABDE-39BFB4843883}" destId="{F4BB7485-0161-4B27-8110-0EC4B532AF17}" srcOrd="0" destOrd="0" parTransId="{316F5C59-9ACD-40CD-BAA7-D34B6CE49D33}" sibTransId="{7BE879A0-69A8-4592-AFCC-7A93FBB1C493}"/>
    <dgm:cxn modelId="{AB6FC701-B160-4940-B232-BBFA590D7F3B}" type="presParOf" srcId="{9D475EA2-3218-4F14-A672-4D71095C37F2}" destId="{581BE985-20BC-4588-AC3E-B70FB80DAF6C}" srcOrd="0" destOrd="0" presId="urn:microsoft.com/office/officeart/2008/layout/LinedList"/>
    <dgm:cxn modelId="{03369417-5F03-41E8-9F76-59C724AC9885}" type="presParOf" srcId="{9D475EA2-3218-4F14-A672-4D71095C37F2}" destId="{B730C596-E730-4934-AD60-C83FD7D25F36}" srcOrd="1" destOrd="0" presId="urn:microsoft.com/office/officeart/2008/layout/LinedList"/>
    <dgm:cxn modelId="{94740FF0-2871-4908-A1E3-AD094A7E8957}" type="presParOf" srcId="{B730C596-E730-4934-AD60-C83FD7D25F36}" destId="{ADAAE10E-437A-4A20-8074-D277D5C22E4F}" srcOrd="0" destOrd="0" presId="urn:microsoft.com/office/officeart/2008/layout/LinedList"/>
    <dgm:cxn modelId="{706B9F6B-1AA8-4449-AD96-239ED90D8CBD}" type="presParOf" srcId="{B730C596-E730-4934-AD60-C83FD7D25F36}" destId="{B6CB8AF6-1F39-485E-AB6E-53DF4B30DD23}" srcOrd="1" destOrd="0" presId="urn:microsoft.com/office/officeart/2008/layout/LinedList"/>
    <dgm:cxn modelId="{B6ABA51F-27AF-4261-80AE-2DC8D4843277}" type="presParOf" srcId="{B6CB8AF6-1F39-485E-AB6E-53DF4B30DD23}" destId="{C47E0542-DEA7-4D74-833A-20D5B5A9EE75}" srcOrd="0" destOrd="0" presId="urn:microsoft.com/office/officeart/2008/layout/LinedList"/>
    <dgm:cxn modelId="{9E300884-B5F7-4055-B882-2401ABB6C61D}" type="presParOf" srcId="{B6CB8AF6-1F39-485E-AB6E-53DF4B30DD23}" destId="{3C066918-C5C0-42D4-B4E2-9EB36CDCB13D}" srcOrd="1" destOrd="0" presId="urn:microsoft.com/office/officeart/2008/layout/LinedList"/>
    <dgm:cxn modelId="{BC7634AE-86E6-43CD-9193-D15395F53770}" type="presParOf" srcId="{3C066918-C5C0-42D4-B4E2-9EB36CDCB13D}" destId="{379A59E2-CF15-46FF-8EE4-EBC6746FB6C1}" srcOrd="0" destOrd="0" presId="urn:microsoft.com/office/officeart/2008/layout/LinedList"/>
    <dgm:cxn modelId="{8869CBCE-04A3-4A25-B780-747426D0BD42}" type="presParOf" srcId="{3C066918-C5C0-42D4-B4E2-9EB36CDCB13D}" destId="{6715E7B2-EEBB-4623-A38C-556843C9A566}" srcOrd="1" destOrd="0" presId="urn:microsoft.com/office/officeart/2008/layout/LinedList"/>
    <dgm:cxn modelId="{A0388F41-0B31-4C05-934A-72985442C313}" type="presParOf" srcId="{3C066918-C5C0-42D4-B4E2-9EB36CDCB13D}" destId="{AF2768CF-A449-4F45-ABAD-E054E2D9EBA8}" srcOrd="2" destOrd="0" presId="urn:microsoft.com/office/officeart/2008/layout/LinedList"/>
    <dgm:cxn modelId="{1CAE0421-9F57-4920-B535-8A9C6B3312D3}" type="presParOf" srcId="{B6CB8AF6-1F39-485E-AB6E-53DF4B30DD23}" destId="{50394097-CB88-402B-A12D-B65325FE25EA}" srcOrd="2" destOrd="0" presId="urn:microsoft.com/office/officeart/2008/layout/LinedList"/>
    <dgm:cxn modelId="{6CD6A0E6-FD50-4B8D-A925-5CA96D19E869}" type="presParOf" srcId="{B6CB8AF6-1F39-485E-AB6E-53DF4B30DD23}" destId="{5FC41A55-6B11-412A-8F10-B0405435DA5D}" srcOrd="3" destOrd="0" presId="urn:microsoft.com/office/officeart/2008/layout/LinedList"/>
    <dgm:cxn modelId="{201C49CD-D1B2-4584-808C-1DEEFDE2822E}" type="presParOf" srcId="{B6CB8AF6-1F39-485E-AB6E-53DF4B30DD23}" destId="{7738E355-5BAC-40EB-AEB9-166CD06A8607}" srcOrd="4" destOrd="0" presId="urn:microsoft.com/office/officeart/2008/layout/LinedList"/>
    <dgm:cxn modelId="{E8E87671-DB64-4CA3-8B28-D295BF9A517D}" type="presParOf" srcId="{7738E355-5BAC-40EB-AEB9-166CD06A8607}" destId="{C2A0B5D3-7508-41DF-A11F-FF8C9A91CB9F}" srcOrd="0" destOrd="0" presId="urn:microsoft.com/office/officeart/2008/layout/LinedList"/>
    <dgm:cxn modelId="{9505B679-5464-492C-8793-76A48882FB4E}" type="presParOf" srcId="{7738E355-5BAC-40EB-AEB9-166CD06A8607}" destId="{6F7AB66D-617B-4537-BABD-4C40BD86127D}" srcOrd="1" destOrd="0" presId="urn:microsoft.com/office/officeart/2008/layout/LinedList"/>
    <dgm:cxn modelId="{29F37A78-B922-4061-94B5-5E030E748EE0}" type="presParOf" srcId="{7738E355-5BAC-40EB-AEB9-166CD06A8607}" destId="{50A2A81B-B35A-4F19-8298-3F0394665FC4}" srcOrd="2" destOrd="0" presId="urn:microsoft.com/office/officeart/2008/layout/LinedList"/>
    <dgm:cxn modelId="{D335A962-73F9-4E79-8847-7635378BA33A}" type="presParOf" srcId="{B6CB8AF6-1F39-485E-AB6E-53DF4B30DD23}" destId="{FAFDB265-7F5D-4C3B-A8ED-1E0950BFEC9F}" srcOrd="5" destOrd="0" presId="urn:microsoft.com/office/officeart/2008/layout/LinedList"/>
    <dgm:cxn modelId="{404B84E4-0EE8-4340-9BC5-50D23EABF3B5}" type="presParOf" srcId="{B6CB8AF6-1F39-485E-AB6E-53DF4B30DD23}" destId="{1C51C1E6-3D0D-4FA4-95E7-113B2FCE1AF5}" srcOrd="6" destOrd="0" presId="urn:microsoft.com/office/officeart/2008/layout/LinedList"/>
    <dgm:cxn modelId="{1481E3F6-0C65-438E-B26E-5C0CA097FB17}" type="presParOf" srcId="{B6CB8AF6-1F39-485E-AB6E-53DF4B30DD23}" destId="{4ED6D157-4A01-4664-A3BC-2ABE2E052F00}" srcOrd="7" destOrd="0" presId="urn:microsoft.com/office/officeart/2008/layout/LinedList"/>
    <dgm:cxn modelId="{0246386F-A7E4-49DC-819B-8F9664C0954D}" type="presParOf" srcId="{4ED6D157-4A01-4664-A3BC-2ABE2E052F00}" destId="{52964EC4-E295-4E94-90A9-79642B4A9D8E}" srcOrd="0" destOrd="0" presId="urn:microsoft.com/office/officeart/2008/layout/LinedList"/>
    <dgm:cxn modelId="{C56B64CF-8D1F-40D7-8017-E6794A199D4D}" type="presParOf" srcId="{4ED6D157-4A01-4664-A3BC-2ABE2E052F00}" destId="{8FD758A8-DEFD-4E01-AA9C-E6310017A04D}" srcOrd="1" destOrd="0" presId="urn:microsoft.com/office/officeart/2008/layout/LinedList"/>
    <dgm:cxn modelId="{DD93FDD8-EDAF-4A1E-AD77-BD0AD827ED00}" type="presParOf" srcId="{4ED6D157-4A01-4664-A3BC-2ABE2E052F00}" destId="{2BB2702A-B4B9-49EB-8FD0-BE41722A18DB}" srcOrd="2" destOrd="0" presId="urn:microsoft.com/office/officeart/2008/layout/LinedList"/>
    <dgm:cxn modelId="{7A82CCA9-D6BB-44E2-98AE-30574506B054}" type="presParOf" srcId="{B6CB8AF6-1F39-485E-AB6E-53DF4B30DD23}" destId="{9A0F042C-128C-405C-BFB5-A0433D8017F9}" srcOrd="8" destOrd="0" presId="urn:microsoft.com/office/officeart/2008/layout/LinedList"/>
    <dgm:cxn modelId="{6C96CA67-68B2-4CE9-B008-DD3A13603FA2}" type="presParOf" srcId="{B6CB8AF6-1F39-485E-AB6E-53DF4B30DD23}" destId="{1795107E-925F-4115-A09F-F65505B8D99F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BE985-20BC-4588-AC3E-B70FB80DAF6C}">
      <dsp:nvSpPr>
        <dsp:cNvPr id="0" name=""/>
        <dsp:cNvSpPr/>
      </dsp:nvSpPr>
      <dsp:spPr>
        <a:xfrm>
          <a:off x="0" y="0"/>
          <a:ext cx="4103451" cy="0"/>
        </a:xfrm>
        <a:prstGeom prst="line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AAE10E-437A-4A20-8074-D277D5C22E4F}">
      <dsp:nvSpPr>
        <dsp:cNvPr id="0" name=""/>
        <dsp:cNvSpPr/>
      </dsp:nvSpPr>
      <dsp:spPr>
        <a:xfrm>
          <a:off x="0" y="0"/>
          <a:ext cx="1044524" cy="4697413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Cos’è una Unione di Comuni?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800" b="1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1" kern="1200" dirty="0"/>
            <a:t>comma 1 dell’Art. 32 del TUEL</a:t>
          </a:r>
        </a:p>
      </dsp:txBody>
      <dsp:txXfrm>
        <a:off x="0" y="0"/>
        <a:ext cx="1044524" cy="4697413"/>
      </dsp:txXfrm>
    </dsp:sp>
    <dsp:sp modelId="{6715E7B2-EEBB-4623-A38C-556843C9A566}">
      <dsp:nvSpPr>
        <dsp:cNvPr id="0" name=""/>
        <dsp:cNvSpPr/>
      </dsp:nvSpPr>
      <dsp:spPr>
        <a:xfrm>
          <a:off x="1101808" y="73397"/>
          <a:ext cx="2997863" cy="1467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…è un ente locale</a:t>
          </a:r>
        </a:p>
      </dsp:txBody>
      <dsp:txXfrm>
        <a:off x="1101808" y="73397"/>
        <a:ext cx="2997863" cy="1467941"/>
      </dsp:txXfrm>
    </dsp:sp>
    <dsp:sp modelId="{50394097-CB88-402B-A12D-B65325FE25EA}">
      <dsp:nvSpPr>
        <dsp:cNvPr id="0" name=""/>
        <dsp:cNvSpPr/>
      </dsp:nvSpPr>
      <dsp:spPr>
        <a:xfrm>
          <a:off x="1044524" y="1541338"/>
          <a:ext cx="305514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AB66D-617B-4537-BABD-4C40BD86127D}">
      <dsp:nvSpPr>
        <dsp:cNvPr id="0" name=""/>
        <dsp:cNvSpPr/>
      </dsp:nvSpPr>
      <dsp:spPr>
        <a:xfrm>
          <a:off x="1101808" y="1614735"/>
          <a:ext cx="2997863" cy="1467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…costituito da due o più Comuni</a:t>
          </a:r>
        </a:p>
      </dsp:txBody>
      <dsp:txXfrm>
        <a:off x="1101808" y="1614735"/>
        <a:ext cx="2997863" cy="1467941"/>
      </dsp:txXfrm>
    </dsp:sp>
    <dsp:sp modelId="{FAFDB265-7F5D-4C3B-A8ED-1E0950BFEC9F}">
      <dsp:nvSpPr>
        <dsp:cNvPr id="0" name=""/>
        <dsp:cNvSpPr/>
      </dsp:nvSpPr>
      <dsp:spPr>
        <a:xfrm>
          <a:off x="1044524" y="3082677"/>
          <a:ext cx="305514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758A8-DEFD-4E01-AA9C-E6310017A04D}">
      <dsp:nvSpPr>
        <dsp:cNvPr id="0" name=""/>
        <dsp:cNvSpPr/>
      </dsp:nvSpPr>
      <dsp:spPr>
        <a:xfrm>
          <a:off x="1101808" y="3156074"/>
          <a:ext cx="2997863" cy="14679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…per l’esercizio associato di funzioni e servizi</a:t>
          </a:r>
        </a:p>
      </dsp:txBody>
      <dsp:txXfrm>
        <a:off x="1101808" y="3156074"/>
        <a:ext cx="2997863" cy="1467941"/>
      </dsp:txXfrm>
    </dsp:sp>
    <dsp:sp modelId="{9A0F042C-128C-405C-BFB5-A0433D8017F9}">
      <dsp:nvSpPr>
        <dsp:cNvPr id="0" name=""/>
        <dsp:cNvSpPr/>
      </dsp:nvSpPr>
      <dsp:spPr>
        <a:xfrm>
          <a:off x="1044524" y="4624015"/>
          <a:ext cx="305514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03/04/2024</a:t>
            </a:fld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03/04/2024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3311" y="2115943"/>
            <a:ext cx="9854119" cy="1394019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Gestione associata della Statistica: </a:t>
            </a:r>
            <a:br>
              <a:rPr lang="it-IT" b="1" dirty="0"/>
            </a:br>
            <a:r>
              <a:rPr lang="it-IT" b="1" dirty="0"/>
              <a:t>il ruolo delle Unioni di Comuni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03955"/>
            <a:ext cx="9144000" cy="1655762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La gestione della funzione statistica nel paradigma dell’inter-comunalità: il ruolo strategico delle Unioni di Comuni</a:t>
            </a:r>
          </a:p>
          <a:p>
            <a:endParaRPr lang="it-IT" dirty="0"/>
          </a:p>
          <a:p>
            <a:r>
              <a:rPr lang="it-IT" i="1" dirty="0"/>
              <a:t>Dipartimento per gli Affari Regionali – Progetto ITALIAE</a:t>
            </a:r>
          </a:p>
          <a:p>
            <a:r>
              <a:rPr lang="it-IT" i="1" dirty="0"/>
              <a:t>Federico A. Lasco – Antonello Picucci – Giovanni </a:t>
            </a:r>
            <a:r>
              <a:rPr lang="it-IT" i="1" dirty="0" err="1"/>
              <a:t>Xilo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91EB7-5301-4E8F-92E8-1279B7B3F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Unioni di Comuni in Italia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EDF6D19E-338C-A49D-AD51-AB8D7E610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956391"/>
              </p:ext>
            </p:extLst>
          </p:nvPr>
        </p:nvGraphicFramePr>
        <p:xfrm>
          <a:off x="838199" y="1479550"/>
          <a:ext cx="4103451" cy="4697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po 7">
            <a:extLst>
              <a:ext uri="{FF2B5EF4-FFF2-40B4-BE49-F238E27FC236}">
                <a16:creationId xmlns:a16="http://schemas.microsoft.com/office/drawing/2014/main" id="{CE3E999E-9F5F-AFFF-AA73-021CE2496A5E}"/>
              </a:ext>
            </a:extLst>
          </p:cNvPr>
          <p:cNvGrpSpPr/>
          <p:nvPr/>
        </p:nvGrpSpPr>
        <p:grpSpPr>
          <a:xfrm>
            <a:off x="5473730" y="1479549"/>
            <a:ext cx="999162" cy="4697413"/>
            <a:chOff x="0" y="0"/>
            <a:chExt cx="999162" cy="4697413"/>
          </a:xfrm>
        </p:grpSpPr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E4FA3854-911E-902C-0BC7-B9BFF3D2A3F0}"/>
                </a:ext>
              </a:extLst>
            </p:cNvPr>
            <p:cNvSpPr/>
            <p:nvPr/>
          </p:nvSpPr>
          <p:spPr>
            <a:xfrm>
              <a:off x="0" y="0"/>
              <a:ext cx="999162" cy="4697413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19760C30-8F65-7C00-62B9-E8A751D798BF}"/>
                </a:ext>
              </a:extLst>
            </p:cNvPr>
            <p:cNvSpPr txBox="1"/>
            <p:nvPr/>
          </p:nvSpPr>
          <p:spPr>
            <a:xfrm>
              <a:off x="0" y="0"/>
              <a:ext cx="999162" cy="46974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800" b="1" kern="1200" dirty="0"/>
                <a:t>Quante sono le Unioni in Italia?</a:t>
              </a:r>
            </a:p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b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1400" i="1" dirty="0"/>
            </a:p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i="1" dirty="0"/>
                <a:t>Fonte: openitaliae.it (03/2024)</a:t>
              </a:r>
              <a:endParaRPr lang="it-IT" sz="1200" b="0" i="1" dirty="0"/>
            </a:p>
          </p:txBody>
        </p:sp>
      </p:grp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597FDF54-C2A1-35B7-9804-877D0576F00F}"/>
              </a:ext>
            </a:extLst>
          </p:cNvPr>
          <p:cNvSpPr/>
          <p:nvPr/>
        </p:nvSpPr>
        <p:spPr>
          <a:xfrm>
            <a:off x="8374386" y="1479549"/>
            <a:ext cx="3248146" cy="103552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443</a:t>
            </a:r>
          </a:p>
        </p:txBody>
      </p:sp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id="{D01F6121-7705-0487-DE83-090C93A0808C}"/>
              </a:ext>
            </a:extLst>
          </p:cNvPr>
          <p:cNvSpPr/>
          <p:nvPr/>
        </p:nvSpPr>
        <p:spPr>
          <a:xfrm>
            <a:off x="6517530" y="2730456"/>
            <a:ext cx="3206112" cy="1058920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2.823</a:t>
            </a:r>
          </a:p>
          <a:p>
            <a:pPr algn="ctr"/>
            <a:r>
              <a:rPr lang="it-IT" sz="1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su 7.896</a:t>
            </a:r>
          </a:p>
        </p:txBody>
      </p:sp>
      <p:sp>
        <p:nvSpPr>
          <p:cNvPr id="22" name="Rettangolo con angoli arrotondati 21">
            <a:extLst>
              <a:ext uri="{FF2B5EF4-FFF2-40B4-BE49-F238E27FC236}">
                <a16:creationId xmlns:a16="http://schemas.microsoft.com/office/drawing/2014/main" id="{844F3E65-4264-85CF-F0AC-097CD8159CF5}"/>
              </a:ext>
            </a:extLst>
          </p:cNvPr>
          <p:cNvSpPr/>
          <p:nvPr/>
        </p:nvSpPr>
        <p:spPr>
          <a:xfrm>
            <a:off x="8416420" y="3928145"/>
            <a:ext cx="3206112" cy="1064620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2.221</a:t>
            </a:r>
          </a:p>
          <a:p>
            <a:pPr algn="ctr"/>
            <a:r>
              <a:rPr lang="it-IT" sz="1400" i="1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su 5.528</a:t>
            </a:r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C32A3C32-EA2C-CA37-EBED-1F4675529466}"/>
              </a:ext>
            </a:extLst>
          </p:cNvPr>
          <p:cNvSpPr/>
          <p:nvPr/>
        </p:nvSpPr>
        <p:spPr>
          <a:xfrm>
            <a:off x="6517533" y="1479549"/>
            <a:ext cx="1767802" cy="1035525"/>
          </a:xfrm>
          <a:prstGeom prst="roundRect">
            <a:avLst/>
          </a:prstGeom>
          <a:solidFill>
            <a:srgbClr val="E6002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Calibri" panose="020F0502020204030204"/>
              </a:rPr>
              <a:t>Unioni di Comuni</a:t>
            </a:r>
            <a:r>
              <a:rPr lang="it-IT" sz="20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	</a:t>
            </a:r>
          </a:p>
        </p:txBody>
      </p:sp>
      <p:sp>
        <p:nvSpPr>
          <p:cNvPr id="24" name="Rettangolo con angoli arrotondati 23">
            <a:extLst>
              <a:ext uri="{FF2B5EF4-FFF2-40B4-BE49-F238E27FC236}">
                <a16:creationId xmlns:a16="http://schemas.microsoft.com/office/drawing/2014/main" id="{DE7B4F95-7837-5BC1-608E-6DA2909D561E}"/>
              </a:ext>
            </a:extLst>
          </p:cNvPr>
          <p:cNvSpPr/>
          <p:nvPr/>
        </p:nvSpPr>
        <p:spPr>
          <a:xfrm>
            <a:off x="9812921" y="2730456"/>
            <a:ext cx="1809611" cy="1035525"/>
          </a:xfrm>
          <a:prstGeom prst="roundRect">
            <a:avLst/>
          </a:prstGeom>
          <a:solidFill>
            <a:srgbClr val="E6002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Calibri" panose="020F0502020204030204"/>
              </a:rPr>
              <a:t>N. Comuni associati</a:t>
            </a:r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4C328A38-F2E6-3F9B-A33D-59C48DE98C6C}"/>
              </a:ext>
            </a:extLst>
          </p:cNvPr>
          <p:cNvSpPr/>
          <p:nvPr/>
        </p:nvSpPr>
        <p:spPr>
          <a:xfrm>
            <a:off x="6517533" y="3925394"/>
            <a:ext cx="1767802" cy="1035525"/>
          </a:xfrm>
          <a:prstGeom prst="roundRect">
            <a:avLst/>
          </a:prstGeom>
          <a:solidFill>
            <a:srgbClr val="E6002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Calibri" panose="020F0502020204030204"/>
              </a:rPr>
              <a:t>N. Comuni associati &lt; 5.000 ab.</a:t>
            </a:r>
          </a:p>
        </p:txBody>
      </p:sp>
      <p:sp>
        <p:nvSpPr>
          <p:cNvPr id="26" name="Rettangolo con angoli arrotondati 25">
            <a:extLst>
              <a:ext uri="{FF2B5EF4-FFF2-40B4-BE49-F238E27FC236}">
                <a16:creationId xmlns:a16="http://schemas.microsoft.com/office/drawing/2014/main" id="{466F2F91-78E2-DF29-6C93-48218446A791}"/>
              </a:ext>
            </a:extLst>
          </p:cNvPr>
          <p:cNvSpPr/>
          <p:nvPr/>
        </p:nvSpPr>
        <p:spPr>
          <a:xfrm>
            <a:off x="9812921" y="5074564"/>
            <a:ext cx="1903231" cy="1035525"/>
          </a:xfrm>
          <a:prstGeom prst="roundRect">
            <a:avLst/>
          </a:prstGeom>
          <a:solidFill>
            <a:srgbClr val="E6002D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chemeClr val="bg1"/>
                </a:solidFill>
                <a:latin typeface="Calibri" panose="020F0502020204030204"/>
              </a:rPr>
              <a:t>Popolazione</a:t>
            </a:r>
          </a:p>
          <a:p>
            <a:pPr algn="ctr"/>
            <a:r>
              <a:rPr lang="it-IT" sz="1200" b="1" i="1" dirty="0">
                <a:solidFill>
                  <a:schemeClr val="bg1"/>
                </a:solidFill>
                <a:latin typeface="Calibri" panose="020F0502020204030204"/>
              </a:rPr>
              <a:t>(01/2023)</a:t>
            </a:r>
          </a:p>
        </p:txBody>
      </p:sp>
      <p:sp>
        <p:nvSpPr>
          <p:cNvPr id="27" name="Rettangolo con angoli arrotondati 26">
            <a:extLst>
              <a:ext uri="{FF2B5EF4-FFF2-40B4-BE49-F238E27FC236}">
                <a16:creationId xmlns:a16="http://schemas.microsoft.com/office/drawing/2014/main" id="{1963A489-5CF4-1CC2-A3AB-55D8FE3988FA}"/>
              </a:ext>
            </a:extLst>
          </p:cNvPr>
          <p:cNvSpPr/>
          <p:nvPr/>
        </p:nvSpPr>
        <p:spPr>
          <a:xfrm>
            <a:off x="6517529" y="5074565"/>
            <a:ext cx="3206111" cy="103552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10.492.734</a:t>
            </a: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246D11FA-8754-11B6-D57C-EDD63E46F203}"/>
              </a:ext>
            </a:extLst>
          </p:cNvPr>
          <p:cNvSpPr/>
          <p:nvPr/>
        </p:nvSpPr>
        <p:spPr>
          <a:xfrm>
            <a:off x="6517530" y="2716148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36%</a:t>
            </a:r>
          </a:p>
        </p:txBody>
      </p:sp>
      <p:sp>
        <p:nvSpPr>
          <p:cNvPr id="32" name="Rettangolo con angoli arrotondati 31">
            <a:extLst>
              <a:ext uri="{FF2B5EF4-FFF2-40B4-BE49-F238E27FC236}">
                <a16:creationId xmlns:a16="http://schemas.microsoft.com/office/drawing/2014/main" id="{F31F8845-3420-4602-EFBB-E3EEB427C4D4}"/>
              </a:ext>
            </a:extLst>
          </p:cNvPr>
          <p:cNvSpPr/>
          <p:nvPr/>
        </p:nvSpPr>
        <p:spPr>
          <a:xfrm>
            <a:off x="8416420" y="3919156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40%</a:t>
            </a:r>
          </a:p>
        </p:txBody>
      </p:sp>
      <p:sp>
        <p:nvSpPr>
          <p:cNvPr id="33" name="Rettangolo con angoli arrotondati 32">
            <a:extLst>
              <a:ext uri="{FF2B5EF4-FFF2-40B4-BE49-F238E27FC236}">
                <a16:creationId xmlns:a16="http://schemas.microsoft.com/office/drawing/2014/main" id="{C7F76736-8C28-A76A-F5F1-F120BD06152A}"/>
              </a:ext>
            </a:extLst>
          </p:cNvPr>
          <p:cNvSpPr/>
          <p:nvPr/>
        </p:nvSpPr>
        <p:spPr>
          <a:xfrm>
            <a:off x="6517528" y="5042719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18%</a:t>
            </a:r>
          </a:p>
        </p:txBody>
      </p:sp>
      <p:pic>
        <p:nvPicPr>
          <p:cNvPr id="34" name="Elemento grafico 33" descr="Lente di ingrandimento con riempimento a tinta unita">
            <a:extLst>
              <a:ext uri="{FF2B5EF4-FFF2-40B4-BE49-F238E27FC236}">
                <a16:creationId xmlns:a16="http://schemas.microsoft.com/office/drawing/2014/main" id="{1EE8071D-41AE-E7F3-796C-0DB0CCCB61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38200" y="3308781"/>
            <a:ext cx="914400" cy="914400"/>
          </a:xfrm>
          <a:prstGeom prst="rect">
            <a:avLst/>
          </a:prstGeom>
        </p:spPr>
      </p:pic>
      <p:pic>
        <p:nvPicPr>
          <p:cNvPr id="35" name="Elemento grafico 34" descr="Lente di ingrandimento con riempimento a tinta unita">
            <a:extLst>
              <a:ext uri="{FF2B5EF4-FFF2-40B4-BE49-F238E27FC236}">
                <a16:creationId xmlns:a16="http://schemas.microsoft.com/office/drawing/2014/main" id="{598C48FC-0D2F-7C19-2A2F-57297FAFA4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92984" y="32482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787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Unioni di Comuni e gestione associata della Statistica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D6962E-6E07-471A-AD96-5C1504B5F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5" y="1430929"/>
            <a:ext cx="1788268" cy="469739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/>
              <a:t>Quante Unioni </a:t>
            </a:r>
            <a:r>
              <a:rPr lang="it-IT" sz="1800" b="1" u="sng" dirty="0"/>
              <a:t>dichiarano</a:t>
            </a:r>
            <a:r>
              <a:rPr lang="it-IT" sz="1800" b="1" dirty="0"/>
              <a:t> di gestire in forma associata la funzione </a:t>
            </a:r>
            <a:r>
              <a:rPr lang="it-IT" sz="1800" b="1" u="sng" dirty="0"/>
              <a:t>Statistica?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A4FCA95-6B47-1878-E673-862531EE89ED}"/>
              </a:ext>
            </a:extLst>
          </p:cNvPr>
          <p:cNvSpPr txBox="1"/>
          <p:nvPr/>
        </p:nvSpPr>
        <p:spPr>
          <a:xfrm>
            <a:off x="575555" y="5703592"/>
            <a:ext cx="1622897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i="1" dirty="0"/>
              <a:t>Fonte: openitaliae.it (03/2024)</a:t>
            </a:r>
            <a:endParaRPr lang="it-IT" sz="1200" b="0" i="1" dirty="0"/>
          </a:p>
        </p:txBody>
      </p:sp>
      <p:pic>
        <p:nvPicPr>
          <p:cNvPr id="20" name="Elemento grafico 19" descr="Ricerca con riempimento a tinta unita">
            <a:extLst>
              <a:ext uri="{FF2B5EF4-FFF2-40B4-BE49-F238E27FC236}">
                <a16:creationId xmlns:a16="http://schemas.microsoft.com/office/drawing/2014/main" id="{BB7FFA66-B7ED-E2A2-3DE4-AB52D972C6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9803" y="3584642"/>
            <a:ext cx="914400" cy="914400"/>
          </a:xfrm>
          <a:prstGeom prst="rect">
            <a:avLst/>
          </a:prstGeom>
        </p:spPr>
      </p:pic>
      <p:sp>
        <p:nvSpPr>
          <p:cNvPr id="24" name="Segnaposto contenuto 2">
            <a:extLst>
              <a:ext uri="{FF2B5EF4-FFF2-40B4-BE49-F238E27FC236}">
                <a16:creationId xmlns:a16="http://schemas.microsoft.com/office/drawing/2014/main" id="{539548F7-72ED-05C3-D0E5-6150DF24DB02}"/>
              </a:ext>
            </a:extLst>
          </p:cNvPr>
          <p:cNvSpPr txBox="1">
            <a:spLocks/>
          </p:cNvSpPr>
          <p:nvPr/>
        </p:nvSpPr>
        <p:spPr>
          <a:xfrm>
            <a:off x="2363823" y="5829950"/>
            <a:ext cx="9828176" cy="2983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E6002D"/>
                </a:solidFill>
              </a:rPr>
              <a:t>N.B. I servizi in materia di statistica (l-bis)  rientrano nelle funzioni fondamentali dei Comuni (</a:t>
            </a:r>
            <a:r>
              <a:rPr lang="en-US" sz="1800" b="1" dirty="0">
                <a:solidFill>
                  <a:srgbClr val="E6002D"/>
                </a:solidFill>
              </a:rPr>
              <a:t>art. 14 comma 27 D.L. 78-2010)</a:t>
            </a:r>
            <a:endParaRPr lang="it-IT" sz="1800" b="1" u="sng" dirty="0">
              <a:solidFill>
                <a:srgbClr val="E6002D"/>
              </a:solidFill>
            </a:endParaRPr>
          </a:p>
        </p:txBody>
      </p: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E954C344-6EA9-E230-C740-9CC77BC3E97D}"/>
              </a:ext>
            </a:extLst>
          </p:cNvPr>
          <p:cNvGrpSpPr/>
          <p:nvPr/>
        </p:nvGrpSpPr>
        <p:grpSpPr>
          <a:xfrm>
            <a:off x="3052052" y="1885862"/>
            <a:ext cx="1788268" cy="1691588"/>
            <a:chOff x="3567617" y="1551033"/>
            <a:chExt cx="1788268" cy="1691588"/>
          </a:xfrm>
        </p:grpSpPr>
        <p:pic>
          <p:nvPicPr>
            <p:cNvPr id="1026" name="Picture 2" descr="Semicerchio Disegni Da Colorare - Ultra Coloring Pages">
              <a:extLst>
                <a:ext uri="{FF2B5EF4-FFF2-40B4-BE49-F238E27FC236}">
                  <a16:creationId xmlns:a16="http://schemas.microsoft.com/office/drawing/2014/main" id="{A5DC38CD-B876-8B15-3E52-5BE69561558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000000">
                    <a:alpha val="0"/>
                  </a:srgbClr>
                </a:clrFrom>
                <a:clrTo>
                  <a:srgbClr val="000000">
                    <a:alpha val="0"/>
                  </a:srgbClr>
                </a:clrTo>
              </a:clrChange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301" t="30478" r="8069" b="20757"/>
            <a:stretch/>
          </p:blipFill>
          <p:spPr bwMode="auto">
            <a:xfrm>
              <a:off x="3567618" y="1551033"/>
              <a:ext cx="1788267" cy="9819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SEMICERCHIO | Altro | Non Solo Arredo">
              <a:extLst>
                <a:ext uri="{FF2B5EF4-FFF2-40B4-BE49-F238E27FC236}">
                  <a16:creationId xmlns:a16="http://schemas.microsoft.com/office/drawing/2014/main" id="{A4894B98-0E8C-955B-023C-FB09B96788F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501" t="34468" r="31088" b="34397"/>
            <a:stretch/>
          </p:blipFill>
          <p:spPr bwMode="auto">
            <a:xfrm rot="10800000">
              <a:off x="3567617" y="2387634"/>
              <a:ext cx="1788266" cy="8549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7" name="Rettangolo con angoli arrotondati 26">
            <a:extLst>
              <a:ext uri="{FF2B5EF4-FFF2-40B4-BE49-F238E27FC236}">
                <a16:creationId xmlns:a16="http://schemas.microsoft.com/office/drawing/2014/main" id="{213248C7-044B-2DA9-4885-ABB49376A680}"/>
              </a:ext>
            </a:extLst>
          </p:cNvPr>
          <p:cNvSpPr/>
          <p:nvPr/>
        </p:nvSpPr>
        <p:spPr>
          <a:xfrm>
            <a:off x="3254956" y="2165596"/>
            <a:ext cx="1382457" cy="5014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4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110</a:t>
            </a:r>
          </a:p>
        </p:txBody>
      </p: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2CB55E9C-71B0-AAC5-2D55-0B34C26AC983}"/>
              </a:ext>
            </a:extLst>
          </p:cNvPr>
          <p:cNvCxnSpPr>
            <a:cxnSpLocks/>
          </p:cNvCxnSpPr>
          <p:nvPr/>
        </p:nvCxnSpPr>
        <p:spPr>
          <a:xfrm flipV="1">
            <a:off x="3946184" y="3538070"/>
            <a:ext cx="8012136" cy="9346"/>
          </a:xfrm>
          <a:prstGeom prst="line">
            <a:avLst/>
          </a:prstGeom>
          <a:ln>
            <a:solidFill>
              <a:srgbClr val="E60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ttangolo 31">
            <a:extLst>
              <a:ext uri="{FF2B5EF4-FFF2-40B4-BE49-F238E27FC236}">
                <a16:creationId xmlns:a16="http://schemas.microsoft.com/office/drawing/2014/main" id="{5B782CA4-6DEE-A3F0-09DF-3E92274E463C}"/>
              </a:ext>
            </a:extLst>
          </p:cNvPr>
          <p:cNvSpPr/>
          <p:nvPr/>
        </p:nvSpPr>
        <p:spPr>
          <a:xfrm>
            <a:off x="5149968" y="1988492"/>
            <a:ext cx="3292845" cy="146794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4" name="Rettangolo con angoli arrotondati 33">
            <a:extLst>
              <a:ext uri="{FF2B5EF4-FFF2-40B4-BE49-F238E27FC236}">
                <a16:creationId xmlns:a16="http://schemas.microsoft.com/office/drawing/2014/main" id="{BD8A125F-7F9A-EEF2-EE45-D387FF9EFC62}"/>
              </a:ext>
            </a:extLst>
          </p:cNvPr>
          <p:cNvSpPr/>
          <p:nvPr/>
        </p:nvSpPr>
        <p:spPr>
          <a:xfrm>
            <a:off x="3254956" y="2797569"/>
            <a:ext cx="1382457" cy="5014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i="1" dirty="0">
                <a:solidFill>
                  <a:schemeClr val="bg1"/>
                </a:solidFill>
                <a:latin typeface="Calibri" panose="020F0502020204030204"/>
              </a:rPr>
              <a:t>su 436 Unioni monitorate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FD1C1EF2-8E79-AC86-93DE-6D71C07EB7EB}"/>
              </a:ext>
            </a:extLst>
          </p:cNvPr>
          <p:cNvSpPr txBox="1"/>
          <p:nvPr/>
        </p:nvSpPr>
        <p:spPr>
          <a:xfrm>
            <a:off x="4840316" y="1906854"/>
            <a:ext cx="70468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Il </a:t>
            </a:r>
            <a:r>
              <a:rPr lang="it-IT" sz="3600" dirty="0">
                <a:solidFill>
                  <a:srgbClr val="E6002D"/>
                </a:solidFill>
              </a:rPr>
              <a:t>25%</a:t>
            </a:r>
            <a:r>
              <a:rPr lang="it-IT" sz="2800" dirty="0"/>
              <a:t> delle </a:t>
            </a:r>
            <a:r>
              <a:rPr lang="it-IT" sz="3600" dirty="0">
                <a:solidFill>
                  <a:srgbClr val="E6002D"/>
                </a:solidFill>
              </a:rPr>
              <a:t>Unioni di Comuni </a:t>
            </a:r>
            <a:r>
              <a:rPr lang="it-IT" sz="2800" dirty="0"/>
              <a:t>monitorate dichiara di gestire per conto dei Comuni associati i</a:t>
            </a:r>
            <a:r>
              <a:rPr lang="it-IT" sz="3600" dirty="0"/>
              <a:t> </a:t>
            </a:r>
            <a:r>
              <a:rPr lang="it-IT" sz="3600" dirty="0">
                <a:solidFill>
                  <a:srgbClr val="E6002D"/>
                </a:solidFill>
              </a:rPr>
              <a:t>servizi in materia di statistica</a:t>
            </a:r>
          </a:p>
        </p:txBody>
      </p:sp>
      <p:sp>
        <p:nvSpPr>
          <p:cNvPr id="38" name="Rettangolo con angoli arrotondati 37">
            <a:extLst>
              <a:ext uri="{FF2B5EF4-FFF2-40B4-BE49-F238E27FC236}">
                <a16:creationId xmlns:a16="http://schemas.microsoft.com/office/drawing/2014/main" id="{B47DD55D-DA02-5494-8531-9A9D949DED9A}"/>
              </a:ext>
            </a:extLst>
          </p:cNvPr>
          <p:cNvSpPr/>
          <p:nvPr/>
        </p:nvSpPr>
        <p:spPr>
          <a:xfrm>
            <a:off x="9949487" y="4332346"/>
            <a:ext cx="996031" cy="648985"/>
          </a:xfrm>
          <a:prstGeom prst="roundRect">
            <a:avLst/>
          </a:prstGeom>
          <a:solidFill>
            <a:srgbClr val="E6002D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400" dirty="0">
                <a:solidFill>
                  <a:schemeClr val="bg1"/>
                </a:solidFill>
                <a:latin typeface="Calibri" panose="020F0502020204030204"/>
              </a:rPr>
              <a:t>497</a:t>
            </a:r>
          </a:p>
        </p:txBody>
      </p:sp>
      <p:cxnSp>
        <p:nvCxnSpPr>
          <p:cNvPr id="39" name="Connettore diritto 38">
            <a:extLst>
              <a:ext uri="{FF2B5EF4-FFF2-40B4-BE49-F238E27FC236}">
                <a16:creationId xmlns:a16="http://schemas.microsoft.com/office/drawing/2014/main" id="{F2E2A0FE-65B4-B4E5-36B1-F4AF876C8828}"/>
              </a:ext>
            </a:extLst>
          </p:cNvPr>
          <p:cNvCxnSpPr>
            <a:cxnSpLocks/>
          </p:cNvCxnSpPr>
          <p:nvPr/>
        </p:nvCxnSpPr>
        <p:spPr>
          <a:xfrm>
            <a:off x="5058383" y="4967464"/>
            <a:ext cx="5826340" cy="13867"/>
          </a:xfrm>
          <a:prstGeom prst="line">
            <a:avLst/>
          </a:prstGeom>
          <a:ln>
            <a:solidFill>
              <a:srgbClr val="E60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BE146B69-C441-BD72-B3CF-6A0289DD4DD6}"/>
              </a:ext>
            </a:extLst>
          </p:cNvPr>
          <p:cNvSpPr txBox="1"/>
          <p:nvPr/>
        </p:nvSpPr>
        <p:spPr>
          <a:xfrm>
            <a:off x="5679329" y="4489520"/>
            <a:ext cx="4147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numero Comuni associati</a:t>
            </a:r>
            <a:endParaRPr lang="it-IT" sz="3600" dirty="0">
              <a:solidFill>
                <a:srgbClr val="E6002D"/>
              </a:solidFill>
            </a:endParaRPr>
          </a:p>
        </p:txBody>
      </p: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5D816922-DDC3-2BEB-E2A6-4A3727CED9E6}"/>
              </a:ext>
            </a:extLst>
          </p:cNvPr>
          <p:cNvCxnSpPr>
            <a:cxnSpLocks/>
            <a:endCxn id="1030" idx="0"/>
          </p:cNvCxnSpPr>
          <p:nvPr/>
        </p:nvCxnSpPr>
        <p:spPr>
          <a:xfrm flipH="1" flipV="1">
            <a:off x="3946185" y="3577450"/>
            <a:ext cx="1112198" cy="1381474"/>
          </a:xfrm>
          <a:prstGeom prst="line">
            <a:avLst/>
          </a:prstGeom>
          <a:ln>
            <a:solidFill>
              <a:srgbClr val="E60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5427035F-D3D1-154B-75EF-A741F260C5F3}"/>
              </a:ext>
            </a:extLst>
          </p:cNvPr>
          <p:cNvSpPr txBox="1"/>
          <p:nvPr/>
        </p:nvSpPr>
        <p:spPr>
          <a:xfrm>
            <a:off x="2737987" y="5433576"/>
            <a:ext cx="2492104" cy="523220"/>
          </a:xfrm>
          <a:prstGeom prst="rect">
            <a:avLst/>
          </a:prstGeom>
          <a:noFill/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/>
              <a:t>Poco qualificata</a:t>
            </a:r>
            <a:endParaRPr lang="it-IT" sz="3600" dirty="0">
              <a:solidFill>
                <a:srgbClr val="E6002D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F0A17DB3-CC9F-768F-0EC8-8F25878756D0}"/>
              </a:ext>
            </a:extLst>
          </p:cNvPr>
          <p:cNvSpPr txBox="1"/>
          <p:nvPr/>
        </p:nvSpPr>
        <p:spPr>
          <a:xfrm>
            <a:off x="2743186" y="4308408"/>
            <a:ext cx="1972288" cy="523220"/>
          </a:xfrm>
          <a:prstGeom prst="rect">
            <a:avLst/>
          </a:prstGeom>
          <a:noFill/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/>
              <a:t>Sporadico</a:t>
            </a:r>
            <a:endParaRPr lang="it-IT" sz="3600" dirty="0">
              <a:solidFill>
                <a:srgbClr val="E6002D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53B2B35-4DAD-DD63-EFB6-158077976E1E}"/>
              </a:ext>
            </a:extLst>
          </p:cNvPr>
          <p:cNvSpPr txBox="1"/>
          <p:nvPr/>
        </p:nvSpPr>
        <p:spPr>
          <a:xfrm>
            <a:off x="2743186" y="3208847"/>
            <a:ext cx="1972288" cy="523220"/>
          </a:xfrm>
          <a:prstGeom prst="rect">
            <a:avLst/>
          </a:prstGeom>
          <a:noFill/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/>
              <a:t>Compliance</a:t>
            </a:r>
            <a:endParaRPr lang="it-IT" sz="3600" dirty="0">
              <a:solidFill>
                <a:srgbClr val="E6002D"/>
              </a:solidFill>
            </a:endParaRPr>
          </a:p>
        </p:txBody>
      </p:sp>
      <p:sp>
        <p:nvSpPr>
          <p:cNvPr id="12" name="Rettangolo con angoli arrotondati 11">
            <a:extLst>
              <a:ext uri="{FF2B5EF4-FFF2-40B4-BE49-F238E27FC236}">
                <a16:creationId xmlns:a16="http://schemas.microsoft.com/office/drawing/2014/main" id="{FEC09482-9F8A-D69D-CADD-E8042EF9AAF4}"/>
              </a:ext>
            </a:extLst>
          </p:cNvPr>
          <p:cNvSpPr/>
          <p:nvPr/>
        </p:nvSpPr>
        <p:spPr>
          <a:xfrm>
            <a:off x="4019510" y="3041058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Approccio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14B892D0-A6D9-D086-B833-FA6ADB463C10}"/>
              </a:ext>
            </a:extLst>
          </p:cNvPr>
          <p:cNvSpPr/>
          <p:nvPr/>
        </p:nvSpPr>
        <p:spPr>
          <a:xfrm>
            <a:off x="4019510" y="4150308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Presidio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2C03BE4-6C4A-4160-8943-F1F83C31C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ruolo strategico della funzione Statica in Unione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19C16D63-8572-9CC1-ED1B-FD8CACAAB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5" y="1430929"/>
            <a:ext cx="1788268" cy="469739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/>
              <a:t>Perché promuovere – soprattutto nei piccoli Comuni - la gestione associata  dei servizi in materia di statistica  attraverso le Unioni di Comuni?</a:t>
            </a:r>
            <a:endParaRPr lang="it-IT" sz="1800" b="1" u="sng" dirty="0"/>
          </a:p>
        </p:txBody>
      </p:sp>
      <p:pic>
        <p:nvPicPr>
          <p:cNvPr id="6" name="Elemento grafico 5" descr="Lampadina e ingranaggio con riempimento a tinta unita">
            <a:extLst>
              <a:ext uri="{FF2B5EF4-FFF2-40B4-BE49-F238E27FC236}">
                <a16:creationId xmlns:a16="http://schemas.microsoft.com/office/drawing/2014/main" id="{F7E7F1CF-87A7-9543-A291-1E4FE94F7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489" y="4703325"/>
            <a:ext cx="914400" cy="9144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022DEA75-FEAA-6F34-778C-4F1399B45F55}"/>
              </a:ext>
            </a:extLst>
          </p:cNvPr>
          <p:cNvSpPr txBox="1"/>
          <p:nvPr/>
        </p:nvSpPr>
        <p:spPr>
          <a:xfrm>
            <a:off x="2680776" y="1430929"/>
            <a:ext cx="90896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Perché consente un </a:t>
            </a:r>
            <a:r>
              <a:rPr lang="it-IT" sz="2800" dirty="0">
                <a:solidFill>
                  <a:srgbClr val="E6002D"/>
                </a:solidFill>
              </a:rPr>
              <a:t>cambio di paradigma </a:t>
            </a:r>
            <a:r>
              <a:rPr lang="it-IT" sz="2800" dirty="0"/>
              <a:t>nel concetto stesso di gestione della funzione statistica, soprattutto nei piccoli Comuni in cui è elevata la «dispersione» organizzativa</a:t>
            </a:r>
            <a:endParaRPr lang="it-IT" sz="3600" dirty="0">
              <a:solidFill>
                <a:srgbClr val="E6002D"/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C059EE6-C4DC-1049-564B-9BA7C3662454}"/>
              </a:ext>
            </a:extLst>
          </p:cNvPr>
          <p:cNvSpPr txBox="1"/>
          <p:nvPr/>
        </p:nvSpPr>
        <p:spPr>
          <a:xfrm>
            <a:off x="6608710" y="3208847"/>
            <a:ext cx="2107272" cy="523220"/>
          </a:xfrm>
          <a:prstGeom prst="rect">
            <a:avLst/>
          </a:prstGeom>
          <a:solidFill>
            <a:srgbClr val="E6002D"/>
          </a:solidFill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bg1"/>
                </a:solidFill>
              </a:rPr>
              <a:t>Strategico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EFEEE88-41C4-0DE2-DEF3-EDD47E2FC81B}"/>
              </a:ext>
            </a:extLst>
          </p:cNvPr>
          <p:cNvSpPr txBox="1"/>
          <p:nvPr/>
        </p:nvSpPr>
        <p:spPr>
          <a:xfrm>
            <a:off x="6608709" y="4294777"/>
            <a:ext cx="2107273" cy="523220"/>
          </a:xfrm>
          <a:prstGeom prst="rect">
            <a:avLst/>
          </a:prstGeom>
          <a:solidFill>
            <a:srgbClr val="E6002D"/>
          </a:solidFill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bg1"/>
                </a:solidFill>
              </a:rPr>
              <a:t>Strutturale</a:t>
            </a:r>
            <a:endParaRPr lang="it-IT" sz="3600" dirty="0">
              <a:solidFill>
                <a:schemeClr val="bg1"/>
              </a:solidFill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AE320864-6217-5116-6242-B1ED26F2A3CB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4715474" y="3470457"/>
            <a:ext cx="1893236" cy="0"/>
          </a:xfrm>
          <a:prstGeom prst="straightConnector1">
            <a:avLst/>
          </a:prstGeom>
          <a:ln>
            <a:solidFill>
              <a:srgbClr val="E6002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98403E1C-2828-78CB-B6F9-8CFB7CDAEF57}"/>
              </a:ext>
            </a:extLst>
          </p:cNvPr>
          <p:cNvCxnSpPr/>
          <p:nvPr/>
        </p:nvCxnSpPr>
        <p:spPr>
          <a:xfrm>
            <a:off x="4715474" y="4570018"/>
            <a:ext cx="1893236" cy="0"/>
          </a:xfrm>
          <a:prstGeom prst="straightConnector1">
            <a:avLst/>
          </a:prstGeom>
          <a:ln>
            <a:solidFill>
              <a:srgbClr val="E6002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15420306-1F74-8861-399E-13AE77B3E473}"/>
              </a:ext>
            </a:extLst>
          </p:cNvPr>
          <p:cNvSpPr/>
          <p:nvPr/>
        </p:nvSpPr>
        <p:spPr>
          <a:xfrm>
            <a:off x="4059036" y="5254746"/>
            <a:ext cx="3206112" cy="2519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E6002D"/>
                </a:solidFill>
                <a:latin typeface="Calibri" panose="020F0502020204030204"/>
              </a:rPr>
              <a:t>Competenza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E15A526-F208-80B2-C70D-547CBA050B3D}"/>
              </a:ext>
            </a:extLst>
          </p:cNvPr>
          <p:cNvSpPr txBox="1"/>
          <p:nvPr/>
        </p:nvSpPr>
        <p:spPr>
          <a:xfrm>
            <a:off x="6666280" y="5435960"/>
            <a:ext cx="2049702" cy="523220"/>
          </a:xfrm>
          <a:prstGeom prst="rect">
            <a:avLst/>
          </a:prstGeom>
          <a:solidFill>
            <a:srgbClr val="E6002D"/>
          </a:solidFill>
          <a:ln>
            <a:solidFill>
              <a:srgbClr val="E6002D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chemeClr val="bg1"/>
                </a:solidFill>
              </a:rPr>
              <a:t>Specializzata</a:t>
            </a:r>
            <a:endParaRPr lang="it-IT" sz="3600" dirty="0">
              <a:solidFill>
                <a:schemeClr val="bg1"/>
              </a:solidFill>
            </a:endParaRP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6A2B9B1D-196B-AC73-0957-424B9935250F}"/>
              </a:ext>
            </a:extLst>
          </p:cNvPr>
          <p:cNvCxnSpPr>
            <a:cxnSpLocks/>
            <a:stCxn id="20" idx="3"/>
            <a:endCxn id="21" idx="1"/>
          </p:cNvCxnSpPr>
          <p:nvPr/>
        </p:nvCxnSpPr>
        <p:spPr>
          <a:xfrm>
            <a:off x="5230091" y="5695186"/>
            <a:ext cx="1436189" cy="2384"/>
          </a:xfrm>
          <a:prstGeom prst="straightConnector1">
            <a:avLst/>
          </a:prstGeom>
          <a:ln>
            <a:solidFill>
              <a:srgbClr val="E6002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oppia parentesi quadra 26">
            <a:extLst>
              <a:ext uri="{FF2B5EF4-FFF2-40B4-BE49-F238E27FC236}">
                <a16:creationId xmlns:a16="http://schemas.microsoft.com/office/drawing/2014/main" id="{11DA78DD-B654-9EF6-24E4-E4082C2C4AFF}"/>
              </a:ext>
            </a:extLst>
          </p:cNvPr>
          <p:cNvSpPr/>
          <p:nvPr/>
        </p:nvSpPr>
        <p:spPr>
          <a:xfrm>
            <a:off x="8851571" y="2955390"/>
            <a:ext cx="3206113" cy="3161388"/>
          </a:xfrm>
          <a:prstGeom prst="bracketPair">
            <a:avLst/>
          </a:prstGeom>
          <a:ln>
            <a:solidFill>
              <a:srgbClr val="E600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31FD5870-812D-A879-E6CA-9B0041019BD7}"/>
              </a:ext>
            </a:extLst>
          </p:cNvPr>
          <p:cNvSpPr txBox="1"/>
          <p:nvPr/>
        </p:nvSpPr>
        <p:spPr>
          <a:xfrm>
            <a:off x="8851570" y="3142891"/>
            <a:ext cx="3335973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E6002D"/>
                </a:solidFill>
                <a:latin typeface="+mj-lt"/>
              </a:rPr>
              <a:t>La funzione assume carattere ontologico,  verso l’esterno e verso gli enti associati:</a:t>
            </a:r>
          </a:p>
          <a:p>
            <a:endParaRPr lang="it-IT" dirty="0">
              <a:solidFill>
                <a:srgbClr val="E6002D"/>
              </a:solidFill>
              <a:latin typeface="+mj-lt"/>
            </a:endParaRPr>
          </a:p>
          <a:p>
            <a:r>
              <a:rPr lang="it-IT" sz="2200" b="1" dirty="0">
                <a:solidFill>
                  <a:srgbClr val="E6002D"/>
                </a:solidFill>
                <a:latin typeface="+mj-lt"/>
              </a:rPr>
              <a:t>#ControlloDiGestione</a:t>
            </a:r>
          </a:p>
          <a:p>
            <a:endParaRPr lang="it-IT" sz="1400" b="1" dirty="0">
              <a:solidFill>
                <a:srgbClr val="E6002D"/>
              </a:solidFill>
              <a:latin typeface="+mj-lt"/>
            </a:endParaRPr>
          </a:p>
          <a:p>
            <a:r>
              <a:rPr lang="it-IT" sz="2200" b="1" dirty="0">
                <a:solidFill>
                  <a:srgbClr val="E6002D"/>
                </a:solidFill>
                <a:latin typeface="+mj-lt"/>
              </a:rPr>
              <a:t>#ProgrammazioneStrategica</a:t>
            </a:r>
          </a:p>
          <a:p>
            <a:endParaRPr lang="it-IT" sz="1400" b="1" dirty="0">
              <a:solidFill>
                <a:srgbClr val="E6002D"/>
              </a:solidFill>
              <a:latin typeface="+mj-lt"/>
            </a:endParaRPr>
          </a:p>
          <a:p>
            <a:r>
              <a:rPr lang="it-IT" sz="2200" b="1" dirty="0">
                <a:solidFill>
                  <a:srgbClr val="E6002D"/>
                </a:solidFill>
                <a:latin typeface="+mj-lt"/>
              </a:rPr>
              <a:t>#PianificazioneTerritoriale</a:t>
            </a:r>
          </a:p>
          <a:p>
            <a:endParaRPr lang="it-IT" sz="2200" dirty="0">
              <a:solidFill>
                <a:srgbClr val="E6002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DFC73C-499E-42BE-925C-D6050E20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collaborazione</a:t>
            </a:r>
            <a:br>
              <a:rPr lang="it-IT" dirty="0"/>
            </a:br>
            <a:r>
              <a:rPr lang="it-IT" dirty="0"/>
              <a:t>Dipartimento per gli Affari Regionali - ISTAT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2778B6AA-ED00-C269-0F74-9D5F30035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555" y="1430929"/>
            <a:ext cx="1788268" cy="4697395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dirty="0"/>
              <a:t>Qual è il principale obiettivo della collaborazione DARA - ISTAT?</a:t>
            </a:r>
            <a:endParaRPr lang="it-IT" sz="1800" b="1" u="sng" dirty="0"/>
          </a:p>
        </p:txBody>
      </p:sp>
      <p:pic>
        <p:nvPicPr>
          <p:cNvPr id="9" name="Elemento grafico 8" descr="Testa con ingranaggi con riempimento a tinta unita">
            <a:extLst>
              <a:ext uri="{FF2B5EF4-FFF2-40B4-BE49-F238E27FC236}">
                <a16:creationId xmlns:a16="http://schemas.microsoft.com/office/drawing/2014/main" id="{7B1917F6-4064-A767-7355-E9538AB32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779626"/>
            <a:ext cx="914400" cy="9144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BC4D1BD6-09FD-8D55-048C-08FC56B5A2A1}"/>
              </a:ext>
            </a:extLst>
          </p:cNvPr>
          <p:cNvSpPr txBox="1"/>
          <p:nvPr/>
        </p:nvSpPr>
        <p:spPr>
          <a:xfrm>
            <a:off x="2572558" y="1430929"/>
            <a:ext cx="9043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Supportare lo sviluppo della</a:t>
            </a:r>
            <a:r>
              <a:rPr lang="it-IT" sz="3600" dirty="0">
                <a:solidFill>
                  <a:srgbClr val="E6002D"/>
                </a:solidFill>
              </a:rPr>
              <a:t> gestione associata </a:t>
            </a:r>
            <a:r>
              <a:rPr lang="it-IT" sz="2800" dirty="0"/>
              <a:t>- attraverso le </a:t>
            </a:r>
            <a:r>
              <a:rPr lang="it-IT" sz="3600" dirty="0">
                <a:solidFill>
                  <a:srgbClr val="E6002D"/>
                </a:solidFill>
              </a:rPr>
              <a:t>Unioni dei Comuni </a:t>
            </a:r>
            <a:r>
              <a:rPr lang="it-IT" sz="2800" dirty="0"/>
              <a:t>–</a:t>
            </a:r>
            <a:r>
              <a:rPr lang="it-IT" sz="3600" dirty="0">
                <a:solidFill>
                  <a:srgbClr val="E6002D"/>
                </a:solidFill>
              </a:rPr>
              <a:t> </a:t>
            </a:r>
            <a:r>
              <a:rPr lang="it-IT" sz="2800" dirty="0"/>
              <a:t>dei</a:t>
            </a:r>
            <a:r>
              <a:rPr lang="it-IT" sz="3600" dirty="0">
                <a:solidFill>
                  <a:srgbClr val="E6002D"/>
                </a:solidFill>
              </a:rPr>
              <a:t> servizi in materia di statistica</a:t>
            </a: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175237A7-999F-209F-2499-DA1E370F464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045" y="4333203"/>
            <a:ext cx="987787" cy="377684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346E5B7C-B7C1-95C3-9EEC-53C4E4E3913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37"/>
          <a:stretch/>
        </p:blipFill>
        <p:spPr>
          <a:xfrm>
            <a:off x="2835390" y="4287074"/>
            <a:ext cx="1379105" cy="469941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CAF56764-3B83-F0BB-DA9A-0623579EF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5967" y="3469746"/>
            <a:ext cx="3349163" cy="719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ortale Imprese">
            <a:extLst>
              <a:ext uri="{FF2B5EF4-FFF2-40B4-BE49-F238E27FC236}">
                <a16:creationId xmlns:a16="http://schemas.microsoft.com/office/drawing/2014/main" id="{415B44F1-3EC1-9654-7C62-A9A7CA096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4743989"/>
            <a:ext cx="2823498" cy="117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86CE5F3A-D292-3D9B-7759-88602957748F}"/>
              </a:ext>
            </a:extLst>
          </p:cNvPr>
          <p:cNvSpPr/>
          <p:nvPr/>
        </p:nvSpPr>
        <p:spPr>
          <a:xfrm>
            <a:off x="2572558" y="3185255"/>
            <a:ext cx="4092402" cy="2735192"/>
          </a:xfrm>
          <a:prstGeom prst="roundRect">
            <a:avLst/>
          </a:prstGeom>
          <a:noFill/>
          <a:ln>
            <a:solidFill>
              <a:srgbClr val="E600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0A6A251E-6DAD-15BE-3C79-1D7C4E1FB2C1}"/>
              </a:ext>
            </a:extLst>
          </p:cNvPr>
          <p:cNvSpPr txBox="1"/>
          <p:nvPr/>
        </p:nvSpPr>
        <p:spPr>
          <a:xfrm>
            <a:off x="7178947" y="2844691"/>
            <a:ext cx="480882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2400" dirty="0"/>
              <a:t>Realizzare </a:t>
            </a:r>
            <a:r>
              <a:rPr lang="it-IT" sz="2400" dirty="0">
                <a:solidFill>
                  <a:srgbClr val="E6002D"/>
                </a:solidFill>
              </a:rPr>
              <a:t>strumenti/metodologie/vademecum sulle modalità di gestione associata </a:t>
            </a:r>
            <a:r>
              <a:rPr lang="it-IT" sz="2400" dirty="0"/>
              <a:t>della funzione, sulle forme di interrelazione con le strutture comunali, sui contenuti e la forma della governance politica e tecnica dell’Ufficio associato, sui vantaggi e sui punti di attenzione/criticità</a:t>
            </a:r>
          </a:p>
        </p:txBody>
      </p: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398</Words>
  <Application>Microsoft Office PowerPoint</Application>
  <PresentationFormat>Widescreen</PresentationFormat>
  <Paragraphs>77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Gestione associata della Statistica:  il ruolo delle Unioni di Comuni</vt:lpstr>
      <vt:lpstr>Le Unioni di Comuni in Italia</vt:lpstr>
      <vt:lpstr>Unioni di Comuni e gestione associata della Statistica</vt:lpstr>
      <vt:lpstr>Il ruolo strategico della funzione Statica in Unione</vt:lpstr>
      <vt:lpstr>La collaborazione Dipartimento per gli Affari Regionali - ISTAT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Antonello Picucci</cp:lastModifiedBy>
  <cp:revision>30</cp:revision>
  <dcterms:created xsi:type="dcterms:W3CDTF">2022-04-03T16:23:48Z</dcterms:created>
  <dcterms:modified xsi:type="dcterms:W3CDTF">2024-04-03T10:56:17Z</dcterms:modified>
</cp:coreProperties>
</file>