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002D"/>
    <a:srgbClr val="82002D"/>
    <a:srgbClr val="009242"/>
    <a:srgbClr val="339966"/>
    <a:srgbClr val="3A966F"/>
    <a:srgbClr val="2EA1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 autoAdjust="0"/>
  </p:normalViewPr>
  <p:slideViewPr>
    <p:cSldViewPr snapToGrid="0">
      <p:cViewPr>
        <p:scale>
          <a:sx n="70" d="100"/>
          <a:sy n="70" d="100"/>
        </p:scale>
        <p:origin x="536" y="-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6D3F48-382F-4B72-BC87-DC100CD60C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02691"/>
            <a:ext cx="9144000" cy="21203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541C495-DB64-4F7C-B500-324C14EF02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79875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89F0C50-05F5-4BB4-ADDE-27AD0E73C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E833-4013-4AE2-949E-1B3A04012AA4}" type="datetimeFigureOut">
              <a:rPr lang="it-IT" smtClean="0"/>
              <a:t>29/03/2024</a:t>
            </a:fld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87F9CD4-ED97-4763-9772-F6D8614EA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8B4D1-54DE-4516-9A2B-FFB59822C569}" type="slidenum">
              <a:rPr lang="it-IT" smtClean="0"/>
              <a:t>‹N›</a:t>
            </a:fld>
            <a:endParaRPr lang="it-IT"/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0172F75D-7C50-4D08-8BB6-3D4228D2700B}"/>
              </a:ext>
            </a:extLst>
          </p:cNvPr>
          <p:cNvSpPr/>
          <p:nvPr userDrawn="1"/>
        </p:nvSpPr>
        <p:spPr>
          <a:xfrm>
            <a:off x="0" y="1575912"/>
            <a:ext cx="12192000" cy="129063"/>
          </a:xfrm>
          <a:prstGeom prst="rect">
            <a:avLst/>
          </a:prstGeom>
          <a:solidFill>
            <a:srgbClr val="E6002D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100D2087-68B6-4CCA-B90C-C82614511BC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2242" y="6030526"/>
            <a:ext cx="2528838" cy="79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Immagine 10">
            <a:extLst>
              <a:ext uri="{FF2B5EF4-FFF2-40B4-BE49-F238E27FC236}">
                <a16:creationId xmlns:a16="http://schemas.microsoft.com/office/drawing/2014/main" id="{D86130C3-2C89-42BC-B4AE-AFBD187C6FB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3236" y="56940"/>
            <a:ext cx="4065527" cy="573587"/>
          </a:xfrm>
          <a:prstGeom prst="rect">
            <a:avLst/>
          </a:prstGeom>
        </p:spPr>
      </p:pic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2424A422-6092-4661-BDDA-3CC1FE6F1DD3}"/>
              </a:ext>
            </a:extLst>
          </p:cNvPr>
          <p:cNvSpPr txBox="1"/>
          <p:nvPr userDrawn="1"/>
        </p:nvSpPr>
        <p:spPr>
          <a:xfrm>
            <a:off x="-1" y="714138"/>
            <a:ext cx="1219200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it-IT" sz="2400" b="1" dirty="0">
                <a:solidFill>
                  <a:srgbClr val="E6002D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IL VALORE DELLA STATISTICA</a:t>
            </a:r>
          </a:p>
          <a:p>
            <a:pPr algn="ctr">
              <a:spcAft>
                <a:spcPts val="0"/>
              </a:spcAft>
            </a:pPr>
            <a:r>
              <a:rPr lang="it-IT" sz="1400" b="1" dirty="0">
                <a:solidFill>
                  <a:srgbClr val="E6002D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La Statistica per la misurazione del valore pubblico e per la programmazione e valutazione delle politiche locali</a:t>
            </a:r>
          </a:p>
          <a:p>
            <a:pPr algn="ctr">
              <a:spcAft>
                <a:spcPts val="0"/>
              </a:spcAft>
            </a:pPr>
            <a:r>
              <a:rPr lang="it-IT" sz="1200" b="0" i="0" u="none" strike="noStrike" baseline="0" dirty="0">
                <a:solidFill>
                  <a:srgbClr val="E6002D"/>
                </a:solidFill>
                <a:effectLst/>
                <a:latin typeface="+mn-lt"/>
                <a:ea typeface="Tahoma" panose="020B0604030504040204" pitchFamily="34" charset="0"/>
                <a:cs typeface="Times New Roman" panose="02020603050405020304" pitchFamily="18" charset="0"/>
              </a:rPr>
              <a:t>11</a:t>
            </a:r>
            <a:r>
              <a:rPr lang="it-IT" sz="1200" b="0" i="0" u="none" strike="noStrike" baseline="0" dirty="0">
                <a:solidFill>
                  <a:srgbClr val="E6002D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 e 12 aprile 2024 – Cappella Farnese – Palazzo d’Accursio, Bologna</a:t>
            </a:r>
            <a:endParaRPr lang="it-IT" sz="1200" b="0" dirty="0">
              <a:solidFill>
                <a:srgbClr val="E6002D"/>
              </a:solidFill>
              <a:latin typeface="+mn-lt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3" name="Immagine 12">
            <a:extLst>
              <a:ext uri="{FF2B5EF4-FFF2-40B4-BE49-F238E27FC236}">
                <a16:creationId xmlns:a16="http://schemas.microsoft.com/office/drawing/2014/main" id="{16B21584-D917-4929-B1CC-AF63B37EC88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1026" y="6025513"/>
            <a:ext cx="1564683" cy="7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6955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C601B67-8FC2-4C70-8862-8C074477B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0670"/>
            <a:ext cx="10515600" cy="976923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F2C0DA2-8BF8-4638-A454-2C90203BEC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9567"/>
            <a:ext cx="10515600" cy="4697395"/>
          </a:xfrm>
        </p:spPr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E6A92041-1E72-4134-B64B-3791D8CECA5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0859" y="6318000"/>
            <a:ext cx="1709213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ttangolo 10">
            <a:extLst>
              <a:ext uri="{FF2B5EF4-FFF2-40B4-BE49-F238E27FC236}">
                <a16:creationId xmlns:a16="http://schemas.microsoft.com/office/drawing/2014/main" id="{D86E0502-FC5E-4770-9A1E-02D2E42BB094}"/>
              </a:ext>
            </a:extLst>
          </p:cNvPr>
          <p:cNvSpPr/>
          <p:nvPr userDrawn="1"/>
        </p:nvSpPr>
        <p:spPr>
          <a:xfrm>
            <a:off x="-1" y="6241377"/>
            <a:ext cx="12192000" cy="36000"/>
          </a:xfrm>
          <a:prstGeom prst="rect">
            <a:avLst/>
          </a:prstGeom>
          <a:solidFill>
            <a:srgbClr val="E6002D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0172F75D-7C50-4D08-8BB6-3D4228D2700B}"/>
              </a:ext>
            </a:extLst>
          </p:cNvPr>
          <p:cNvSpPr/>
          <p:nvPr userDrawn="1"/>
        </p:nvSpPr>
        <p:spPr>
          <a:xfrm>
            <a:off x="0" y="1158216"/>
            <a:ext cx="12192000" cy="129063"/>
          </a:xfrm>
          <a:prstGeom prst="rect">
            <a:avLst/>
          </a:prstGeom>
          <a:solidFill>
            <a:srgbClr val="E6002D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90625194-F8A9-41B6-AD77-33E129EBDDC1}"/>
              </a:ext>
            </a:extLst>
          </p:cNvPr>
          <p:cNvSpPr txBox="1"/>
          <p:nvPr userDrawn="1"/>
        </p:nvSpPr>
        <p:spPr>
          <a:xfrm>
            <a:off x="3453246" y="6447066"/>
            <a:ext cx="5285509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it-IT" sz="1500" b="1" dirty="0">
                <a:solidFill>
                  <a:srgbClr val="E6002D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IL VALORE DELLA STATISTICA</a:t>
            </a:r>
          </a:p>
        </p:txBody>
      </p:sp>
      <p:pic>
        <p:nvPicPr>
          <p:cNvPr id="12" name="Immagine 11">
            <a:extLst>
              <a:ext uri="{FF2B5EF4-FFF2-40B4-BE49-F238E27FC236}">
                <a16:creationId xmlns:a16="http://schemas.microsoft.com/office/drawing/2014/main" id="{57F19B5F-49BE-4DD5-86AC-B43E308905D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7078" y="6333858"/>
            <a:ext cx="967475" cy="504000"/>
          </a:xfrm>
          <a:prstGeom prst="rect">
            <a:avLst/>
          </a:prstGeom>
        </p:spPr>
      </p:pic>
      <p:pic>
        <p:nvPicPr>
          <p:cNvPr id="13" name="Immagine 12">
            <a:extLst>
              <a:ext uri="{FF2B5EF4-FFF2-40B4-BE49-F238E27FC236}">
                <a16:creationId xmlns:a16="http://schemas.microsoft.com/office/drawing/2014/main" id="{FD223DDD-4CF3-4AD6-96B4-BEF98E3972B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385879"/>
            <a:ext cx="2724255" cy="384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427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44F89EAD-6A09-4F26-84F1-5343EF68C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3470765-2F1D-4042-BEF3-49C3D1F589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249325E-BEBF-434B-8F33-EBBAA0BB89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1E833-4013-4AE2-949E-1B3A04012AA4}" type="datetimeFigureOut">
              <a:rPr lang="it-IT" smtClean="0"/>
              <a:t>29/03/2024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3684F05-71D2-44E7-A11A-0133DA0D0E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EB26961-C5A2-4C18-82C8-2C9188A213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8B4D1-54DE-4516-9A2B-FFB59822C5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40333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438B77E-294A-4AC8-8DA6-0BBB0466D3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115943"/>
            <a:ext cx="9144000" cy="1394019"/>
          </a:xfrm>
        </p:spPr>
        <p:txBody>
          <a:bodyPr>
            <a:normAutofit fontScale="90000"/>
          </a:bodyPr>
          <a:lstStyle/>
          <a:p>
            <a:r>
              <a:rPr lang="it-IT" dirty="0"/>
              <a:t>La qualità dei Comuni nel Sistan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295E769-0C68-4D6F-8B21-755E2582FCB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Un focus sulle caratteristiche dei comuni, associati e non, alla luce del Codice Italiano per la Qualità delle Statistiche Ufficiali</a:t>
            </a:r>
          </a:p>
          <a:p>
            <a:endParaRPr lang="it-IT" dirty="0"/>
          </a:p>
          <a:p>
            <a:r>
              <a:rPr lang="it-IT" dirty="0"/>
              <a:t>Tebala Domenico – Istat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74592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BCE82E8-F3FD-4DD2-A4C0-8C8A6A9B4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16963"/>
            <a:ext cx="12192000" cy="1427604"/>
          </a:xfrm>
        </p:spPr>
        <p:txBody>
          <a:bodyPr/>
          <a:lstStyle/>
          <a:p>
            <a:pPr>
              <a:lnSpc>
                <a:spcPts val="3300"/>
              </a:lnSpc>
            </a:pPr>
            <a:r>
              <a:rPr lang="it-IT" sz="3400" dirty="0"/>
              <a:t>Principio 1 -  indipendenza professionale</a:t>
            </a:r>
            <a:br>
              <a:rPr lang="it-IT" sz="3400" dirty="0"/>
            </a:br>
            <a:r>
              <a:rPr lang="it-IT" sz="3400" dirty="0"/>
              <a:t>Principio 2 - mandato per la rilevazione di dati e l’accesso ai dati</a:t>
            </a: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8233B3EC-1532-98EE-4A4B-13798516B9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44976" y="1328929"/>
            <a:ext cx="7901304" cy="4863542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A6090A08-7F68-7506-A9B3-4EC28CA326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73" y="1738276"/>
            <a:ext cx="3898366" cy="4454195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A4DB6C90-EB76-7FF4-F8B7-C91795B73930}"/>
              </a:ext>
            </a:extLst>
          </p:cNvPr>
          <p:cNvSpPr txBox="1"/>
          <p:nvPr/>
        </p:nvSpPr>
        <p:spPr>
          <a:xfrm>
            <a:off x="192024" y="1310641"/>
            <a:ext cx="3805415" cy="353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1700" dirty="0"/>
              <a:t>% Diffusione lavori statistici – Anno 2023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6CA4F50D-6891-E92E-7452-00DC8C88021E}"/>
              </a:ext>
            </a:extLst>
          </p:cNvPr>
          <p:cNvSpPr txBox="1"/>
          <p:nvPr/>
        </p:nvSpPr>
        <p:spPr>
          <a:xfrm>
            <a:off x="301516" y="5378082"/>
            <a:ext cx="1188719" cy="338554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it-IT" sz="1600" b="1" dirty="0">
                <a:solidFill>
                  <a:schemeClr val="bg1"/>
                </a:solidFill>
              </a:rPr>
              <a:t>Italia 27,1%</a:t>
            </a:r>
          </a:p>
        </p:txBody>
      </p:sp>
    </p:spTree>
    <p:extLst>
      <p:ext uri="{BB962C8B-B14F-4D97-AF65-F5344CB8AC3E}">
        <p14:creationId xmlns:p14="http://schemas.microsoft.com/office/powerpoint/2010/main" val="778214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1">
            <a:extLst>
              <a:ext uri="{FF2B5EF4-FFF2-40B4-BE49-F238E27FC236}">
                <a16:creationId xmlns:a16="http://schemas.microsoft.com/office/drawing/2014/main" id="{0FA947BE-BD17-6B5E-7B67-B998CF079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16963"/>
            <a:ext cx="12192000" cy="1427604"/>
          </a:xfrm>
        </p:spPr>
        <p:txBody>
          <a:bodyPr/>
          <a:lstStyle/>
          <a:p>
            <a:pPr>
              <a:lnSpc>
                <a:spcPts val="3300"/>
              </a:lnSpc>
            </a:pPr>
            <a:r>
              <a:rPr lang="it-IT" sz="3400" dirty="0"/>
              <a:t>Principio 3 – adeguatezza delle risorse</a:t>
            </a:r>
            <a:br>
              <a:rPr lang="it-IT" sz="3400" dirty="0"/>
            </a:br>
            <a:r>
              <a:rPr lang="it-IT" sz="3400" dirty="0"/>
              <a:t>Principio 4 – impegno a favore della qualità</a:t>
            </a:r>
            <a:br>
              <a:rPr lang="it-IT" sz="3400" dirty="0"/>
            </a:br>
            <a:r>
              <a:rPr lang="it-IT" sz="3400" dirty="0"/>
              <a:t>Principio 5 – riservatezza statistica e protezione dati personali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2EE88545-3713-CEA1-3413-0BC8DA1FA0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8740" y="1310641"/>
            <a:ext cx="6426717" cy="4950459"/>
          </a:xfrm>
          <a:prstGeom prst="rect">
            <a:avLst/>
          </a:prstGeom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6D2841BD-9A02-6080-1C5E-F31A0725CF51}"/>
              </a:ext>
            </a:extLst>
          </p:cNvPr>
          <p:cNvSpPr txBox="1"/>
          <p:nvPr/>
        </p:nvSpPr>
        <p:spPr>
          <a:xfrm>
            <a:off x="192024" y="1310641"/>
            <a:ext cx="5046716" cy="353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1700" dirty="0"/>
              <a:t>% Conoscenza metodi e strumenti qualità – Anno 2023</a:t>
            </a: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A684E5F7-CB4D-954F-70D0-63C5D94A0D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419" y="1664584"/>
            <a:ext cx="4018501" cy="4532952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A6C7DD5B-305A-FE6F-1103-5AE22CB7B214}"/>
              </a:ext>
            </a:extLst>
          </p:cNvPr>
          <p:cNvSpPr txBox="1"/>
          <p:nvPr/>
        </p:nvSpPr>
        <p:spPr>
          <a:xfrm>
            <a:off x="526543" y="5378082"/>
            <a:ext cx="1188719" cy="338554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it-IT" sz="1600" b="1" dirty="0">
                <a:solidFill>
                  <a:schemeClr val="bg1"/>
                </a:solidFill>
              </a:rPr>
              <a:t>Italia 72,6%</a:t>
            </a:r>
          </a:p>
        </p:txBody>
      </p:sp>
    </p:spTree>
    <p:extLst>
      <p:ext uri="{BB962C8B-B14F-4D97-AF65-F5344CB8AC3E}">
        <p14:creationId xmlns:p14="http://schemas.microsoft.com/office/powerpoint/2010/main" val="2127763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>
            <a:extLst>
              <a:ext uri="{FF2B5EF4-FFF2-40B4-BE49-F238E27FC236}">
                <a16:creationId xmlns:a16="http://schemas.microsoft.com/office/drawing/2014/main" id="{B4FBB014-0F3F-FBAC-E6A7-4937B8618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03200"/>
            <a:ext cx="12192000" cy="1574801"/>
          </a:xfrm>
        </p:spPr>
        <p:txBody>
          <a:bodyPr/>
          <a:lstStyle/>
          <a:p>
            <a:pPr>
              <a:lnSpc>
                <a:spcPts val="2900"/>
              </a:lnSpc>
            </a:pPr>
            <a:r>
              <a:rPr lang="it-IT" sz="3400" dirty="0"/>
              <a:t>Principio 6 – imparzialità e obiettività</a:t>
            </a:r>
            <a:br>
              <a:rPr lang="it-IT" sz="3400" dirty="0"/>
            </a:br>
            <a:r>
              <a:rPr lang="it-IT" sz="3400" dirty="0"/>
              <a:t>Principio 7 – solida metodologia</a:t>
            </a:r>
            <a:br>
              <a:rPr lang="it-IT" sz="3400" dirty="0"/>
            </a:br>
            <a:r>
              <a:rPr lang="it-IT" sz="3400" dirty="0"/>
              <a:t>Principio 9 – onere non eccessivo sui rispondenti</a:t>
            </a:r>
            <a:br>
              <a:rPr lang="it-IT" sz="3400" dirty="0"/>
            </a:br>
            <a:br>
              <a:rPr lang="it-IT" sz="3400" dirty="0"/>
            </a:br>
            <a:endParaRPr lang="it-IT" sz="3400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0D8266B4-94BA-63CA-4E9D-5511CCE89F48}"/>
              </a:ext>
            </a:extLst>
          </p:cNvPr>
          <p:cNvSpPr txBox="1"/>
          <p:nvPr/>
        </p:nvSpPr>
        <p:spPr>
          <a:xfrm>
            <a:off x="7104380" y="75987"/>
            <a:ext cx="6182360" cy="7977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600"/>
              </a:lnSpc>
            </a:pPr>
            <a:r>
              <a:rPr lang="it-IT" sz="3400" dirty="0">
                <a:latin typeface="+mj-lt"/>
                <a:ea typeface="+mj-ea"/>
                <a:cs typeface="+mj-cs"/>
              </a:rPr>
              <a:t>Principio 11 – accuratezza e attendibilità</a:t>
            </a: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6EB90849-075A-65ED-7CDD-909D989757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4688" y="1358628"/>
            <a:ext cx="6072378" cy="4781314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7C90A9A9-4449-56BA-146B-009F5EDA70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1566" y="1715772"/>
            <a:ext cx="4084287" cy="4486400"/>
          </a:xfrm>
          <a:prstGeom prst="rect">
            <a:avLst/>
          </a:prstGeom>
        </p:spPr>
      </p:pic>
      <p:sp>
        <p:nvSpPr>
          <p:cNvPr id="8" name="CasellaDiTesto 7">
            <a:extLst>
              <a:ext uri="{FF2B5EF4-FFF2-40B4-BE49-F238E27FC236}">
                <a16:creationId xmlns:a16="http://schemas.microsoft.com/office/drawing/2014/main" id="{9424C10D-C986-6C1F-ACB8-EE036B302005}"/>
              </a:ext>
            </a:extLst>
          </p:cNvPr>
          <p:cNvSpPr txBox="1"/>
          <p:nvPr/>
        </p:nvSpPr>
        <p:spPr>
          <a:xfrm>
            <a:off x="192024" y="1310641"/>
            <a:ext cx="5046716" cy="353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700" dirty="0"/>
              <a:t>% Applicazioni metodi Istat – Anno 2023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160391F6-892D-0F6B-94A2-8D8317547873}"/>
              </a:ext>
            </a:extLst>
          </p:cNvPr>
          <p:cNvSpPr txBox="1"/>
          <p:nvPr/>
        </p:nvSpPr>
        <p:spPr>
          <a:xfrm>
            <a:off x="614934" y="5378082"/>
            <a:ext cx="1188719" cy="338554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it-IT" sz="1600" b="1" dirty="0">
                <a:solidFill>
                  <a:schemeClr val="bg1"/>
                </a:solidFill>
              </a:rPr>
              <a:t>Italia 61,8%</a:t>
            </a:r>
          </a:p>
        </p:txBody>
      </p:sp>
    </p:spTree>
    <p:extLst>
      <p:ext uri="{BB962C8B-B14F-4D97-AF65-F5344CB8AC3E}">
        <p14:creationId xmlns:p14="http://schemas.microsoft.com/office/powerpoint/2010/main" val="907970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magine 9">
            <a:extLst>
              <a:ext uri="{FF2B5EF4-FFF2-40B4-BE49-F238E27FC236}">
                <a16:creationId xmlns:a16="http://schemas.microsoft.com/office/drawing/2014/main" id="{B55D114D-AABC-D1EF-FA12-A0288450AD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" y="1664584"/>
            <a:ext cx="4011788" cy="4562480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82E079D6-E1C0-92CF-FA59-C2B33CFCC21D}"/>
              </a:ext>
            </a:extLst>
          </p:cNvPr>
          <p:cNvSpPr txBox="1"/>
          <p:nvPr/>
        </p:nvSpPr>
        <p:spPr>
          <a:xfrm>
            <a:off x="-102626" y="1310641"/>
            <a:ext cx="5046716" cy="353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700" dirty="0"/>
              <a:t>% Dati open – Anno 2023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44E524FB-45EF-B08A-478C-365C944F4CCA}"/>
              </a:ext>
            </a:extLst>
          </p:cNvPr>
          <p:cNvSpPr txBox="1"/>
          <p:nvPr/>
        </p:nvSpPr>
        <p:spPr>
          <a:xfrm>
            <a:off x="611628" y="5378082"/>
            <a:ext cx="1188719" cy="338554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it-IT" sz="1600" b="1" dirty="0">
                <a:solidFill>
                  <a:schemeClr val="bg1"/>
                </a:solidFill>
              </a:rPr>
              <a:t>Italia 44,8%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3771E5C-169D-301F-719A-F72341559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16963"/>
            <a:ext cx="12192000" cy="1427604"/>
          </a:xfrm>
        </p:spPr>
        <p:txBody>
          <a:bodyPr/>
          <a:lstStyle/>
          <a:p>
            <a:pPr>
              <a:lnSpc>
                <a:spcPts val="3300"/>
              </a:lnSpc>
            </a:pPr>
            <a:r>
              <a:rPr lang="it-IT" sz="3400" dirty="0"/>
              <a:t>Principio 15 -  accessibilità e chiarezza</a:t>
            </a: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0F33677F-0C47-F09A-70D7-9C8966CE5B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92039" y="1401528"/>
            <a:ext cx="6930771" cy="4676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378715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452</TotalTime>
  <Words>152</Words>
  <Application>Microsoft Office PowerPoint</Application>
  <PresentationFormat>Widescreen</PresentationFormat>
  <Paragraphs>17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di Office</vt:lpstr>
      <vt:lpstr>La qualità dei Comuni nel Sistan</vt:lpstr>
      <vt:lpstr>Principio 1 -  indipendenza professionale Principio 2 - mandato per la rilevazione di dati e l’accesso ai dati</vt:lpstr>
      <vt:lpstr>Principio 3 – adeguatezza delle risorse Principio 4 – impegno a favore della qualità Principio 5 – riservatezza statistica e protezione dati personali</vt:lpstr>
      <vt:lpstr>Principio 6 – imparzialità e obiettività Principio 7 – solida metodologia Principio 9 – onere non eccessivo sui rispondenti  </vt:lpstr>
      <vt:lpstr>Principio 15 -  accessibilità e chiarezza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Girolamo D'Anneo</dc:creator>
  <cp:lastModifiedBy>Domenico Tebala</cp:lastModifiedBy>
  <cp:revision>26</cp:revision>
  <dcterms:created xsi:type="dcterms:W3CDTF">2022-04-03T16:23:48Z</dcterms:created>
  <dcterms:modified xsi:type="dcterms:W3CDTF">2024-03-29T14:17:48Z</dcterms:modified>
</cp:coreProperties>
</file>