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242"/>
    <a:srgbClr val="339966"/>
    <a:srgbClr val="3A966F"/>
    <a:srgbClr val="2EA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6D3F48-382F-4B72-BC87-DC100CD60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2691"/>
            <a:ext cx="9144000" cy="21203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41C495-DB64-4F7C-B500-324C14EF0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9F0C50-05F5-4BB4-ADDE-27AD0E73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07/06/2023</a:t>
            </a:fld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7F9CD4-ED97-4763-9772-F6D8614EA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575912"/>
            <a:ext cx="12192000" cy="220271"/>
          </a:xfrm>
          <a:prstGeom prst="rect">
            <a:avLst/>
          </a:prstGeom>
          <a:solidFill>
            <a:srgbClr val="00924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E14E4C8-DF70-40F9-91C0-9F02DB32C4CF}"/>
              </a:ext>
            </a:extLst>
          </p:cNvPr>
          <p:cNvSpPr txBox="1"/>
          <p:nvPr userDrawn="1"/>
        </p:nvSpPr>
        <p:spPr>
          <a:xfrm>
            <a:off x="692726" y="807907"/>
            <a:ext cx="10834255" cy="6848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it-IT" sz="2000" b="1" dirty="0">
                <a:solidFill>
                  <a:srgbClr val="009242"/>
                </a:solidFill>
                <a:effectLst/>
                <a:latin typeface="Lucida Sans" panose="020B0602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TRAVOLTI DA UN INSOLITO DESTINO NEL MARE SMERALDO DEI DATI</a:t>
            </a:r>
          </a:p>
          <a:p>
            <a:pPr algn="ctr">
              <a:spcAft>
                <a:spcPts val="300"/>
              </a:spcAft>
            </a:pPr>
            <a:r>
              <a:rPr lang="it-IT" sz="1600" b="0" i="0" u="none" strike="noStrike" baseline="0" dirty="0">
                <a:solidFill>
                  <a:srgbClr val="00924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 e 16 giugno 2023 – Museo Archeologico, OLBIA</a:t>
            </a:r>
            <a:endParaRPr lang="it-IT" sz="1600" dirty="0">
              <a:solidFill>
                <a:srgbClr val="00924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100D2087-68B6-4CCA-B90C-C82614511B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581" y="6018599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4DE25D23-A0AA-4717-B1D2-876B9C3501D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188662" y="126333"/>
            <a:ext cx="3814675" cy="63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95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601B67-8FC2-4C70-8862-8C074477B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70"/>
            <a:ext cx="10515600" cy="97692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2C0DA2-8BF8-4638-A454-2C90203B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567"/>
            <a:ext cx="10515600" cy="4697395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9E59697A-6655-44DF-9257-13E0CF36411B}"/>
              </a:ext>
            </a:extLst>
          </p:cNvPr>
          <p:cNvSpPr/>
          <p:nvPr userDrawn="1"/>
        </p:nvSpPr>
        <p:spPr>
          <a:xfrm>
            <a:off x="0" y="1208580"/>
            <a:ext cx="12192000" cy="180000"/>
          </a:xfrm>
          <a:prstGeom prst="rect">
            <a:avLst/>
          </a:prstGeom>
          <a:solidFill>
            <a:srgbClr val="00924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6A92041-1E72-4134-B64B-3791D8CECA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2787" y="6318000"/>
            <a:ext cx="17092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D86E0502-FC5E-4770-9A1E-02D2E42BB094}"/>
              </a:ext>
            </a:extLst>
          </p:cNvPr>
          <p:cNvSpPr/>
          <p:nvPr userDrawn="1"/>
        </p:nvSpPr>
        <p:spPr>
          <a:xfrm>
            <a:off x="-1" y="6241377"/>
            <a:ext cx="12192000" cy="36000"/>
          </a:xfrm>
          <a:prstGeom prst="rect">
            <a:avLst/>
          </a:prstGeom>
          <a:solidFill>
            <a:srgbClr val="00924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02F33FE0-8386-4380-8748-E784F3B6A5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" y="6318000"/>
            <a:ext cx="3249559" cy="540000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3BAD98E6-5918-4BBF-A64D-520F5ED10C69}"/>
              </a:ext>
            </a:extLst>
          </p:cNvPr>
          <p:cNvSpPr txBox="1"/>
          <p:nvPr userDrawn="1"/>
        </p:nvSpPr>
        <p:spPr>
          <a:xfrm>
            <a:off x="2572327" y="6450818"/>
            <a:ext cx="704734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300"/>
              </a:spcAft>
            </a:pPr>
            <a:r>
              <a:rPr lang="it-IT" sz="1200" b="1" dirty="0">
                <a:solidFill>
                  <a:srgbClr val="009242"/>
                </a:solidFill>
                <a:effectLst/>
                <a:latin typeface="Lucida Sans" panose="020B0602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TRAVOLTI DA UN INSOLITO DESTINO NEL MARE SMERALDO DEI DATI</a:t>
            </a:r>
          </a:p>
        </p:txBody>
      </p:sp>
    </p:spTree>
    <p:extLst>
      <p:ext uri="{BB962C8B-B14F-4D97-AF65-F5344CB8AC3E}">
        <p14:creationId xmlns:p14="http://schemas.microsoft.com/office/powerpoint/2010/main" val="306242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4F89EAD-6A09-4F26-84F1-5343EF68C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470765-2F1D-4042-BEF3-49C3D1F58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49325E-BEBF-434B-8F33-EBBAA0BB8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1E833-4013-4AE2-949E-1B3A04012AA4}" type="datetimeFigureOut">
              <a:rPr lang="it-IT" smtClean="0"/>
              <a:t>07/06/2023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684F05-71D2-44E7-A11A-0133DA0D0E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B26961-C5A2-4C18-82C8-2C9188A21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033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38B77E-294A-4AC8-8DA6-0BBB0466D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15943"/>
            <a:ext cx="9144000" cy="1394019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Indagine </a:t>
            </a:r>
            <a:r>
              <a:rPr lang="it-IT" dirty="0" err="1" smtClean="0"/>
              <a:t>Customer</a:t>
            </a:r>
            <a:r>
              <a:rPr lang="it-IT" dirty="0" smtClean="0"/>
              <a:t> </a:t>
            </a:r>
            <a:r>
              <a:rPr lang="it-IT" dirty="0" err="1"/>
              <a:t>Satisfaction</a:t>
            </a:r>
            <a:r>
              <a:rPr lang="it-IT" dirty="0"/>
              <a:t> del Turismo nei Comuni Liguri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B725FEA-0F6B-449A-97EF-D0D3BA2CD4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1581" y="6018599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6994" y="5753224"/>
            <a:ext cx="721581" cy="909555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8887" y="5776774"/>
            <a:ext cx="1096087" cy="1033119"/>
          </a:xfrm>
          <a:prstGeom prst="rect">
            <a:avLst/>
          </a:prstGeom>
        </p:spPr>
      </p:pic>
      <p:sp>
        <p:nvSpPr>
          <p:cNvPr id="11" name="Sottotitolo 2">
            <a:extLst>
              <a:ext uri="{FF2B5EF4-FFF2-40B4-BE49-F238E27FC236}">
                <a16:creationId xmlns:a16="http://schemas.microsoft.com/office/drawing/2014/main" id="{4295E769-0C68-4D6F-8B21-755E2582FCB4}"/>
              </a:ext>
            </a:extLst>
          </p:cNvPr>
          <p:cNvSpPr txBox="1">
            <a:spLocks/>
          </p:cNvSpPr>
          <p:nvPr/>
        </p:nvSpPr>
        <p:spPr>
          <a:xfrm>
            <a:off x="1524000" y="3692960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mtClean="0"/>
              <a:t>Regione Liguria</a:t>
            </a:r>
          </a:p>
          <a:p>
            <a:r>
              <a:rPr lang="it-IT" smtClean="0"/>
              <a:t>Direzione Centrale Finanza Bilancio e Controlli</a:t>
            </a:r>
          </a:p>
          <a:p>
            <a:r>
              <a:rPr lang="it-IT" smtClean="0"/>
              <a:t>Settore Programmazione Finanziaria e Statistica </a:t>
            </a:r>
            <a:endParaRPr lang="it-IT" dirty="0" smtClean="0"/>
          </a:p>
        </p:txBody>
      </p:sp>
      <p:sp>
        <p:nvSpPr>
          <p:cNvPr id="12" name="Rettangolo 11"/>
          <p:cNvSpPr/>
          <p:nvPr/>
        </p:nvSpPr>
        <p:spPr>
          <a:xfrm>
            <a:off x="4009208" y="5357348"/>
            <a:ext cx="41735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400" dirty="0" smtClean="0"/>
              <a:t>Dott. Stefano Morassutti – Regione Liguria</a:t>
            </a:r>
          </a:p>
          <a:p>
            <a:pPr algn="ctr"/>
            <a:r>
              <a:rPr lang="it-IT" sz="1400" dirty="0"/>
              <a:t>Dott. Mauro Natali – Regione Liguria</a:t>
            </a:r>
          </a:p>
        </p:txBody>
      </p:sp>
    </p:spTree>
    <p:extLst>
      <p:ext uri="{BB962C8B-B14F-4D97-AF65-F5344CB8AC3E}">
        <p14:creationId xmlns:p14="http://schemas.microsoft.com/office/powerpoint/2010/main" val="974592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CE82E8-F3FD-4DD2-A4C0-8C8A6A9B4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420" y="140670"/>
            <a:ext cx="11567160" cy="976923"/>
          </a:xfrm>
        </p:spPr>
        <p:txBody>
          <a:bodyPr/>
          <a:lstStyle/>
          <a:p>
            <a:r>
              <a:rPr lang="it-IT" dirty="0"/>
              <a:t>Indagine </a:t>
            </a:r>
            <a:r>
              <a:rPr lang="it-IT" dirty="0" err="1"/>
              <a:t>Customer</a:t>
            </a:r>
            <a:r>
              <a:rPr lang="it-IT" dirty="0"/>
              <a:t> </a:t>
            </a:r>
            <a:r>
              <a:rPr lang="it-IT" dirty="0" err="1"/>
              <a:t>Satisfaction</a:t>
            </a:r>
            <a:r>
              <a:rPr lang="it-IT" dirty="0"/>
              <a:t> del Turismo nei Comuni Liguri</a:t>
            </a:r>
          </a:p>
        </p:txBody>
      </p:sp>
      <p:sp>
        <p:nvSpPr>
          <p:cNvPr id="15" name="Rettangolo 14"/>
          <p:cNvSpPr/>
          <p:nvPr/>
        </p:nvSpPr>
        <p:spPr>
          <a:xfrm>
            <a:off x="846031" y="1454167"/>
            <a:ext cx="2020933" cy="4697396"/>
          </a:xfrm>
          <a:prstGeom prst="rect">
            <a:avLst/>
          </a:prstGeom>
          <a:solidFill>
            <a:srgbClr val="0092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Ovale 15"/>
          <p:cNvSpPr/>
          <p:nvPr/>
        </p:nvSpPr>
        <p:spPr>
          <a:xfrm>
            <a:off x="1096571" y="2645974"/>
            <a:ext cx="2380891" cy="2441276"/>
          </a:xfrm>
          <a:prstGeom prst="ellipse">
            <a:avLst/>
          </a:prstGeom>
          <a:solidFill>
            <a:schemeClr val="bg1"/>
          </a:soli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9" name="Arco 18"/>
          <p:cNvSpPr/>
          <p:nvPr/>
        </p:nvSpPr>
        <p:spPr>
          <a:xfrm>
            <a:off x="403748" y="1454167"/>
            <a:ext cx="4469910" cy="4697395"/>
          </a:xfrm>
          <a:prstGeom prst="arc">
            <a:avLst>
              <a:gd name="adj1" fmla="val 16824893"/>
              <a:gd name="adj2" fmla="val 4786017"/>
            </a:avLst>
          </a:prstGeom>
          <a:ln w="57150" cmpd="sng">
            <a:solidFill>
              <a:srgbClr val="0092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6" name="Rettangolo arrotondato 35"/>
          <p:cNvSpPr/>
          <p:nvPr/>
        </p:nvSpPr>
        <p:spPr>
          <a:xfrm>
            <a:off x="3441385" y="5129179"/>
            <a:ext cx="7032559" cy="102238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7" name="Ovale 36"/>
          <p:cNvSpPr/>
          <p:nvPr/>
        </p:nvSpPr>
        <p:spPr>
          <a:xfrm>
            <a:off x="3554696" y="5232103"/>
            <a:ext cx="816533" cy="816533"/>
          </a:xfrm>
          <a:prstGeom prst="ellipse">
            <a:avLst/>
          </a:prstGeom>
          <a:solidFill>
            <a:schemeClr val="bg1"/>
          </a:soli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4" name="Rettangolo arrotondato 33"/>
          <p:cNvSpPr/>
          <p:nvPr/>
        </p:nvSpPr>
        <p:spPr>
          <a:xfrm>
            <a:off x="4321241" y="2676914"/>
            <a:ext cx="7032559" cy="102238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5" name="Ovale 34"/>
          <p:cNvSpPr/>
          <p:nvPr/>
        </p:nvSpPr>
        <p:spPr>
          <a:xfrm>
            <a:off x="4457975" y="2779838"/>
            <a:ext cx="816533" cy="816533"/>
          </a:xfrm>
          <a:prstGeom prst="ellipse">
            <a:avLst/>
          </a:prstGeom>
          <a:solidFill>
            <a:schemeClr val="bg1"/>
          </a:soli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" name="Rettangolo arrotondato 27"/>
          <p:cNvSpPr/>
          <p:nvPr/>
        </p:nvSpPr>
        <p:spPr>
          <a:xfrm>
            <a:off x="3456049" y="1459408"/>
            <a:ext cx="7032559" cy="102238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0" name="CasellaDiTesto 29"/>
          <p:cNvSpPr txBox="1"/>
          <p:nvPr/>
        </p:nvSpPr>
        <p:spPr>
          <a:xfrm>
            <a:off x="4484540" y="1792696"/>
            <a:ext cx="5575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latin typeface="Graphik"/>
              </a:rPr>
              <a:t>Piano di Campionamento</a:t>
            </a:r>
            <a:endParaRPr lang="it-IT" sz="1600" b="1" dirty="0">
              <a:latin typeface="Graphik"/>
            </a:endParaRPr>
          </a:p>
        </p:txBody>
      </p:sp>
      <p:sp>
        <p:nvSpPr>
          <p:cNvPr id="38" name="Ovale 37"/>
          <p:cNvSpPr/>
          <p:nvPr/>
        </p:nvSpPr>
        <p:spPr>
          <a:xfrm>
            <a:off x="3589918" y="1552934"/>
            <a:ext cx="843778" cy="818079"/>
          </a:xfrm>
          <a:prstGeom prst="ellipse">
            <a:avLst/>
          </a:prstGeom>
          <a:noFill/>
          <a:ln w="12700"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b="1" i="1">
              <a:latin typeface="Graphik"/>
            </a:endParaRPr>
          </a:p>
        </p:txBody>
      </p:sp>
      <p:sp>
        <p:nvSpPr>
          <p:cNvPr id="41" name="Rettangolo arrotondato 40"/>
          <p:cNvSpPr/>
          <p:nvPr/>
        </p:nvSpPr>
        <p:spPr>
          <a:xfrm>
            <a:off x="4321241" y="3903046"/>
            <a:ext cx="7032559" cy="102238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2" name="Ovale 41"/>
          <p:cNvSpPr/>
          <p:nvPr/>
        </p:nvSpPr>
        <p:spPr>
          <a:xfrm>
            <a:off x="4457975" y="4005970"/>
            <a:ext cx="816533" cy="816533"/>
          </a:xfrm>
          <a:prstGeom prst="ellipse">
            <a:avLst/>
          </a:prstGeom>
          <a:solidFill>
            <a:schemeClr val="bg1"/>
          </a:soli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7" name="Immagine 4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256" y="3293403"/>
            <a:ext cx="866481" cy="1146418"/>
          </a:xfrm>
          <a:prstGeom prst="rect">
            <a:avLst/>
          </a:prstGeom>
        </p:spPr>
      </p:pic>
      <p:pic>
        <p:nvPicPr>
          <p:cNvPr id="49" name="Immagine 4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0673" y="2892188"/>
            <a:ext cx="591497" cy="591497"/>
          </a:xfrm>
          <a:prstGeom prst="rect">
            <a:avLst/>
          </a:prstGeom>
        </p:spPr>
      </p:pic>
      <p:pic>
        <p:nvPicPr>
          <p:cNvPr id="50" name="Immagine 49"/>
          <p:cNvPicPr preferRelativeResize="0">
            <a:picLocks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77" t="14089" r="16222" b="14089"/>
          <a:stretch/>
        </p:blipFill>
        <p:spPr>
          <a:xfrm>
            <a:off x="2320061" y="4252330"/>
            <a:ext cx="721386" cy="652790"/>
          </a:xfrm>
          <a:prstGeom prst="rect">
            <a:avLst/>
          </a:prstGeom>
        </p:spPr>
      </p:pic>
      <p:sp>
        <p:nvSpPr>
          <p:cNvPr id="51" name="Ovale 50"/>
          <p:cNvSpPr/>
          <p:nvPr/>
        </p:nvSpPr>
        <p:spPr>
          <a:xfrm>
            <a:off x="1096571" y="2645974"/>
            <a:ext cx="2380891" cy="2441276"/>
          </a:xfrm>
          <a:prstGeom prst="ellipse">
            <a:avLst/>
          </a:prstGeom>
          <a:noFill/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17" t="15982" r="14583" b="18312"/>
          <a:stretch/>
        </p:blipFill>
        <p:spPr>
          <a:xfrm>
            <a:off x="2638703" y="3538891"/>
            <a:ext cx="711224" cy="655442"/>
          </a:xfrm>
          <a:prstGeom prst="rect">
            <a:avLst/>
          </a:prstGeom>
        </p:spPr>
      </p:pic>
      <p:sp>
        <p:nvSpPr>
          <p:cNvPr id="52" name="CasellaDiTesto 51"/>
          <p:cNvSpPr txBox="1"/>
          <p:nvPr/>
        </p:nvSpPr>
        <p:spPr>
          <a:xfrm>
            <a:off x="5324733" y="3018828"/>
            <a:ext cx="5575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latin typeface="Graphik"/>
              </a:rPr>
              <a:t>Contenuti qualitativi dei Quesiti</a:t>
            </a:r>
            <a:endParaRPr lang="it-IT" sz="1600" b="1" dirty="0">
              <a:latin typeface="Graphik"/>
            </a:endParaRPr>
          </a:p>
        </p:txBody>
      </p:sp>
      <p:sp>
        <p:nvSpPr>
          <p:cNvPr id="53" name="CasellaDiTesto 52"/>
          <p:cNvSpPr txBox="1"/>
          <p:nvPr/>
        </p:nvSpPr>
        <p:spPr>
          <a:xfrm>
            <a:off x="5324733" y="4244960"/>
            <a:ext cx="5575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latin typeface="Graphik"/>
              </a:rPr>
              <a:t>Formazione e dotazioni dei Rilevatori</a:t>
            </a:r>
            <a:endParaRPr lang="it-IT" sz="1600" b="1" dirty="0">
              <a:latin typeface="Graphik"/>
            </a:endParaRPr>
          </a:p>
        </p:txBody>
      </p:sp>
      <p:sp>
        <p:nvSpPr>
          <p:cNvPr id="54" name="CasellaDiTesto 53"/>
          <p:cNvSpPr txBox="1"/>
          <p:nvPr/>
        </p:nvSpPr>
        <p:spPr>
          <a:xfrm>
            <a:off x="4484540" y="5471093"/>
            <a:ext cx="5575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 smtClean="0">
                <a:latin typeface="Graphik"/>
              </a:rPr>
              <a:t>Analisi e Controlli dei Dati raccolti</a:t>
            </a:r>
            <a:endParaRPr lang="it-IT" sz="1600" b="1" dirty="0">
              <a:latin typeface="Graphik"/>
            </a:endParaRPr>
          </a:p>
        </p:txBody>
      </p:sp>
      <p:pic>
        <p:nvPicPr>
          <p:cNvPr id="55" name="Immagine 5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5859" y="1646720"/>
            <a:ext cx="668778" cy="668778"/>
          </a:xfrm>
          <a:prstGeom prst="rect">
            <a:avLst/>
          </a:prstGeom>
        </p:spPr>
      </p:pic>
      <p:pic>
        <p:nvPicPr>
          <p:cNvPr id="57" name="Immagine 5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9066" y="2886972"/>
            <a:ext cx="607981" cy="607981"/>
          </a:xfrm>
          <a:prstGeom prst="rect">
            <a:avLst/>
          </a:prstGeom>
        </p:spPr>
      </p:pic>
      <p:pic>
        <p:nvPicPr>
          <p:cNvPr id="60" name="Immagine 5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037" y="4079849"/>
            <a:ext cx="668778" cy="668778"/>
          </a:xfrm>
          <a:prstGeom prst="rect">
            <a:avLst/>
          </a:prstGeom>
        </p:spPr>
      </p:pic>
      <p:sp>
        <p:nvSpPr>
          <p:cNvPr id="61" name="Ovale 60"/>
          <p:cNvSpPr/>
          <p:nvPr/>
        </p:nvSpPr>
        <p:spPr>
          <a:xfrm>
            <a:off x="4794580" y="4505489"/>
            <a:ext cx="76723" cy="69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2" name="Ovale 61"/>
          <p:cNvSpPr/>
          <p:nvPr/>
        </p:nvSpPr>
        <p:spPr>
          <a:xfrm>
            <a:off x="4911091" y="4505489"/>
            <a:ext cx="76723" cy="69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3" name="Ovale 62"/>
          <p:cNvSpPr/>
          <p:nvPr/>
        </p:nvSpPr>
        <p:spPr>
          <a:xfrm>
            <a:off x="5025895" y="4505489"/>
            <a:ext cx="76723" cy="6974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5" name="Torta 64"/>
          <p:cNvSpPr/>
          <p:nvPr/>
        </p:nvSpPr>
        <p:spPr>
          <a:xfrm rot="5400000">
            <a:off x="4770364" y="4602074"/>
            <a:ext cx="123564" cy="135920"/>
          </a:xfrm>
          <a:prstGeom prst="pie">
            <a:avLst>
              <a:gd name="adj1" fmla="val 5378910"/>
              <a:gd name="adj2" fmla="val 1620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66" name="Torta 65"/>
          <p:cNvSpPr/>
          <p:nvPr/>
        </p:nvSpPr>
        <p:spPr>
          <a:xfrm rot="5400000">
            <a:off x="4886746" y="4604456"/>
            <a:ext cx="123564" cy="135920"/>
          </a:xfrm>
          <a:prstGeom prst="pie">
            <a:avLst>
              <a:gd name="adj1" fmla="val 5378910"/>
              <a:gd name="adj2" fmla="val 1620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67" name="Torta 66"/>
          <p:cNvSpPr/>
          <p:nvPr/>
        </p:nvSpPr>
        <p:spPr>
          <a:xfrm rot="5400000">
            <a:off x="4998118" y="4604457"/>
            <a:ext cx="123564" cy="135920"/>
          </a:xfrm>
          <a:prstGeom prst="pie">
            <a:avLst>
              <a:gd name="adj1" fmla="val 5378910"/>
              <a:gd name="adj2" fmla="val 1620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68" name="Ovale 67"/>
          <p:cNvSpPr/>
          <p:nvPr/>
        </p:nvSpPr>
        <p:spPr>
          <a:xfrm>
            <a:off x="4569157" y="4240900"/>
            <a:ext cx="102119" cy="9283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9" name="Torta 68"/>
          <p:cNvSpPr/>
          <p:nvPr/>
        </p:nvSpPr>
        <p:spPr>
          <a:xfrm rot="5400000">
            <a:off x="4546119" y="4369473"/>
            <a:ext cx="150954" cy="166049"/>
          </a:xfrm>
          <a:prstGeom prst="pie">
            <a:avLst>
              <a:gd name="adj1" fmla="val 5378910"/>
              <a:gd name="adj2" fmla="val 1620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71" name="Rettangolo 70"/>
          <p:cNvSpPr/>
          <p:nvPr/>
        </p:nvSpPr>
        <p:spPr>
          <a:xfrm>
            <a:off x="4540918" y="4452682"/>
            <a:ext cx="148969" cy="1219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73" name="Connettore diritto 72"/>
          <p:cNvCxnSpPr/>
          <p:nvPr/>
        </p:nvCxnSpPr>
        <p:spPr>
          <a:xfrm>
            <a:off x="4630426" y="4388848"/>
            <a:ext cx="133760" cy="4019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ttore diritto 78"/>
          <p:cNvCxnSpPr/>
          <p:nvPr/>
        </p:nvCxnSpPr>
        <p:spPr>
          <a:xfrm flipH="1">
            <a:off x="4761810" y="4355446"/>
            <a:ext cx="38932" cy="593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4" name="Immagine 83"/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5359" y="5363260"/>
            <a:ext cx="515207" cy="570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214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arrotondato 5"/>
          <p:cNvSpPr/>
          <p:nvPr/>
        </p:nvSpPr>
        <p:spPr>
          <a:xfrm>
            <a:off x="838200" y="1454167"/>
            <a:ext cx="4295614" cy="4697395"/>
          </a:xfrm>
          <a:prstGeom prst="roundRect">
            <a:avLst>
              <a:gd name="adj" fmla="val 9217"/>
            </a:avLst>
          </a:prstGeom>
          <a:solidFill>
            <a:srgbClr val="009242"/>
          </a:soli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arrotondato 4"/>
          <p:cNvSpPr/>
          <p:nvPr/>
        </p:nvSpPr>
        <p:spPr>
          <a:xfrm>
            <a:off x="1357912" y="1454167"/>
            <a:ext cx="4571968" cy="4697395"/>
          </a:xfrm>
          <a:prstGeom prst="roundRect">
            <a:avLst>
              <a:gd name="adj" fmla="val 8228"/>
            </a:avLst>
          </a:prstGeom>
          <a:solidFill>
            <a:schemeClr val="bg1"/>
          </a:soli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4" name="Elaborazione 13"/>
          <p:cNvSpPr/>
          <p:nvPr/>
        </p:nvSpPr>
        <p:spPr>
          <a:xfrm>
            <a:off x="1266959" y="1454167"/>
            <a:ext cx="4209756" cy="496948"/>
          </a:xfrm>
          <a:prstGeom prst="flowChartProcess">
            <a:avLst/>
          </a:prstGeom>
          <a:solidFill>
            <a:srgbClr val="0092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Corda 15"/>
          <p:cNvSpPr/>
          <p:nvPr/>
        </p:nvSpPr>
        <p:spPr>
          <a:xfrm rot="7200000">
            <a:off x="5271785" y="1422962"/>
            <a:ext cx="622376" cy="710624"/>
          </a:xfrm>
          <a:prstGeom prst="chord">
            <a:avLst>
              <a:gd name="adj1" fmla="val 2700000"/>
              <a:gd name="adj2" fmla="val 15268681"/>
            </a:avLst>
          </a:prstGeom>
          <a:solidFill>
            <a:srgbClr val="0092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Elaborazione 16"/>
          <p:cNvSpPr/>
          <p:nvPr/>
        </p:nvSpPr>
        <p:spPr>
          <a:xfrm>
            <a:off x="5187570" y="1847850"/>
            <a:ext cx="736979" cy="103265"/>
          </a:xfrm>
          <a:prstGeom prst="flowChartProcess">
            <a:avLst/>
          </a:prstGeom>
          <a:solidFill>
            <a:srgbClr val="0092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Ovale 10"/>
          <p:cNvSpPr/>
          <p:nvPr/>
        </p:nvSpPr>
        <p:spPr>
          <a:xfrm>
            <a:off x="926235" y="1516223"/>
            <a:ext cx="767071" cy="743708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b="1" i="1">
              <a:latin typeface="Graphik"/>
            </a:endParaRPr>
          </a:p>
        </p:txBody>
      </p:sp>
      <p:pic>
        <p:nvPicPr>
          <p:cNvPr id="12" name="Immagine 11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857" y="1630859"/>
            <a:ext cx="552709" cy="552709"/>
          </a:xfrm>
          <a:prstGeom prst="rect">
            <a:avLst/>
          </a:prstGeom>
        </p:spPr>
      </p:pic>
      <p:sp>
        <p:nvSpPr>
          <p:cNvPr id="22" name="CasellaDiTesto 21"/>
          <p:cNvSpPr txBox="1"/>
          <p:nvPr/>
        </p:nvSpPr>
        <p:spPr>
          <a:xfrm>
            <a:off x="2338946" y="1521970"/>
            <a:ext cx="2599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Piano di Campionamento</a:t>
            </a:r>
          </a:p>
        </p:txBody>
      </p:sp>
      <p:sp>
        <p:nvSpPr>
          <p:cNvPr id="23" name="Rettangolo arrotondato 22"/>
          <p:cNvSpPr/>
          <p:nvPr/>
        </p:nvSpPr>
        <p:spPr>
          <a:xfrm>
            <a:off x="6264937" y="1454167"/>
            <a:ext cx="4295614" cy="4697395"/>
          </a:xfrm>
          <a:prstGeom prst="roundRect">
            <a:avLst>
              <a:gd name="adj" fmla="val 9217"/>
            </a:avLst>
          </a:prstGeom>
          <a:solidFill>
            <a:srgbClr val="009242"/>
          </a:soli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Rettangolo arrotondato 23"/>
          <p:cNvSpPr/>
          <p:nvPr/>
        </p:nvSpPr>
        <p:spPr>
          <a:xfrm>
            <a:off x="6779318" y="1454167"/>
            <a:ext cx="4571968" cy="4697395"/>
          </a:xfrm>
          <a:prstGeom prst="roundRect">
            <a:avLst>
              <a:gd name="adj" fmla="val 8228"/>
            </a:avLst>
          </a:prstGeom>
          <a:solidFill>
            <a:schemeClr val="bg1"/>
          </a:soli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5" name="Elaborazione 24"/>
          <p:cNvSpPr/>
          <p:nvPr/>
        </p:nvSpPr>
        <p:spPr>
          <a:xfrm>
            <a:off x="6693696" y="1454167"/>
            <a:ext cx="4209756" cy="496948"/>
          </a:xfrm>
          <a:prstGeom prst="flowChartProcess">
            <a:avLst/>
          </a:prstGeom>
          <a:solidFill>
            <a:srgbClr val="0092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Corda 25"/>
          <p:cNvSpPr/>
          <p:nvPr/>
        </p:nvSpPr>
        <p:spPr>
          <a:xfrm rot="7200000">
            <a:off x="10698522" y="1422962"/>
            <a:ext cx="622376" cy="710624"/>
          </a:xfrm>
          <a:prstGeom prst="chord">
            <a:avLst>
              <a:gd name="adj1" fmla="val 2700000"/>
              <a:gd name="adj2" fmla="val 15268681"/>
            </a:avLst>
          </a:prstGeom>
          <a:solidFill>
            <a:srgbClr val="0092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Elaborazione 26"/>
          <p:cNvSpPr/>
          <p:nvPr/>
        </p:nvSpPr>
        <p:spPr>
          <a:xfrm>
            <a:off x="10614307" y="1847850"/>
            <a:ext cx="736979" cy="103265"/>
          </a:xfrm>
          <a:prstGeom prst="flowChartProcess">
            <a:avLst/>
          </a:prstGeom>
          <a:solidFill>
            <a:srgbClr val="0092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8" name="Ovale 27"/>
          <p:cNvSpPr/>
          <p:nvPr/>
        </p:nvSpPr>
        <p:spPr>
          <a:xfrm>
            <a:off x="6352972" y="1516223"/>
            <a:ext cx="767071" cy="743708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b="1" i="1">
              <a:latin typeface="Graphik"/>
            </a:endParaRPr>
          </a:p>
        </p:txBody>
      </p:sp>
      <p:sp>
        <p:nvSpPr>
          <p:cNvPr id="34" name="CasellaDiTesto 33"/>
          <p:cNvSpPr txBox="1"/>
          <p:nvPr/>
        </p:nvSpPr>
        <p:spPr>
          <a:xfrm>
            <a:off x="7546389" y="1521970"/>
            <a:ext cx="3225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Contenuti qualitativi dei Quesiti</a:t>
            </a:r>
          </a:p>
        </p:txBody>
      </p:sp>
      <p:pic>
        <p:nvPicPr>
          <p:cNvPr id="35" name="Immagin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0615" y="1584086"/>
            <a:ext cx="607981" cy="607981"/>
          </a:xfrm>
          <a:prstGeom prst="rect">
            <a:avLst/>
          </a:prstGeom>
        </p:spPr>
      </p:pic>
      <p:sp>
        <p:nvSpPr>
          <p:cNvPr id="79" name="Titolo 1">
            <a:extLst>
              <a:ext uri="{FF2B5EF4-FFF2-40B4-BE49-F238E27FC236}">
                <a16:creationId xmlns:a16="http://schemas.microsoft.com/office/drawing/2014/main" id="{DBCE82E8-F3FD-4DD2-A4C0-8C8A6A9B4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420" y="140670"/>
            <a:ext cx="11567160" cy="976923"/>
          </a:xfrm>
        </p:spPr>
        <p:txBody>
          <a:bodyPr/>
          <a:lstStyle/>
          <a:p>
            <a:r>
              <a:rPr lang="it-IT" dirty="0"/>
              <a:t>Indagine </a:t>
            </a:r>
            <a:r>
              <a:rPr lang="it-IT" dirty="0" err="1"/>
              <a:t>Customer</a:t>
            </a:r>
            <a:r>
              <a:rPr lang="it-IT" dirty="0"/>
              <a:t> </a:t>
            </a:r>
            <a:r>
              <a:rPr lang="it-IT" dirty="0" err="1"/>
              <a:t>Satisfaction</a:t>
            </a:r>
            <a:r>
              <a:rPr lang="it-IT" dirty="0"/>
              <a:t> del Turismo nei Comuni Liguri</a:t>
            </a:r>
          </a:p>
        </p:txBody>
      </p:sp>
      <p:grpSp>
        <p:nvGrpSpPr>
          <p:cNvPr id="84" name="Gruppo 83"/>
          <p:cNvGrpSpPr/>
          <p:nvPr/>
        </p:nvGrpSpPr>
        <p:grpSpPr>
          <a:xfrm>
            <a:off x="1127858" y="2296518"/>
            <a:ext cx="4555761" cy="1285992"/>
            <a:chOff x="1127858" y="2325093"/>
            <a:chExt cx="4555761" cy="1285992"/>
          </a:xfrm>
        </p:grpSpPr>
        <p:grpSp>
          <p:nvGrpSpPr>
            <p:cNvPr id="61" name="Gruppo 60"/>
            <p:cNvGrpSpPr/>
            <p:nvPr/>
          </p:nvGrpSpPr>
          <p:grpSpPr>
            <a:xfrm>
              <a:off x="1127858" y="2325093"/>
              <a:ext cx="4544721" cy="449444"/>
              <a:chOff x="1127858" y="2467245"/>
              <a:chExt cx="4544721" cy="449444"/>
            </a:xfrm>
          </p:grpSpPr>
          <p:sp>
            <p:nvSpPr>
              <p:cNvPr id="18" name="Ovale 17"/>
              <p:cNvSpPr/>
              <p:nvPr/>
            </p:nvSpPr>
            <p:spPr>
              <a:xfrm>
                <a:off x="1127858" y="2467245"/>
                <a:ext cx="449444" cy="44944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92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400" b="1"/>
              </a:p>
            </p:txBody>
          </p:sp>
          <p:cxnSp>
            <p:nvCxnSpPr>
              <p:cNvPr id="37" name="Connettore diritto 36"/>
              <p:cNvCxnSpPr>
                <a:stCxn id="18" idx="4"/>
              </p:cNvCxnSpPr>
              <p:nvPr/>
            </p:nvCxnSpPr>
            <p:spPr>
              <a:xfrm>
                <a:off x="1352579" y="2916689"/>
                <a:ext cx="4320000" cy="0"/>
              </a:xfrm>
              <a:prstGeom prst="line">
                <a:avLst/>
              </a:prstGeom>
              <a:ln>
                <a:solidFill>
                  <a:srgbClr val="00924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CasellaDiTesto 52"/>
              <p:cNvSpPr txBox="1"/>
              <p:nvPr/>
            </p:nvSpPr>
            <p:spPr>
              <a:xfrm>
                <a:off x="1693306" y="2516612"/>
                <a:ext cx="140775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400" b="1" dirty="0" smtClean="0">
                    <a:latin typeface="Graphik"/>
                  </a:rPr>
                  <a:t>Stratificazione</a:t>
                </a:r>
                <a:endParaRPr lang="it-IT" sz="1400" b="1" dirty="0">
                  <a:latin typeface="Graphik"/>
                </a:endParaRPr>
              </a:p>
            </p:txBody>
          </p:sp>
        </p:grpSp>
        <p:sp>
          <p:nvSpPr>
            <p:cNvPr id="80" name="CasellaDiTesto 79"/>
            <p:cNvSpPr txBox="1"/>
            <p:nvPr/>
          </p:nvSpPr>
          <p:spPr>
            <a:xfrm>
              <a:off x="1577302" y="2780088"/>
              <a:ext cx="410631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A due stadi con stratificazione delle unità di primo stadio</a:t>
              </a:r>
            </a:p>
            <a:p>
              <a:pPr marL="742950" lvl="1" indent="-285750">
                <a:buFont typeface="+mj-lt"/>
                <a:buAutoNum type="arabicPeriod"/>
              </a:pPr>
              <a:r>
                <a:rPr lang="it-IT" sz="1200" dirty="0" smtClean="0"/>
                <a:t>Provincia</a:t>
              </a:r>
            </a:p>
            <a:p>
              <a:pPr marL="742950" lvl="1" indent="-285750">
                <a:buFont typeface="+mj-lt"/>
                <a:buAutoNum type="arabicPeriod"/>
              </a:pPr>
              <a:r>
                <a:rPr lang="it-IT" sz="1200" dirty="0" smtClean="0"/>
                <a:t>Categoria Turistica Prevalente dei Comuni (Definizione ISTAT)</a:t>
              </a:r>
            </a:p>
          </p:txBody>
        </p:sp>
      </p:grpSp>
      <p:grpSp>
        <p:nvGrpSpPr>
          <p:cNvPr id="83" name="Gruppo 82"/>
          <p:cNvGrpSpPr/>
          <p:nvPr/>
        </p:nvGrpSpPr>
        <p:grpSpPr>
          <a:xfrm>
            <a:off x="1127858" y="3552397"/>
            <a:ext cx="4544721" cy="1289966"/>
            <a:chOff x="1127858" y="3456201"/>
            <a:chExt cx="4544721" cy="1289966"/>
          </a:xfrm>
        </p:grpSpPr>
        <p:grpSp>
          <p:nvGrpSpPr>
            <p:cNvPr id="62" name="Gruppo 61"/>
            <p:cNvGrpSpPr/>
            <p:nvPr/>
          </p:nvGrpSpPr>
          <p:grpSpPr>
            <a:xfrm>
              <a:off x="1127858" y="3456201"/>
              <a:ext cx="4544721" cy="449444"/>
              <a:chOff x="1127858" y="3126838"/>
              <a:chExt cx="4544721" cy="449444"/>
            </a:xfrm>
          </p:grpSpPr>
          <p:sp>
            <p:nvSpPr>
              <p:cNvPr id="19" name="Ovale 18"/>
              <p:cNvSpPr/>
              <p:nvPr/>
            </p:nvSpPr>
            <p:spPr>
              <a:xfrm>
                <a:off x="1127858" y="3126838"/>
                <a:ext cx="449444" cy="44944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92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400" b="1"/>
              </a:p>
            </p:txBody>
          </p:sp>
          <p:cxnSp>
            <p:nvCxnSpPr>
              <p:cNvPr id="38" name="Connettore diritto 37"/>
              <p:cNvCxnSpPr>
                <a:stCxn id="19" idx="4"/>
              </p:cNvCxnSpPr>
              <p:nvPr/>
            </p:nvCxnSpPr>
            <p:spPr>
              <a:xfrm>
                <a:off x="1352579" y="3576282"/>
                <a:ext cx="4320000" cy="0"/>
              </a:xfrm>
              <a:prstGeom prst="line">
                <a:avLst/>
              </a:prstGeom>
              <a:ln>
                <a:solidFill>
                  <a:srgbClr val="00924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CasellaDiTesto 53"/>
              <p:cNvSpPr txBox="1"/>
              <p:nvPr/>
            </p:nvSpPr>
            <p:spPr>
              <a:xfrm>
                <a:off x="1693306" y="3183687"/>
                <a:ext cx="117051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400" b="1" dirty="0" smtClean="0">
                    <a:latin typeface="Graphik"/>
                  </a:rPr>
                  <a:t>Numerosità</a:t>
                </a:r>
                <a:endParaRPr lang="it-IT" sz="1400" b="1" dirty="0">
                  <a:latin typeface="Graphik"/>
                </a:endParaRPr>
              </a:p>
            </p:txBody>
          </p:sp>
        </p:grpSp>
        <p:sp>
          <p:nvSpPr>
            <p:cNvPr id="81" name="CasellaDiTesto 80"/>
            <p:cNvSpPr txBox="1"/>
            <p:nvPr/>
          </p:nvSpPr>
          <p:spPr>
            <a:xfrm>
              <a:off x="1564566" y="3915170"/>
              <a:ext cx="410631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1927 unità campionarie da intervistare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31 comuni regionali da censire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Definizione delle unità per singolo comune sulla base delle serie storiche per Presenze Turistiche (2017-2020)</a:t>
              </a:r>
            </a:p>
          </p:txBody>
        </p:sp>
      </p:grpSp>
      <p:grpSp>
        <p:nvGrpSpPr>
          <p:cNvPr id="85" name="Gruppo 84"/>
          <p:cNvGrpSpPr/>
          <p:nvPr/>
        </p:nvGrpSpPr>
        <p:grpSpPr>
          <a:xfrm>
            <a:off x="1127858" y="4812250"/>
            <a:ext cx="4555760" cy="1294542"/>
            <a:chOff x="1127858" y="4623581"/>
            <a:chExt cx="4555760" cy="1294542"/>
          </a:xfrm>
        </p:grpSpPr>
        <p:grpSp>
          <p:nvGrpSpPr>
            <p:cNvPr id="63" name="Gruppo 62"/>
            <p:cNvGrpSpPr/>
            <p:nvPr/>
          </p:nvGrpSpPr>
          <p:grpSpPr>
            <a:xfrm>
              <a:off x="1127858" y="4623581"/>
              <a:ext cx="4544721" cy="449444"/>
              <a:chOff x="1127858" y="3727040"/>
              <a:chExt cx="4544721" cy="449444"/>
            </a:xfrm>
          </p:grpSpPr>
          <p:sp>
            <p:nvSpPr>
              <p:cNvPr id="20" name="Ovale 19"/>
              <p:cNvSpPr/>
              <p:nvPr/>
            </p:nvSpPr>
            <p:spPr>
              <a:xfrm>
                <a:off x="1127858" y="3727040"/>
                <a:ext cx="449444" cy="44944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92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400" b="1"/>
              </a:p>
            </p:txBody>
          </p:sp>
          <p:cxnSp>
            <p:nvCxnSpPr>
              <p:cNvPr id="40" name="Connettore diritto 39"/>
              <p:cNvCxnSpPr>
                <a:stCxn id="20" idx="4"/>
              </p:cNvCxnSpPr>
              <p:nvPr/>
            </p:nvCxnSpPr>
            <p:spPr>
              <a:xfrm>
                <a:off x="1352579" y="4176484"/>
                <a:ext cx="4320000" cy="0"/>
              </a:xfrm>
              <a:prstGeom prst="line">
                <a:avLst/>
              </a:prstGeom>
              <a:ln>
                <a:solidFill>
                  <a:srgbClr val="00924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CasellaDiTesto 54"/>
              <p:cNvSpPr txBox="1"/>
              <p:nvPr/>
            </p:nvSpPr>
            <p:spPr>
              <a:xfrm>
                <a:off x="1693306" y="3772447"/>
                <a:ext cx="237116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400" b="1" dirty="0" smtClean="0">
                    <a:latin typeface="Graphik"/>
                  </a:rPr>
                  <a:t>Bilanciamento con i Costi</a:t>
                </a:r>
                <a:endParaRPr lang="it-IT" sz="1400" b="1" dirty="0">
                  <a:latin typeface="Graphik"/>
                </a:endParaRPr>
              </a:p>
            </p:txBody>
          </p:sp>
        </p:grpSp>
        <p:sp>
          <p:nvSpPr>
            <p:cNvPr id="82" name="CasellaDiTesto 81"/>
            <p:cNvSpPr txBox="1"/>
            <p:nvPr/>
          </p:nvSpPr>
          <p:spPr>
            <a:xfrm>
              <a:off x="1577301" y="5087126"/>
              <a:ext cx="410631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Bilanciamento sulla base dei costi di intervista</a:t>
              </a:r>
            </a:p>
            <a:p>
              <a:pPr marL="742950" lvl="1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Costi variabili da imputare alla selezione del numero di unità di Primo e Secondo Stadio</a:t>
              </a:r>
            </a:p>
            <a:p>
              <a:pPr marL="742950" lvl="1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Costi unitari dell’intervista</a:t>
              </a:r>
            </a:p>
          </p:txBody>
        </p:sp>
      </p:grpSp>
      <p:grpSp>
        <p:nvGrpSpPr>
          <p:cNvPr id="94" name="Gruppo 93"/>
          <p:cNvGrpSpPr/>
          <p:nvPr/>
        </p:nvGrpSpPr>
        <p:grpSpPr>
          <a:xfrm>
            <a:off x="6552082" y="2325093"/>
            <a:ext cx="4829598" cy="731994"/>
            <a:chOff x="6552082" y="2325093"/>
            <a:chExt cx="4829598" cy="731994"/>
          </a:xfrm>
        </p:grpSpPr>
        <p:grpSp>
          <p:nvGrpSpPr>
            <p:cNvPr id="65" name="Gruppo 64"/>
            <p:cNvGrpSpPr/>
            <p:nvPr/>
          </p:nvGrpSpPr>
          <p:grpSpPr>
            <a:xfrm>
              <a:off x="6552082" y="2325093"/>
              <a:ext cx="4544721" cy="449444"/>
              <a:chOff x="6552082" y="2467245"/>
              <a:chExt cx="4544721" cy="449444"/>
            </a:xfrm>
          </p:grpSpPr>
          <p:sp>
            <p:nvSpPr>
              <p:cNvPr id="44" name="Ovale 43"/>
              <p:cNvSpPr/>
              <p:nvPr/>
            </p:nvSpPr>
            <p:spPr>
              <a:xfrm>
                <a:off x="6552082" y="2467245"/>
                <a:ext cx="449444" cy="44944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92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400" b="1"/>
              </a:p>
            </p:txBody>
          </p:sp>
          <p:cxnSp>
            <p:nvCxnSpPr>
              <p:cNvPr id="48" name="Connettore diritto 47"/>
              <p:cNvCxnSpPr>
                <a:stCxn id="44" idx="4"/>
              </p:cNvCxnSpPr>
              <p:nvPr/>
            </p:nvCxnSpPr>
            <p:spPr>
              <a:xfrm>
                <a:off x="6776803" y="2916689"/>
                <a:ext cx="4320000" cy="0"/>
              </a:xfrm>
              <a:prstGeom prst="line">
                <a:avLst/>
              </a:prstGeom>
              <a:ln>
                <a:solidFill>
                  <a:srgbClr val="00924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CasellaDiTesto 56"/>
              <p:cNvSpPr txBox="1"/>
              <p:nvPr/>
            </p:nvSpPr>
            <p:spPr>
              <a:xfrm>
                <a:off x="7134889" y="2516612"/>
                <a:ext cx="241713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400" b="1" dirty="0" smtClean="0">
                    <a:latin typeface="Graphik"/>
                  </a:rPr>
                  <a:t>Inquadramento del Turista</a:t>
                </a:r>
                <a:endParaRPr lang="it-IT" sz="1400" b="1" dirty="0">
                  <a:latin typeface="Graphik"/>
                </a:endParaRPr>
              </a:p>
            </p:txBody>
          </p:sp>
        </p:grpSp>
        <p:sp>
          <p:nvSpPr>
            <p:cNvPr id="88" name="CasellaDiTesto 87"/>
            <p:cNvSpPr txBox="1"/>
            <p:nvPr/>
          </p:nvSpPr>
          <p:spPr>
            <a:xfrm>
              <a:off x="6996163" y="2780088"/>
              <a:ext cx="15572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Provenienza</a:t>
              </a:r>
            </a:p>
          </p:txBody>
        </p:sp>
        <p:sp>
          <p:nvSpPr>
            <p:cNvPr id="89" name="CasellaDiTesto 88"/>
            <p:cNvSpPr txBox="1"/>
            <p:nvPr/>
          </p:nvSpPr>
          <p:spPr>
            <a:xfrm>
              <a:off x="8755818" y="2780088"/>
              <a:ext cx="26258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Tipologia (turista/escursionista)</a:t>
              </a:r>
            </a:p>
          </p:txBody>
        </p:sp>
      </p:grpSp>
      <p:grpSp>
        <p:nvGrpSpPr>
          <p:cNvPr id="93" name="Gruppo 92"/>
          <p:cNvGrpSpPr/>
          <p:nvPr/>
        </p:nvGrpSpPr>
        <p:grpSpPr>
          <a:xfrm>
            <a:off x="6552082" y="3085530"/>
            <a:ext cx="4544721" cy="1106915"/>
            <a:chOff x="6552082" y="3243374"/>
            <a:chExt cx="4544721" cy="1106915"/>
          </a:xfrm>
        </p:grpSpPr>
        <p:grpSp>
          <p:nvGrpSpPr>
            <p:cNvPr id="66" name="Gruppo 65"/>
            <p:cNvGrpSpPr/>
            <p:nvPr/>
          </p:nvGrpSpPr>
          <p:grpSpPr>
            <a:xfrm>
              <a:off x="6552082" y="3243374"/>
              <a:ext cx="4544721" cy="449444"/>
              <a:chOff x="6552082" y="3126838"/>
              <a:chExt cx="4544721" cy="449444"/>
            </a:xfrm>
          </p:grpSpPr>
          <p:sp>
            <p:nvSpPr>
              <p:cNvPr id="45" name="Ovale 44"/>
              <p:cNvSpPr/>
              <p:nvPr/>
            </p:nvSpPr>
            <p:spPr>
              <a:xfrm>
                <a:off x="6552082" y="3126838"/>
                <a:ext cx="449444" cy="44944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92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400" b="1"/>
              </a:p>
            </p:txBody>
          </p:sp>
          <p:cxnSp>
            <p:nvCxnSpPr>
              <p:cNvPr id="49" name="Connettore diritto 48"/>
              <p:cNvCxnSpPr>
                <a:stCxn id="45" idx="4"/>
              </p:cNvCxnSpPr>
              <p:nvPr/>
            </p:nvCxnSpPr>
            <p:spPr>
              <a:xfrm>
                <a:off x="6776803" y="3576282"/>
                <a:ext cx="4320000" cy="0"/>
              </a:xfrm>
              <a:prstGeom prst="line">
                <a:avLst/>
              </a:prstGeom>
              <a:ln>
                <a:solidFill>
                  <a:srgbClr val="00924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CasellaDiTesto 57"/>
              <p:cNvSpPr txBox="1"/>
              <p:nvPr/>
            </p:nvSpPr>
            <p:spPr>
              <a:xfrm>
                <a:off x="7134889" y="3183687"/>
                <a:ext cx="243842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400" b="1" dirty="0" smtClean="0">
                    <a:latin typeface="Graphik"/>
                  </a:rPr>
                  <a:t>Caratteristiche del Viaggio</a:t>
                </a:r>
                <a:endParaRPr lang="it-IT" sz="1400" b="1" dirty="0">
                  <a:latin typeface="Graphik"/>
                </a:endParaRPr>
              </a:p>
            </p:txBody>
          </p:sp>
        </p:grpSp>
        <p:sp>
          <p:nvSpPr>
            <p:cNvPr id="90" name="CasellaDiTesto 89"/>
            <p:cNvSpPr txBox="1"/>
            <p:nvPr/>
          </p:nvSpPr>
          <p:spPr>
            <a:xfrm>
              <a:off x="6996163" y="3703958"/>
              <a:ext cx="217641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Alloggio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Durata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Trasporti</a:t>
              </a:r>
            </a:p>
          </p:txBody>
        </p:sp>
        <p:sp>
          <p:nvSpPr>
            <p:cNvPr id="92" name="Rettangolo 91"/>
            <p:cNvSpPr/>
            <p:nvPr/>
          </p:nvSpPr>
          <p:spPr>
            <a:xfrm>
              <a:off x="8755818" y="3703958"/>
              <a:ext cx="209497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buFont typeface="Wingdings" panose="05000000000000000000" pitchFamily="2" charset="2"/>
                <a:buChar char="§"/>
              </a:pPr>
              <a:r>
                <a:rPr lang="it-IT" sz="1200" dirty="0">
                  <a:solidFill>
                    <a:prstClr val="black"/>
                  </a:solidFill>
                </a:rPr>
                <a:t>Motivo del viaggio</a:t>
              </a:r>
            </a:p>
            <a:p>
              <a:pPr marL="285750" lvl="0" indent="-285750">
                <a:buFont typeface="Wingdings" panose="05000000000000000000" pitchFamily="2" charset="2"/>
                <a:buChar char="§"/>
              </a:pPr>
              <a:r>
                <a:rPr lang="it-IT" sz="1200" dirty="0">
                  <a:solidFill>
                    <a:prstClr val="black"/>
                  </a:solidFill>
                </a:rPr>
                <a:t>Destinazione principale</a:t>
              </a:r>
            </a:p>
            <a:p>
              <a:pPr marL="285750" lvl="0" indent="-285750">
                <a:buFont typeface="Wingdings" panose="05000000000000000000" pitchFamily="2" charset="2"/>
                <a:buChar char="§"/>
              </a:pPr>
              <a:r>
                <a:rPr lang="it-IT" sz="1200" dirty="0">
                  <a:solidFill>
                    <a:prstClr val="black"/>
                  </a:solidFill>
                </a:rPr>
                <a:t>Compagnia</a:t>
              </a:r>
            </a:p>
          </p:txBody>
        </p:sp>
      </p:grpSp>
      <p:grpSp>
        <p:nvGrpSpPr>
          <p:cNvPr id="97" name="Gruppo 96"/>
          <p:cNvGrpSpPr/>
          <p:nvPr/>
        </p:nvGrpSpPr>
        <p:grpSpPr>
          <a:xfrm>
            <a:off x="6552082" y="4220888"/>
            <a:ext cx="4544721" cy="1290741"/>
            <a:chOff x="6552082" y="4305079"/>
            <a:chExt cx="4544721" cy="1290741"/>
          </a:xfrm>
        </p:grpSpPr>
        <p:grpSp>
          <p:nvGrpSpPr>
            <p:cNvPr id="67" name="Gruppo 66"/>
            <p:cNvGrpSpPr/>
            <p:nvPr/>
          </p:nvGrpSpPr>
          <p:grpSpPr>
            <a:xfrm>
              <a:off x="6552082" y="4305079"/>
              <a:ext cx="4544721" cy="449444"/>
              <a:chOff x="6552082" y="3727040"/>
              <a:chExt cx="4544721" cy="449444"/>
            </a:xfrm>
          </p:grpSpPr>
          <p:sp>
            <p:nvSpPr>
              <p:cNvPr id="46" name="Ovale 45"/>
              <p:cNvSpPr/>
              <p:nvPr/>
            </p:nvSpPr>
            <p:spPr>
              <a:xfrm>
                <a:off x="6552082" y="3727040"/>
                <a:ext cx="449444" cy="449444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92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400" b="1"/>
              </a:p>
            </p:txBody>
          </p:sp>
          <p:cxnSp>
            <p:nvCxnSpPr>
              <p:cNvPr id="50" name="Connettore diritto 49"/>
              <p:cNvCxnSpPr>
                <a:stCxn id="46" idx="4"/>
              </p:cNvCxnSpPr>
              <p:nvPr/>
            </p:nvCxnSpPr>
            <p:spPr>
              <a:xfrm>
                <a:off x="6776803" y="4176484"/>
                <a:ext cx="4320000" cy="0"/>
              </a:xfrm>
              <a:prstGeom prst="line">
                <a:avLst/>
              </a:prstGeom>
              <a:ln>
                <a:solidFill>
                  <a:srgbClr val="00924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" name="CasellaDiTesto 58"/>
              <p:cNvSpPr txBox="1"/>
              <p:nvPr/>
            </p:nvSpPr>
            <p:spPr>
              <a:xfrm>
                <a:off x="7134889" y="3772447"/>
                <a:ext cx="280346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400" b="1" dirty="0" smtClean="0">
                    <a:latin typeface="Graphik"/>
                  </a:rPr>
                  <a:t>La Spesa sostenuta dal Turista</a:t>
                </a:r>
                <a:endParaRPr lang="it-IT" sz="1400" b="1" dirty="0">
                  <a:latin typeface="Graphik"/>
                </a:endParaRPr>
              </a:p>
            </p:txBody>
          </p:sp>
        </p:grpSp>
        <p:sp>
          <p:nvSpPr>
            <p:cNvPr id="95" name="CasellaDiTesto 94"/>
            <p:cNvSpPr txBox="1"/>
            <p:nvPr/>
          </p:nvSpPr>
          <p:spPr>
            <a:xfrm>
              <a:off x="7148563" y="4764823"/>
              <a:ext cx="21764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Alloggio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Ristorazione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Trasporti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Shopping</a:t>
              </a:r>
            </a:p>
          </p:txBody>
        </p:sp>
        <p:sp>
          <p:nvSpPr>
            <p:cNvPr id="96" name="Rettangolo 95"/>
            <p:cNvSpPr/>
            <p:nvPr/>
          </p:nvSpPr>
          <p:spPr>
            <a:xfrm>
              <a:off x="8908218" y="4764823"/>
              <a:ext cx="209497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buFont typeface="Wingdings" panose="05000000000000000000" pitchFamily="2" charset="2"/>
                <a:buChar char="§"/>
              </a:pPr>
              <a:r>
                <a:rPr lang="it-IT" sz="1200" dirty="0" smtClean="0">
                  <a:solidFill>
                    <a:prstClr val="black"/>
                  </a:solidFill>
                </a:rPr>
                <a:t>Noleggio</a:t>
              </a:r>
            </a:p>
            <a:p>
              <a:pPr marL="285750" lvl="0" indent="-285750">
                <a:buFont typeface="Wingdings" panose="05000000000000000000" pitchFamily="2" charset="2"/>
                <a:buChar char="§"/>
              </a:pPr>
              <a:r>
                <a:rPr lang="it-IT" sz="1200" dirty="0" smtClean="0">
                  <a:solidFill>
                    <a:prstClr val="black"/>
                  </a:solidFill>
                </a:rPr>
                <a:t>Servizi culturali</a:t>
              </a:r>
            </a:p>
            <a:p>
              <a:pPr marL="285750" lvl="0" indent="-285750">
                <a:buFont typeface="Wingdings" panose="05000000000000000000" pitchFamily="2" charset="2"/>
                <a:buChar char="§"/>
              </a:pPr>
              <a:r>
                <a:rPr lang="it-IT" sz="1200" dirty="0" smtClean="0">
                  <a:solidFill>
                    <a:prstClr val="black"/>
                  </a:solidFill>
                </a:rPr>
                <a:t>Servizi d’intrattenimento</a:t>
              </a:r>
              <a:endParaRPr lang="it-IT" sz="12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68" name="Gruppo 67"/>
          <p:cNvGrpSpPr/>
          <p:nvPr/>
        </p:nvGrpSpPr>
        <p:grpSpPr>
          <a:xfrm>
            <a:off x="6552082" y="5540071"/>
            <a:ext cx="4544721" cy="449444"/>
            <a:chOff x="6552082" y="4386633"/>
            <a:chExt cx="4544721" cy="449444"/>
          </a:xfrm>
        </p:grpSpPr>
        <p:sp>
          <p:nvSpPr>
            <p:cNvPr id="47" name="Ovale 46"/>
            <p:cNvSpPr/>
            <p:nvPr/>
          </p:nvSpPr>
          <p:spPr>
            <a:xfrm>
              <a:off x="6552082" y="4386633"/>
              <a:ext cx="449444" cy="44944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400" b="1"/>
            </a:p>
          </p:txBody>
        </p:sp>
        <p:cxnSp>
          <p:nvCxnSpPr>
            <p:cNvPr id="51" name="Connettore diritto 50"/>
            <p:cNvCxnSpPr>
              <a:stCxn id="47" idx="4"/>
            </p:cNvCxnSpPr>
            <p:nvPr/>
          </p:nvCxnSpPr>
          <p:spPr>
            <a:xfrm>
              <a:off x="6776803" y="4836077"/>
              <a:ext cx="4320000" cy="0"/>
            </a:xfrm>
            <a:prstGeom prst="line">
              <a:avLst/>
            </a:prstGeom>
            <a:ln>
              <a:solidFill>
                <a:srgbClr val="0092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CasellaDiTesto 59"/>
            <p:cNvSpPr txBox="1"/>
            <p:nvPr/>
          </p:nvSpPr>
          <p:spPr>
            <a:xfrm>
              <a:off x="7134889" y="4439522"/>
              <a:ext cx="24269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400" b="1" dirty="0" smtClean="0">
                  <a:latin typeface="Graphik"/>
                </a:rPr>
                <a:t>La Valutazione del Viaggio</a:t>
              </a:r>
              <a:endParaRPr lang="it-IT" sz="1400" b="1" dirty="0">
                <a:latin typeface="Graphik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7763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arrotondato 4"/>
          <p:cNvSpPr/>
          <p:nvPr/>
        </p:nvSpPr>
        <p:spPr>
          <a:xfrm>
            <a:off x="838200" y="1454167"/>
            <a:ext cx="4295614" cy="4697395"/>
          </a:xfrm>
          <a:prstGeom prst="roundRect">
            <a:avLst>
              <a:gd name="adj" fmla="val 9217"/>
            </a:avLst>
          </a:prstGeom>
          <a:solidFill>
            <a:srgbClr val="009242"/>
          </a:soli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arrotondato 5"/>
          <p:cNvSpPr/>
          <p:nvPr/>
        </p:nvSpPr>
        <p:spPr>
          <a:xfrm>
            <a:off x="1352581" y="1454167"/>
            <a:ext cx="4571968" cy="4697395"/>
          </a:xfrm>
          <a:prstGeom prst="roundRect">
            <a:avLst>
              <a:gd name="adj" fmla="val 8228"/>
            </a:avLst>
          </a:prstGeom>
          <a:solidFill>
            <a:schemeClr val="bg1"/>
          </a:soli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" name="Elaborazione 6"/>
          <p:cNvSpPr/>
          <p:nvPr/>
        </p:nvSpPr>
        <p:spPr>
          <a:xfrm>
            <a:off x="1266959" y="1454167"/>
            <a:ext cx="4209756" cy="496948"/>
          </a:xfrm>
          <a:prstGeom prst="flowChartProcess">
            <a:avLst/>
          </a:prstGeom>
          <a:solidFill>
            <a:srgbClr val="0092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orda 7"/>
          <p:cNvSpPr/>
          <p:nvPr/>
        </p:nvSpPr>
        <p:spPr>
          <a:xfrm rot="7200000">
            <a:off x="5271785" y="1422962"/>
            <a:ext cx="622376" cy="710624"/>
          </a:xfrm>
          <a:prstGeom prst="chord">
            <a:avLst>
              <a:gd name="adj1" fmla="val 2700000"/>
              <a:gd name="adj2" fmla="val 15268681"/>
            </a:avLst>
          </a:prstGeom>
          <a:solidFill>
            <a:srgbClr val="0092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Elaborazione 8"/>
          <p:cNvSpPr/>
          <p:nvPr/>
        </p:nvSpPr>
        <p:spPr>
          <a:xfrm>
            <a:off x="5187570" y="1847850"/>
            <a:ext cx="736979" cy="103265"/>
          </a:xfrm>
          <a:prstGeom prst="flowChartProcess">
            <a:avLst/>
          </a:prstGeom>
          <a:solidFill>
            <a:srgbClr val="0092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Ovale 9"/>
          <p:cNvSpPr/>
          <p:nvPr/>
        </p:nvSpPr>
        <p:spPr>
          <a:xfrm>
            <a:off x="926235" y="1516223"/>
            <a:ext cx="767071" cy="743708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b="1" i="1">
              <a:latin typeface="Graphik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1862060" y="1521970"/>
            <a:ext cx="3727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Formazione e dotazioni dei Rilevatori</a:t>
            </a:r>
          </a:p>
        </p:txBody>
      </p:sp>
      <p:sp>
        <p:nvSpPr>
          <p:cNvPr id="17" name="Rettangolo arrotondato 16"/>
          <p:cNvSpPr/>
          <p:nvPr/>
        </p:nvSpPr>
        <p:spPr>
          <a:xfrm>
            <a:off x="6264937" y="1454167"/>
            <a:ext cx="4295614" cy="4697395"/>
          </a:xfrm>
          <a:prstGeom prst="roundRect">
            <a:avLst>
              <a:gd name="adj" fmla="val 9217"/>
            </a:avLst>
          </a:prstGeom>
          <a:solidFill>
            <a:srgbClr val="009242"/>
          </a:soli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Rettangolo arrotondato 17"/>
          <p:cNvSpPr/>
          <p:nvPr/>
        </p:nvSpPr>
        <p:spPr>
          <a:xfrm>
            <a:off x="6779318" y="1454167"/>
            <a:ext cx="4571968" cy="4697395"/>
          </a:xfrm>
          <a:prstGeom prst="roundRect">
            <a:avLst>
              <a:gd name="adj" fmla="val 8228"/>
            </a:avLst>
          </a:prstGeom>
          <a:solidFill>
            <a:schemeClr val="bg1"/>
          </a:solidFill>
          <a:ln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9" name="Elaborazione 18"/>
          <p:cNvSpPr/>
          <p:nvPr/>
        </p:nvSpPr>
        <p:spPr>
          <a:xfrm>
            <a:off x="6693696" y="1454167"/>
            <a:ext cx="4209756" cy="496948"/>
          </a:xfrm>
          <a:prstGeom prst="flowChartProcess">
            <a:avLst/>
          </a:prstGeom>
          <a:solidFill>
            <a:srgbClr val="0092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Corda 19"/>
          <p:cNvSpPr/>
          <p:nvPr/>
        </p:nvSpPr>
        <p:spPr>
          <a:xfrm rot="7200000">
            <a:off x="10698522" y="1422962"/>
            <a:ext cx="622376" cy="710624"/>
          </a:xfrm>
          <a:prstGeom prst="chord">
            <a:avLst>
              <a:gd name="adj1" fmla="val 2700000"/>
              <a:gd name="adj2" fmla="val 15268681"/>
            </a:avLst>
          </a:prstGeom>
          <a:solidFill>
            <a:srgbClr val="0092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Elaborazione 20"/>
          <p:cNvSpPr/>
          <p:nvPr/>
        </p:nvSpPr>
        <p:spPr>
          <a:xfrm>
            <a:off x="10614307" y="1847850"/>
            <a:ext cx="736979" cy="103265"/>
          </a:xfrm>
          <a:prstGeom prst="flowChartProcess">
            <a:avLst/>
          </a:prstGeom>
          <a:solidFill>
            <a:srgbClr val="0092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2" name="Ovale 21"/>
          <p:cNvSpPr/>
          <p:nvPr/>
        </p:nvSpPr>
        <p:spPr>
          <a:xfrm>
            <a:off x="6352972" y="1516223"/>
            <a:ext cx="767071" cy="743708"/>
          </a:xfrm>
          <a:prstGeom prst="ellipse">
            <a:avLst/>
          </a:prstGeom>
          <a:solidFill>
            <a:schemeClr val="bg1"/>
          </a:solidFill>
          <a:ln w="12700">
            <a:solidFill>
              <a:srgbClr val="0092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b="1" i="1">
              <a:latin typeface="Graphik"/>
            </a:endParaRPr>
          </a:p>
        </p:txBody>
      </p:sp>
      <p:sp>
        <p:nvSpPr>
          <p:cNvPr id="28" name="CasellaDiTesto 27"/>
          <p:cNvSpPr txBox="1"/>
          <p:nvPr/>
        </p:nvSpPr>
        <p:spPr>
          <a:xfrm>
            <a:off x="7379818" y="1521970"/>
            <a:ext cx="3404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Analisi </a:t>
            </a:r>
            <a:r>
              <a:rPr lang="it-IT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Controlli dei </a:t>
            </a:r>
            <a:r>
              <a:rPr lang="it-IT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Dati raccolti</a:t>
            </a:r>
          </a:p>
        </p:txBody>
      </p:sp>
      <p:grpSp>
        <p:nvGrpSpPr>
          <p:cNvPr id="43" name="Gruppo 42"/>
          <p:cNvGrpSpPr/>
          <p:nvPr/>
        </p:nvGrpSpPr>
        <p:grpSpPr>
          <a:xfrm>
            <a:off x="1000258" y="1581638"/>
            <a:ext cx="607980" cy="607980"/>
            <a:chOff x="4501037" y="4079849"/>
            <a:chExt cx="668778" cy="668778"/>
          </a:xfrm>
        </p:grpSpPr>
        <p:pic>
          <p:nvPicPr>
            <p:cNvPr id="31" name="Immagine 3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01037" y="4079849"/>
              <a:ext cx="668778" cy="668778"/>
            </a:xfrm>
            <a:prstGeom prst="rect">
              <a:avLst/>
            </a:prstGeom>
          </p:spPr>
        </p:pic>
        <p:sp>
          <p:nvSpPr>
            <p:cNvPr id="32" name="Ovale 31"/>
            <p:cNvSpPr/>
            <p:nvPr/>
          </p:nvSpPr>
          <p:spPr>
            <a:xfrm>
              <a:off x="4794580" y="4505489"/>
              <a:ext cx="76723" cy="69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" name="Ovale 32"/>
            <p:cNvSpPr/>
            <p:nvPr/>
          </p:nvSpPr>
          <p:spPr>
            <a:xfrm>
              <a:off x="4911091" y="4505489"/>
              <a:ext cx="76723" cy="69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4" name="Ovale 33"/>
            <p:cNvSpPr/>
            <p:nvPr/>
          </p:nvSpPr>
          <p:spPr>
            <a:xfrm>
              <a:off x="5025895" y="4505489"/>
              <a:ext cx="76723" cy="697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Torta 34"/>
            <p:cNvSpPr/>
            <p:nvPr/>
          </p:nvSpPr>
          <p:spPr>
            <a:xfrm rot="5400000">
              <a:off x="4770364" y="4602074"/>
              <a:ext cx="123564" cy="135920"/>
            </a:xfrm>
            <a:prstGeom prst="pie">
              <a:avLst>
                <a:gd name="adj1" fmla="val 5378910"/>
                <a:gd name="adj2" fmla="val 1620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36" name="Torta 35"/>
            <p:cNvSpPr/>
            <p:nvPr/>
          </p:nvSpPr>
          <p:spPr>
            <a:xfrm rot="5400000">
              <a:off x="4886746" y="4604456"/>
              <a:ext cx="123564" cy="135920"/>
            </a:xfrm>
            <a:prstGeom prst="pie">
              <a:avLst>
                <a:gd name="adj1" fmla="val 5378910"/>
                <a:gd name="adj2" fmla="val 1620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37" name="Torta 36"/>
            <p:cNvSpPr/>
            <p:nvPr/>
          </p:nvSpPr>
          <p:spPr>
            <a:xfrm rot="5400000">
              <a:off x="4998118" y="4604457"/>
              <a:ext cx="123564" cy="135920"/>
            </a:xfrm>
            <a:prstGeom prst="pie">
              <a:avLst>
                <a:gd name="adj1" fmla="val 5378910"/>
                <a:gd name="adj2" fmla="val 1620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38" name="Ovale 37"/>
            <p:cNvSpPr/>
            <p:nvPr/>
          </p:nvSpPr>
          <p:spPr>
            <a:xfrm>
              <a:off x="4569157" y="4240900"/>
              <a:ext cx="102119" cy="9283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9" name="Torta 38"/>
            <p:cNvSpPr/>
            <p:nvPr/>
          </p:nvSpPr>
          <p:spPr>
            <a:xfrm rot="5400000">
              <a:off x="4530270" y="4372093"/>
              <a:ext cx="182654" cy="166049"/>
            </a:xfrm>
            <a:prstGeom prst="pie">
              <a:avLst>
                <a:gd name="adj1" fmla="val 5378910"/>
                <a:gd name="adj2" fmla="val 1620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tx1"/>
                </a:solidFill>
              </a:endParaRPr>
            </a:p>
          </p:txBody>
        </p:sp>
        <p:sp>
          <p:nvSpPr>
            <p:cNvPr id="40" name="Rettangolo 39"/>
            <p:cNvSpPr/>
            <p:nvPr/>
          </p:nvSpPr>
          <p:spPr>
            <a:xfrm>
              <a:off x="4540918" y="4452682"/>
              <a:ext cx="148969" cy="12198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cxnSp>
          <p:nvCxnSpPr>
            <p:cNvPr id="41" name="Connettore diritto 40"/>
            <p:cNvCxnSpPr/>
            <p:nvPr/>
          </p:nvCxnSpPr>
          <p:spPr>
            <a:xfrm>
              <a:off x="4635664" y="4388848"/>
              <a:ext cx="133760" cy="4019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nettore diritto 41"/>
            <p:cNvCxnSpPr/>
            <p:nvPr/>
          </p:nvCxnSpPr>
          <p:spPr>
            <a:xfrm flipH="1">
              <a:off x="4761810" y="4355446"/>
              <a:ext cx="38932" cy="5931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4" name="Immagine 43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2322" y="1621822"/>
            <a:ext cx="468370" cy="518947"/>
          </a:xfrm>
          <a:prstGeom prst="rect">
            <a:avLst/>
          </a:prstGeom>
        </p:spPr>
      </p:pic>
      <p:sp>
        <p:nvSpPr>
          <p:cNvPr id="78" name="Titolo 1">
            <a:extLst>
              <a:ext uri="{FF2B5EF4-FFF2-40B4-BE49-F238E27FC236}">
                <a16:creationId xmlns:a16="http://schemas.microsoft.com/office/drawing/2014/main" id="{DBCE82E8-F3FD-4DD2-A4C0-8C8A6A9B4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420" y="140670"/>
            <a:ext cx="11567160" cy="976923"/>
          </a:xfrm>
        </p:spPr>
        <p:txBody>
          <a:bodyPr/>
          <a:lstStyle/>
          <a:p>
            <a:r>
              <a:rPr lang="it-IT" dirty="0"/>
              <a:t>Indagine </a:t>
            </a:r>
            <a:r>
              <a:rPr lang="it-IT" dirty="0" err="1"/>
              <a:t>Customer</a:t>
            </a:r>
            <a:r>
              <a:rPr lang="it-IT" dirty="0"/>
              <a:t> </a:t>
            </a:r>
            <a:r>
              <a:rPr lang="it-IT" dirty="0" err="1"/>
              <a:t>Satisfaction</a:t>
            </a:r>
            <a:r>
              <a:rPr lang="it-IT" dirty="0"/>
              <a:t> del Turismo nei Comuni Liguri</a:t>
            </a:r>
          </a:p>
        </p:txBody>
      </p:sp>
      <p:grpSp>
        <p:nvGrpSpPr>
          <p:cNvPr id="84" name="Gruppo 83"/>
          <p:cNvGrpSpPr/>
          <p:nvPr/>
        </p:nvGrpSpPr>
        <p:grpSpPr>
          <a:xfrm>
            <a:off x="6552082" y="4775695"/>
            <a:ext cx="4715993" cy="1289421"/>
            <a:chOff x="6552082" y="4847499"/>
            <a:chExt cx="4715993" cy="1289421"/>
          </a:xfrm>
        </p:grpSpPr>
        <p:sp>
          <p:nvSpPr>
            <p:cNvPr id="56" name="Ovale 55"/>
            <p:cNvSpPr/>
            <p:nvPr/>
          </p:nvSpPr>
          <p:spPr>
            <a:xfrm>
              <a:off x="6552082" y="4847499"/>
              <a:ext cx="450000" cy="45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400" b="1"/>
            </a:p>
          </p:txBody>
        </p:sp>
        <p:cxnSp>
          <p:nvCxnSpPr>
            <p:cNvPr id="60" name="Connettore diritto 59"/>
            <p:cNvCxnSpPr>
              <a:stCxn id="56" idx="4"/>
            </p:cNvCxnSpPr>
            <p:nvPr/>
          </p:nvCxnSpPr>
          <p:spPr>
            <a:xfrm flipV="1">
              <a:off x="6777082" y="5296943"/>
              <a:ext cx="4319721" cy="556"/>
            </a:xfrm>
            <a:prstGeom prst="line">
              <a:avLst/>
            </a:prstGeom>
            <a:ln>
              <a:solidFill>
                <a:srgbClr val="0092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CasellaDiTesto 67"/>
            <p:cNvSpPr txBox="1"/>
            <p:nvPr/>
          </p:nvSpPr>
          <p:spPr>
            <a:xfrm>
              <a:off x="7134889" y="4900388"/>
              <a:ext cx="150714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400" b="1" dirty="0" smtClean="0">
                  <a:latin typeface="Graphik"/>
                </a:rPr>
                <a:t>Utilizzo dei Dati</a:t>
              </a:r>
              <a:endParaRPr lang="it-IT" sz="1400" b="1" dirty="0">
                <a:latin typeface="Graphik"/>
              </a:endParaRPr>
            </a:p>
          </p:txBody>
        </p:sp>
        <p:sp>
          <p:nvSpPr>
            <p:cNvPr id="79" name="CasellaDiTesto 78"/>
            <p:cNvSpPr txBox="1"/>
            <p:nvPr/>
          </p:nvSpPr>
          <p:spPr>
            <a:xfrm>
              <a:off x="7001526" y="5305923"/>
              <a:ext cx="426654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Uso dei risultati come fonte dati per calcolare modelli economici sul turismo (Conto Satellite del Turismo Regionale)</a:t>
              </a:r>
            </a:p>
            <a:p>
              <a:pPr marL="742950" lvl="1" indent="-285750">
                <a:buFont typeface="Wingdings" panose="05000000000000000000" pitchFamily="2" charset="2"/>
                <a:buChar char="ü"/>
              </a:pPr>
              <a:r>
                <a:rPr lang="it-IT" sz="1200" dirty="0" smtClean="0"/>
                <a:t>Dati di Spesa</a:t>
              </a:r>
            </a:p>
            <a:p>
              <a:pPr marL="742950" lvl="1" indent="-285750">
                <a:buFont typeface="Wingdings" panose="05000000000000000000" pitchFamily="2" charset="2"/>
                <a:buChar char="ü"/>
              </a:pPr>
              <a:r>
                <a:rPr lang="it-IT" sz="1200" dirty="0" smtClean="0"/>
                <a:t>Dati fisici di Presenze e Arrivi</a:t>
              </a:r>
            </a:p>
          </p:txBody>
        </p:sp>
      </p:grpSp>
      <p:grpSp>
        <p:nvGrpSpPr>
          <p:cNvPr id="83" name="Gruppo 82"/>
          <p:cNvGrpSpPr/>
          <p:nvPr/>
        </p:nvGrpSpPr>
        <p:grpSpPr>
          <a:xfrm>
            <a:off x="6552082" y="3459566"/>
            <a:ext cx="4715993" cy="1289966"/>
            <a:chOff x="6552082" y="4057935"/>
            <a:chExt cx="4715993" cy="1289966"/>
          </a:xfrm>
        </p:grpSpPr>
        <p:sp>
          <p:nvSpPr>
            <p:cNvPr id="55" name="Ovale 54"/>
            <p:cNvSpPr/>
            <p:nvPr/>
          </p:nvSpPr>
          <p:spPr>
            <a:xfrm>
              <a:off x="6552082" y="4057935"/>
              <a:ext cx="450000" cy="45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400" b="1"/>
            </a:p>
          </p:txBody>
        </p:sp>
        <p:cxnSp>
          <p:nvCxnSpPr>
            <p:cNvPr id="59" name="Connettore diritto 58"/>
            <p:cNvCxnSpPr>
              <a:stCxn id="55" idx="4"/>
            </p:cNvCxnSpPr>
            <p:nvPr/>
          </p:nvCxnSpPr>
          <p:spPr>
            <a:xfrm flipV="1">
              <a:off x="6777082" y="4507379"/>
              <a:ext cx="4319721" cy="556"/>
            </a:xfrm>
            <a:prstGeom prst="line">
              <a:avLst/>
            </a:prstGeom>
            <a:ln>
              <a:solidFill>
                <a:srgbClr val="0092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CasellaDiTesto 66"/>
            <p:cNvSpPr txBox="1"/>
            <p:nvPr/>
          </p:nvSpPr>
          <p:spPr>
            <a:xfrm>
              <a:off x="7134889" y="4103342"/>
              <a:ext cx="19669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400" b="1" dirty="0" smtClean="0">
                  <a:latin typeface="Graphik"/>
                </a:rPr>
                <a:t>Reportistica Annuale</a:t>
              </a:r>
              <a:endParaRPr lang="it-IT" sz="1400" b="1" dirty="0">
                <a:latin typeface="Graphik"/>
              </a:endParaRPr>
            </a:p>
          </p:txBody>
        </p:sp>
        <p:sp>
          <p:nvSpPr>
            <p:cNvPr id="80" name="CasellaDiTesto 79"/>
            <p:cNvSpPr txBox="1"/>
            <p:nvPr/>
          </p:nvSpPr>
          <p:spPr>
            <a:xfrm>
              <a:off x="7001526" y="4516904"/>
              <a:ext cx="426654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Redazione della reportistica per l’Osservatorio Turistico Regionale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Stima della spesa giornaliera, spesa individuale e spesa totale distinta per tipologia e provenienza del turista</a:t>
              </a:r>
            </a:p>
          </p:txBody>
        </p:sp>
      </p:grpSp>
      <p:grpSp>
        <p:nvGrpSpPr>
          <p:cNvPr id="82" name="Gruppo 81"/>
          <p:cNvGrpSpPr/>
          <p:nvPr/>
        </p:nvGrpSpPr>
        <p:grpSpPr>
          <a:xfrm>
            <a:off x="6552082" y="2325093"/>
            <a:ext cx="4715993" cy="1108310"/>
            <a:chOff x="6552082" y="3199534"/>
            <a:chExt cx="4715993" cy="1108310"/>
          </a:xfrm>
        </p:grpSpPr>
        <p:sp>
          <p:nvSpPr>
            <p:cNvPr id="54" name="Ovale 53"/>
            <p:cNvSpPr/>
            <p:nvPr/>
          </p:nvSpPr>
          <p:spPr>
            <a:xfrm>
              <a:off x="6552082" y="3199534"/>
              <a:ext cx="450000" cy="4500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92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400" b="1"/>
            </a:p>
          </p:txBody>
        </p:sp>
        <p:cxnSp>
          <p:nvCxnSpPr>
            <p:cNvPr id="58" name="Connettore diritto 57"/>
            <p:cNvCxnSpPr>
              <a:stCxn id="54" idx="4"/>
            </p:cNvCxnSpPr>
            <p:nvPr/>
          </p:nvCxnSpPr>
          <p:spPr>
            <a:xfrm flipV="1">
              <a:off x="6777082" y="3648978"/>
              <a:ext cx="4319721" cy="556"/>
            </a:xfrm>
            <a:prstGeom prst="line">
              <a:avLst/>
            </a:prstGeom>
            <a:ln>
              <a:solidFill>
                <a:srgbClr val="0092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CasellaDiTesto 65"/>
            <p:cNvSpPr txBox="1"/>
            <p:nvPr/>
          </p:nvSpPr>
          <p:spPr>
            <a:xfrm>
              <a:off x="7134889" y="3256383"/>
              <a:ext cx="268054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1400" b="1" dirty="0" smtClean="0">
                  <a:latin typeface="Graphik"/>
                </a:rPr>
                <a:t>Controlli di Coerenza dei Dati</a:t>
              </a:r>
              <a:endParaRPr lang="it-IT" sz="1400" b="1" dirty="0">
                <a:latin typeface="Graphik"/>
              </a:endParaRPr>
            </a:p>
          </p:txBody>
        </p:sp>
        <p:sp>
          <p:nvSpPr>
            <p:cNvPr id="81" name="CasellaDiTesto 80"/>
            <p:cNvSpPr txBox="1"/>
            <p:nvPr/>
          </p:nvSpPr>
          <p:spPr>
            <a:xfrm>
              <a:off x="7001526" y="3661513"/>
              <a:ext cx="426654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Controllo </a:t>
              </a:r>
              <a:r>
                <a:rPr lang="it-IT" sz="1200" dirty="0"/>
                <a:t>di </a:t>
              </a:r>
              <a:r>
                <a:rPr lang="it-IT" sz="1200" dirty="0" smtClean="0"/>
                <a:t>copertura </a:t>
              </a:r>
              <a:r>
                <a:rPr lang="it-IT" sz="1200" dirty="0"/>
                <a:t>omogenea temporale e spaziale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Controlli sulle mancate risposte</a:t>
              </a:r>
              <a:endParaRPr lang="it-IT" sz="1200" dirty="0"/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Analisi degli errori </a:t>
              </a:r>
              <a:r>
                <a:rPr lang="it-IT" sz="1200" dirty="0"/>
                <a:t>di </a:t>
              </a:r>
              <a:r>
                <a:rPr lang="it-IT" sz="1200" dirty="0" smtClean="0"/>
                <a:t>misura</a:t>
              </a:r>
              <a:endParaRPr lang="it-IT" sz="1200" dirty="0"/>
            </a:p>
          </p:txBody>
        </p:sp>
      </p:grpSp>
      <p:grpSp>
        <p:nvGrpSpPr>
          <p:cNvPr id="101" name="Gruppo 100"/>
          <p:cNvGrpSpPr/>
          <p:nvPr/>
        </p:nvGrpSpPr>
        <p:grpSpPr>
          <a:xfrm>
            <a:off x="1127858" y="2293387"/>
            <a:ext cx="4555761" cy="1288856"/>
            <a:chOff x="1127858" y="3587704"/>
            <a:chExt cx="4555761" cy="1288856"/>
          </a:xfrm>
        </p:grpSpPr>
        <p:grpSp>
          <p:nvGrpSpPr>
            <p:cNvPr id="90" name="Gruppo 89"/>
            <p:cNvGrpSpPr/>
            <p:nvPr/>
          </p:nvGrpSpPr>
          <p:grpSpPr>
            <a:xfrm>
              <a:off x="1127858" y="3587704"/>
              <a:ext cx="4544721" cy="450000"/>
              <a:chOff x="1127858" y="3587704"/>
              <a:chExt cx="4544721" cy="450000"/>
            </a:xfrm>
          </p:grpSpPr>
          <p:sp>
            <p:nvSpPr>
              <p:cNvPr id="46" name="Ovale 45"/>
              <p:cNvSpPr/>
              <p:nvPr/>
            </p:nvSpPr>
            <p:spPr>
              <a:xfrm>
                <a:off x="1127858" y="3587704"/>
                <a:ext cx="450000" cy="450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92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400" b="1"/>
              </a:p>
            </p:txBody>
          </p:sp>
          <p:cxnSp>
            <p:nvCxnSpPr>
              <p:cNvPr id="50" name="Connettore diritto 49"/>
              <p:cNvCxnSpPr>
                <a:stCxn id="46" idx="4"/>
              </p:cNvCxnSpPr>
              <p:nvPr/>
            </p:nvCxnSpPr>
            <p:spPr>
              <a:xfrm flipV="1">
                <a:off x="1352858" y="4037148"/>
                <a:ext cx="4319721" cy="556"/>
              </a:xfrm>
              <a:prstGeom prst="line">
                <a:avLst/>
              </a:prstGeom>
              <a:ln>
                <a:solidFill>
                  <a:srgbClr val="00924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CasellaDiTesto 61"/>
              <p:cNvSpPr txBox="1"/>
              <p:nvPr/>
            </p:nvSpPr>
            <p:spPr>
              <a:xfrm>
                <a:off x="1690399" y="3644553"/>
                <a:ext cx="201933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400" b="1" dirty="0">
                    <a:latin typeface="Graphik"/>
                  </a:rPr>
                  <a:t>L’approccio al Turista</a:t>
                </a:r>
              </a:p>
            </p:txBody>
          </p:sp>
        </p:grpSp>
        <p:sp>
          <p:nvSpPr>
            <p:cNvPr id="99" name="CasellaDiTesto 98"/>
            <p:cNvSpPr txBox="1"/>
            <p:nvPr/>
          </p:nvSpPr>
          <p:spPr>
            <a:xfrm>
              <a:off x="1577302" y="4045563"/>
              <a:ext cx="410631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Posizionamento del rilevatore in zone turistiche specifiche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Selezione casuale dell’intervistato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Evitare il condizionamento della risposta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Registrazione precisa della risposta senza interpretazione</a:t>
              </a:r>
            </a:p>
          </p:txBody>
        </p:sp>
      </p:grpSp>
      <p:grpSp>
        <p:nvGrpSpPr>
          <p:cNvPr id="102" name="Gruppo 101"/>
          <p:cNvGrpSpPr/>
          <p:nvPr/>
        </p:nvGrpSpPr>
        <p:grpSpPr>
          <a:xfrm>
            <a:off x="1127858" y="4227039"/>
            <a:ext cx="4555761" cy="2023712"/>
            <a:chOff x="1127858" y="4847499"/>
            <a:chExt cx="4555761" cy="2023712"/>
          </a:xfrm>
        </p:grpSpPr>
        <p:grpSp>
          <p:nvGrpSpPr>
            <p:cNvPr id="92" name="Gruppo 91"/>
            <p:cNvGrpSpPr/>
            <p:nvPr/>
          </p:nvGrpSpPr>
          <p:grpSpPr>
            <a:xfrm>
              <a:off x="1127858" y="4847499"/>
              <a:ext cx="4544721" cy="450000"/>
              <a:chOff x="1127858" y="4847499"/>
              <a:chExt cx="4544721" cy="450000"/>
            </a:xfrm>
          </p:grpSpPr>
          <p:sp>
            <p:nvSpPr>
              <p:cNvPr id="48" name="Ovale 47"/>
              <p:cNvSpPr/>
              <p:nvPr/>
            </p:nvSpPr>
            <p:spPr>
              <a:xfrm>
                <a:off x="1127858" y="4847499"/>
                <a:ext cx="450000" cy="450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00924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400" b="1"/>
              </a:p>
            </p:txBody>
          </p:sp>
          <p:cxnSp>
            <p:nvCxnSpPr>
              <p:cNvPr id="52" name="Connettore diritto 51"/>
              <p:cNvCxnSpPr>
                <a:stCxn id="48" idx="4"/>
              </p:cNvCxnSpPr>
              <p:nvPr/>
            </p:nvCxnSpPr>
            <p:spPr>
              <a:xfrm flipV="1">
                <a:off x="1352858" y="5296943"/>
                <a:ext cx="4319721" cy="556"/>
              </a:xfrm>
              <a:prstGeom prst="line">
                <a:avLst/>
              </a:prstGeom>
              <a:ln>
                <a:solidFill>
                  <a:srgbClr val="00924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CasellaDiTesto 63"/>
              <p:cNvSpPr txBox="1"/>
              <p:nvPr/>
            </p:nvSpPr>
            <p:spPr>
              <a:xfrm>
                <a:off x="1690399" y="4900388"/>
                <a:ext cx="227177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it-IT" sz="1400" b="1" dirty="0" smtClean="0">
                    <a:latin typeface="Graphik"/>
                  </a:rPr>
                  <a:t>Questionario Elettronico</a:t>
                </a:r>
                <a:endParaRPr lang="it-IT" sz="1400" b="1" dirty="0">
                  <a:latin typeface="Graphik"/>
                </a:endParaRPr>
              </a:p>
            </p:txBody>
          </p:sp>
        </p:grpSp>
        <p:sp>
          <p:nvSpPr>
            <p:cNvPr id="100" name="CasellaDiTesto 99"/>
            <p:cNvSpPr txBox="1"/>
            <p:nvPr/>
          </p:nvSpPr>
          <p:spPr>
            <a:xfrm>
              <a:off x="1577302" y="5301551"/>
              <a:ext cx="410631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Definizione del diagramma di flusso sulla base delle indagini precedenti sul turismo condotte dal Sistema Camerale Regionale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Implementazione di filtri e domande bloccanti per evitare gli errori non campionari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it-IT" sz="1200" dirty="0" smtClean="0"/>
                <a:t>Tablet in dotazione ai rilevatori per la registrazione del questionario elettronico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endParaRPr lang="it-IT" sz="12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9079700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3274</TotalTime>
  <Words>355</Words>
  <Application>Microsoft Office PowerPoint</Application>
  <PresentationFormat>Widescreen</PresentationFormat>
  <Paragraphs>68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3" baseType="lpstr">
      <vt:lpstr>Arial</vt:lpstr>
      <vt:lpstr>Calibri</vt:lpstr>
      <vt:lpstr>Calibri Light</vt:lpstr>
      <vt:lpstr>Graphik</vt:lpstr>
      <vt:lpstr>Lucida Sans</vt:lpstr>
      <vt:lpstr>Tahoma</vt:lpstr>
      <vt:lpstr>Times New Roman</vt:lpstr>
      <vt:lpstr>Wingdings</vt:lpstr>
      <vt:lpstr>Tema di Office</vt:lpstr>
      <vt:lpstr>Indagine Customer Satisfaction del Turismo nei Comuni Liguri</vt:lpstr>
      <vt:lpstr>Indagine Customer Satisfaction del Turismo nei Comuni Liguri</vt:lpstr>
      <vt:lpstr>Indagine Customer Satisfaction del Turismo nei Comuni Liguri</vt:lpstr>
      <vt:lpstr>Indagine Customer Satisfaction del Turismo nei Comuni Liguri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Natali Mauro</cp:lastModifiedBy>
  <cp:revision>36</cp:revision>
  <dcterms:created xsi:type="dcterms:W3CDTF">2022-04-03T16:23:48Z</dcterms:created>
  <dcterms:modified xsi:type="dcterms:W3CDTF">2023-06-07T15:50:28Z</dcterms:modified>
</cp:coreProperties>
</file>