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Indagine </a:t>
            </a:r>
            <a:r>
              <a:rPr lang="it-IT" dirty="0" err="1" smtClean="0"/>
              <a:t>Customer</a:t>
            </a:r>
            <a:r>
              <a:rPr lang="it-IT" dirty="0" smtClean="0"/>
              <a:t> </a:t>
            </a:r>
            <a:r>
              <a:rPr lang="it-IT" dirty="0" err="1"/>
              <a:t>Satisfaction</a:t>
            </a:r>
            <a:r>
              <a:rPr lang="it-IT" dirty="0"/>
              <a:t> del Turismo nei Comuni Liguri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994" y="5753224"/>
            <a:ext cx="721581" cy="90955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887" y="5776774"/>
            <a:ext cx="1096087" cy="1033119"/>
          </a:xfrm>
          <a:prstGeom prst="rect">
            <a:avLst/>
          </a:prstGeom>
        </p:spPr>
      </p:pic>
      <p:sp>
        <p:nvSpPr>
          <p:cNvPr id="11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 txBox="1">
            <a:spLocks/>
          </p:cNvSpPr>
          <p:nvPr/>
        </p:nvSpPr>
        <p:spPr>
          <a:xfrm>
            <a:off x="1524000" y="369296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mtClean="0"/>
              <a:t>Regione Liguria</a:t>
            </a:r>
          </a:p>
          <a:p>
            <a:r>
              <a:rPr lang="it-IT" smtClean="0"/>
              <a:t>Direzione Centrale Finanza Bilancio e Controlli</a:t>
            </a:r>
          </a:p>
          <a:p>
            <a:r>
              <a:rPr lang="it-IT" smtClean="0"/>
              <a:t>Settore Programmazione Finanziaria e Statistica </a:t>
            </a:r>
            <a:endParaRPr lang="it-IT" dirty="0" smtClean="0"/>
          </a:p>
        </p:txBody>
      </p:sp>
      <p:sp>
        <p:nvSpPr>
          <p:cNvPr id="12" name="Rettangolo 11"/>
          <p:cNvSpPr/>
          <p:nvPr/>
        </p:nvSpPr>
        <p:spPr>
          <a:xfrm>
            <a:off x="4009208" y="5357348"/>
            <a:ext cx="4173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dirty="0" smtClean="0"/>
              <a:t>Dott. Stefano Morassutti – Regione Liguria</a:t>
            </a:r>
          </a:p>
          <a:p>
            <a:pPr algn="ctr"/>
            <a:r>
              <a:rPr lang="it-IT" sz="1400" dirty="0"/>
              <a:t>Dott. Mauro Natali – Regione Liguria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40670"/>
            <a:ext cx="11567160" cy="976923"/>
          </a:xfrm>
        </p:spPr>
        <p:txBody>
          <a:bodyPr/>
          <a:lstStyle/>
          <a:p>
            <a:r>
              <a:rPr lang="it-IT" dirty="0"/>
              <a:t>Indagine </a:t>
            </a:r>
            <a:r>
              <a:rPr lang="it-IT" dirty="0" err="1"/>
              <a:t>Customer</a:t>
            </a:r>
            <a:r>
              <a:rPr lang="it-IT" dirty="0"/>
              <a:t> </a:t>
            </a:r>
            <a:r>
              <a:rPr lang="it-IT" dirty="0" err="1"/>
              <a:t>Satisfaction</a:t>
            </a:r>
            <a:r>
              <a:rPr lang="it-IT" dirty="0"/>
              <a:t> del Turismo nei Comuni Liguri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846031" y="1454167"/>
            <a:ext cx="2020933" cy="4697396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096571" y="2645974"/>
            <a:ext cx="2380891" cy="2441276"/>
          </a:xfrm>
          <a:prstGeom prst="ellipse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Arco 18"/>
          <p:cNvSpPr/>
          <p:nvPr/>
        </p:nvSpPr>
        <p:spPr>
          <a:xfrm>
            <a:off x="403748" y="1454167"/>
            <a:ext cx="4469910" cy="4697395"/>
          </a:xfrm>
          <a:prstGeom prst="arc">
            <a:avLst>
              <a:gd name="adj1" fmla="val 16824893"/>
              <a:gd name="adj2" fmla="val 4786017"/>
            </a:avLst>
          </a:prstGeom>
          <a:ln w="57150" cmpd="sng">
            <a:solidFill>
              <a:srgbClr val="009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Rettangolo arrotondato 35"/>
          <p:cNvSpPr/>
          <p:nvPr/>
        </p:nvSpPr>
        <p:spPr>
          <a:xfrm>
            <a:off x="3441385" y="5129179"/>
            <a:ext cx="7032559" cy="10223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Ovale 36"/>
          <p:cNvSpPr/>
          <p:nvPr/>
        </p:nvSpPr>
        <p:spPr>
          <a:xfrm>
            <a:off x="3554696" y="5232103"/>
            <a:ext cx="816533" cy="816533"/>
          </a:xfrm>
          <a:prstGeom prst="ellipse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arrotondato 33"/>
          <p:cNvSpPr/>
          <p:nvPr/>
        </p:nvSpPr>
        <p:spPr>
          <a:xfrm>
            <a:off x="4321241" y="2676914"/>
            <a:ext cx="7032559" cy="10223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Ovale 34"/>
          <p:cNvSpPr/>
          <p:nvPr/>
        </p:nvSpPr>
        <p:spPr>
          <a:xfrm>
            <a:off x="4457975" y="2779838"/>
            <a:ext cx="816533" cy="816533"/>
          </a:xfrm>
          <a:prstGeom prst="ellipse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27"/>
          <p:cNvSpPr/>
          <p:nvPr/>
        </p:nvSpPr>
        <p:spPr>
          <a:xfrm>
            <a:off x="3456049" y="1459408"/>
            <a:ext cx="7032559" cy="10223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4484540" y="1792696"/>
            <a:ext cx="5575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Graphik"/>
              </a:rPr>
              <a:t>Piano di Campionamento</a:t>
            </a:r>
            <a:endParaRPr lang="it-IT" sz="1600" b="1" dirty="0">
              <a:latin typeface="Graphik"/>
            </a:endParaRPr>
          </a:p>
        </p:txBody>
      </p:sp>
      <p:sp>
        <p:nvSpPr>
          <p:cNvPr id="38" name="Ovale 37"/>
          <p:cNvSpPr/>
          <p:nvPr/>
        </p:nvSpPr>
        <p:spPr>
          <a:xfrm>
            <a:off x="3589918" y="1552934"/>
            <a:ext cx="843778" cy="818079"/>
          </a:xfrm>
          <a:prstGeom prst="ellipse">
            <a:avLst/>
          </a:prstGeom>
          <a:noFill/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i="1">
              <a:latin typeface="Graphik"/>
            </a:endParaRPr>
          </a:p>
        </p:txBody>
      </p:sp>
      <p:sp>
        <p:nvSpPr>
          <p:cNvPr id="41" name="Rettangolo arrotondato 40"/>
          <p:cNvSpPr/>
          <p:nvPr/>
        </p:nvSpPr>
        <p:spPr>
          <a:xfrm>
            <a:off x="4321241" y="3903046"/>
            <a:ext cx="7032559" cy="10223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Ovale 41"/>
          <p:cNvSpPr/>
          <p:nvPr/>
        </p:nvSpPr>
        <p:spPr>
          <a:xfrm>
            <a:off x="4457975" y="4005970"/>
            <a:ext cx="816533" cy="816533"/>
          </a:xfrm>
          <a:prstGeom prst="ellipse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7" name="Immagin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56" y="3293403"/>
            <a:ext cx="866481" cy="1146418"/>
          </a:xfrm>
          <a:prstGeom prst="rect">
            <a:avLst/>
          </a:prstGeom>
        </p:spPr>
      </p:pic>
      <p:pic>
        <p:nvPicPr>
          <p:cNvPr id="49" name="Immagin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673" y="2892188"/>
            <a:ext cx="591497" cy="591497"/>
          </a:xfrm>
          <a:prstGeom prst="rect">
            <a:avLst/>
          </a:prstGeom>
        </p:spPr>
      </p:pic>
      <p:pic>
        <p:nvPicPr>
          <p:cNvPr id="50" name="Immagine 49"/>
          <p:cNvPicPr preferRelativeResize="0"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t="14089" r="16222" b="14089"/>
          <a:stretch/>
        </p:blipFill>
        <p:spPr>
          <a:xfrm>
            <a:off x="2320061" y="4252330"/>
            <a:ext cx="721386" cy="652790"/>
          </a:xfrm>
          <a:prstGeom prst="rect">
            <a:avLst/>
          </a:prstGeom>
        </p:spPr>
      </p:pic>
      <p:sp>
        <p:nvSpPr>
          <p:cNvPr id="51" name="Ovale 50"/>
          <p:cNvSpPr/>
          <p:nvPr/>
        </p:nvSpPr>
        <p:spPr>
          <a:xfrm>
            <a:off x="1096571" y="2645974"/>
            <a:ext cx="2380891" cy="2441276"/>
          </a:xfrm>
          <a:prstGeom prst="ellipse">
            <a:avLst/>
          </a:prstGeom>
          <a:noFill/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7" t="15982" r="14583" b="18312"/>
          <a:stretch/>
        </p:blipFill>
        <p:spPr>
          <a:xfrm>
            <a:off x="2638703" y="3538891"/>
            <a:ext cx="711224" cy="655442"/>
          </a:xfrm>
          <a:prstGeom prst="rect">
            <a:avLst/>
          </a:prstGeom>
        </p:spPr>
      </p:pic>
      <p:sp>
        <p:nvSpPr>
          <p:cNvPr id="52" name="CasellaDiTesto 51"/>
          <p:cNvSpPr txBox="1"/>
          <p:nvPr/>
        </p:nvSpPr>
        <p:spPr>
          <a:xfrm>
            <a:off x="5324733" y="3018828"/>
            <a:ext cx="5575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Graphik"/>
              </a:rPr>
              <a:t>Contenuti qualitativi dei Quesiti</a:t>
            </a:r>
            <a:endParaRPr lang="it-IT" sz="1600" b="1" dirty="0">
              <a:latin typeface="Graphik"/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5324733" y="4244960"/>
            <a:ext cx="5575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Graphik"/>
              </a:rPr>
              <a:t>Formazione e dotazioni dei Rilevatori</a:t>
            </a:r>
            <a:endParaRPr lang="it-IT" sz="1600" b="1" dirty="0">
              <a:latin typeface="Graphik"/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4484540" y="5471093"/>
            <a:ext cx="5575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Graphik"/>
              </a:rPr>
              <a:t>Analisi e Controlli dei Dati raccolti</a:t>
            </a:r>
            <a:endParaRPr lang="it-IT" sz="1600" b="1" dirty="0">
              <a:latin typeface="Graphik"/>
            </a:endParaRPr>
          </a:p>
        </p:txBody>
      </p:sp>
      <p:pic>
        <p:nvPicPr>
          <p:cNvPr id="55" name="Immagin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59" y="1646720"/>
            <a:ext cx="668778" cy="668778"/>
          </a:xfrm>
          <a:prstGeom prst="rect">
            <a:avLst/>
          </a:prstGeom>
        </p:spPr>
      </p:pic>
      <p:pic>
        <p:nvPicPr>
          <p:cNvPr id="57" name="Immagine 5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66" y="2886972"/>
            <a:ext cx="607981" cy="607981"/>
          </a:xfrm>
          <a:prstGeom prst="rect">
            <a:avLst/>
          </a:prstGeom>
        </p:spPr>
      </p:pic>
      <p:pic>
        <p:nvPicPr>
          <p:cNvPr id="60" name="Immagine 5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37" y="4079849"/>
            <a:ext cx="668778" cy="668778"/>
          </a:xfrm>
          <a:prstGeom prst="rect">
            <a:avLst/>
          </a:prstGeom>
        </p:spPr>
      </p:pic>
      <p:sp>
        <p:nvSpPr>
          <p:cNvPr id="61" name="Ovale 60"/>
          <p:cNvSpPr/>
          <p:nvPr/>
        </p:nvSpPr>
        <p:spPr>
          <a:xfrm>
            <a:off x="4794580" y="4505489"/>
            <a:ext cx="76723" cy="69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Ovale 61"/>
          <p:cNvSpPr/>
          <p:nvPr/>
        </p:nvSpPr>
        <p:spPr>
          <a:xfrm>
            <a:off x="4911091" y="4505489"/>
            <a:ext cx="76723" cy="69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Ovale 62"/>
          <p:cNvSpPr/>
          <p:nvPr/>
        </p:nvSpPr>
        <p:spPr>
          <a:xfrm>
            <a:off x="5025895" y="4505489"/>
            <a:ext cx="76723" cy="69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5" name="Torta 64"/>
          <p:cNvSpPr/>
          <p:nvPr/>
        </p:nvSpPr>
        <p:spPr>
          <a:xfrm rot="5400000">
            <a:off x="4770364" y="4602074"/>
            <a:ext cx="123564" cy="135920"/>
          </a:xfrm>
          <a:prstGeom prst="pie">
            <a:avLst>
              <a:gd name="adj1" fmla="val 5378910"/>
              <a:gd name="adj2" fmla="val 162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6" name="Torta 65"/>
          <p:cNvSpPr/>
          <p:nvPr/>
        </p:nvSpPr>
        <p:spPr>
          <a:xfrm rot="5400000">
            <a:off x="4886746" y="4604456"/>
            <a:ext cx="123564" cy="135920"/>
          </a:xfrm>
          <a:prstGeom prst="pie">
            <a:avLst>
              <a:gd name="adj1" fmla="val 5378910"/>
              <a:gd name="adj2" fmla="val 162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7" name="Torta 66"/>
          <p:cNvSpPr/>
          <p:nvPr/>
        </p:nvSpPr>
        <p:spPr>
          <a:xfrm rot="5400000">
            <a:off x="4998118" y="4604457"/>
            <a:ext cx="123564" cy="135920"/>
          </a:xfrm>
          <a:prstGeom prst="pie">
            <a:avLst>
              <a:gd name="adj1" fmla="val 5378910"/>
              <a:gd name="adj2" fmla="val 162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8" name="Ovale 67"/>
          <p:cNvSpPr/>
          <p:nvPr/>
        </p:nvSpPr>
        <p:spPr>
          <a:xfrm>
            <a:off x="4569157" y="4240900"/>
            <a:ext cx="102119" cy="928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Torta 68"/>
          <p:cNvSpPr/>
          <p:nvPr/>
        </p:nvSpPr>
        <p:spPr>
          <a:xfrm rot="5400000">
            <a:off x="4546119" y="4369473"/>
            <a:ext cx="150954" cy="166049"/>
          </a:xfrm>
          <a:prstGeom prst="pie">
            <a:avLst>
              <a:gd name="adj1" fmla="val 5378910"/>
              <a:gd name="adj2" fmla="val 162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1" name="Rettangolo 70"/>
          <p:cNvSpPr/>
          <p:nvPr/>
        </p:nvSpPr>
        <p:spPr>
          <a:xfrm>
            <a:off x="4540918" y="4452682"/>
            <a:ext cx="148969" cy="121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3" name="Connettore diritto 72"/>
          <p:cNvCxnSpPr/>
          <p:nvPr/>
        </p:nvCxnSpPr>
        <p:spPr>
          <a:xfrm>
            <a:off x="4630426" y="4388848"/>
            <a:ext cx="133760" cy="40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/>
          <p:cNvCxnSpPr/>
          <p:nvPr/>
        </p:nvCxnSpPr>
        <p:spPr>
          <a:xfrm flipH="1">
            <a:off x="4761810" y="4355446"/>
            <a:ext cx="38932" cy="59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Immagine 8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359" y="5363260"/>
            <a:ext cx="515207" cy="57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arrotondato 5"/>
          <p:cNvSpPr/>
          <p:nvPr/>
        </p:nvSpPr>
        <p:spPr>
          <a:xfrm>
            <a:off x="838200" y="1454167"/>
            <a:ext cx="4295614" cy="4697395"/>
          </a:xfrm>
          <a:prstGeom prst="roundRect">
            <a:avLst>
              <a:gd name="adj" fmla="val 9217"/>
            </a:avLst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arrotondato 4"/>
          <p:cNvSpPr/>
          <p:nvPr/>
        </p:nvSpPr>
        <p:spPr>
          <a:xfrm>
            <a:off x="1357912" y="1454167"/>
            <a:ext cx="4571968" cy="4697395"/>
          </a:xfrm>
          <a:prstGeom prst="roundRect">
            <a:avLst>
              <a:gd name="adj" fmla="val 8228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Elaborazione 13"/>
          <p:cNvSpPr/>
          <p:nvPr/>
        </p:nvSpPr>
        <p:spPr>
          <a:xfrm>
            <a:off x="1266959" y="1454167"/>
            <a:ext cx="4209756" cy="496948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orda 15"/>
          <p:cNvSpPr/>
          <p:nvPr/>
        </p:nvSpPr>
        <p:spPr>
          <a:xfrm rot="7200000">
            <a:off x="5271785" y="1422962"/>
            <a:ext cx="622376" cy="710624"/>
          </a:xfrm>
          <a:prstGeom prst="chord">
            <a:avLst>
              <a:gd name="adj1" fmla="val 2700000"/>
              <a:gd name="adj2" fmla="val 15268681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Elaborazione 16"/>
          <p:cNvSpPr/>
          <p:nvPr/>
        </p:nvSpPr>
        <p:spPr>
          <a:xfrm>
            <a:off x="5187570" y="1847850"/>
            <a:ext cx="736979" cy="103265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926235" y="1516223"/>
            <a:ext cx="767071" cy="7437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i="1">
              <a:latin typeface="Graphik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7" y="1630859"/>
            <a:ext cx="552709" cy="552709"/>
          </a:xfrm>
          <a:prstGeom prst="rect">
            <a:avLst/>
          </a:prstGeom>
        </p:spPr>
      </p:pic>
      <p:sp>
        <p:nvSpPr>
          <p:cNvPr id="22" name="CasellaDiTesto 21"/>
          <p:cNvSpPr txBox="1"/>
          <p:nvPr/>
        </p:nvSpPr>
        <p:spPr>
          <a:xfrm>
            <a:off x="2338946" y="1521970"/>
            <a:ext cx="259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Piano di Campionamento</a:t>
            </a:r>
          </a:p>
        </p:txBody>
      </p:sp>
      <p:sp>
        <p:nvSpPr>
          <p:cNvPr id="23" name="Rettangolo arrotondato 22"/>
          <p:cNvSpPr/>
          <p:nvPr/>
        </p:nvSpPr>
        <p:spPr>
          <a:xfrm>
            <a:off x="6264937" y="1454167"/>
            <a:ext cx="4295614" cy="4697395"/>
          </a:xfrm>
          <a:prstGeom prst="roundRect">
            <a:avLst>
              <a:gd name="adj" fmla="val 9217"/>
            </a:avLst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arrotondato 23"/>
          <p:cNvSpPr/>
          <p:nvPr/>
        </p:nvSpPr>
        <p:spPr>
          <a:xfrm>
            <a:off x="6779318" y="1454167"/>
            <a:ext cx="4571968" cy="4697395"/>
          </a:xfrm>
          <a:prstGeom prst="roundRect">
            <a:avLst>
              <a:gd name="adj" fmla="val 8228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5" name="Elaborazione 24"/>
          <p:cNvSpPr/>
          <p:nvPr/>
        </p:nvSpPr>
        <p:spPr>
          <a:xfrm>
            <a:off x="6693696" y="1454167"/>
            <a:ext cx="4209756" cy="496948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orda 25"/>
          <p:cNvSpPr/>
          <p:nvPr/>
        </p:nvSpPr>
        <p:spPr>
          <a:xfrm rot="7200000">
            <a:off x="10698522" y="1422962"/>
            <a:ext cx="622376" cy="710624"/>
          </a:xfrm>
          <a:prstGeom prst="chord">
            <a:avLst>
              <a:gd name="adj1" fmla="val 2700000"/>
              <a:gd name="adj2" fmla="val 15268681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Elaborazione 26"/>
          <p:cNvSpPr/>
          <p:nvPr/>
        </p:nvSpPr>
        <p:spPr>
          <a:xfrm>
            <a:off x="10614307" y="1847850"/>
            <a:ext cx="736979" cy="103265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6352972" y="1516223"/>
            <a:ext cx="767071" cy="7437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i="1">
              <a:latin typeface="Graphik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7546389" y="1521970"/>
            <a:ext cx="3225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Contenuti qualitativi dei Quesiti</a:t>
            </a:r>
          </a:p>
        </p:txBody>
      </p:sp>
      <p:pic>
        <p:nvPicPr>
          <p:cNvPr id="35" name="Immagin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15" y="1584086"/>
            <a:ext cx="607981" cy="607981"/>
          </a:xfrm>
          <a:prstGeom prst="rect">
            <a:avLst/>
          </a:prstGeom>
        </p:spPr>
      </p:pic>
      <p:sp>
        <p:nvSpPr>
          <p:cNvPr id="79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40670"/>
            <a:ext cx="11567160" cy="976923"/>
          </a:xfrm>
        </p:spPr>
        <p:txBody>
          <a:bodyPr/>
          <a:lstStyle/>
          <a:p>
            <a:r>
              <a:rPr lang="it-IT" dirty="0"/>
              <a:t>Indagine </a:t>
            </a:r>
            <a:r>
              <a:rPr lang="it-IT" dirty="0" err="1"/>
              <a:t>Customer</a:t>
            </a:r>
            <a:r>
              <a:rPr lang="it-IT" dirty="0"/>
              <a:t> </a:t>
            </a:r>
            <a:r>
              <a:rPr lang="it-IT" dirty="0" err="1"/>
              <a:t>Satisfaction</a:t>
            </a:r>
            <a:r>
              <a:rPr lang="it-IT" dirty="0"/>
              <a:t> del Turismo nei Comuni Liguri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1127858" y="2296518"/>
            <a:ext cx="4555761" cy="1285992"/>
            <a:chOff x="1127858" y="2325093"/>
            <a:chExt cx="4555761" cy="1285992"/>
          </a:xfrm>
        </p:grpSpPr>
        <p:grpSp>
          <p:nvGrpSpPr>
            <p:cNvPr id="61" name="Gruppo 60"/>
            <p:cNvGrpSpPr/>
            <p:nvPr/>
          </p:nvGrpSpPr>
          <p:grpSpPr>
            <a:xfrm>
              <a:off x="1127858" y="2325093"/>
              <a:ext cx="4544721" cy="449444"/>
              <a:chOff x="1127858" y="2467245"/>
              <a:chExt cx="4544721" cy="449444"/>
            </a:xfrm>
          </p:grpSpPr>
          <p:sp>
            <p:nvSpPr>
              <p:cNvPr id="18" name="Ovale 17"/>
              <p:cNvSpPr/>
              <p:nvPr/>
            </p:nvSpPr>
            <p:spPr>
              <a:xfrm>
                <a:off x="1127858" y="2467245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37" name="Connettore diritto 36"/>
              <p:cNvCxnSpPr>
                <a:stCxn id="18" idx="4"/>
              </p:cNvCxnSpPr>
              <p:nvPr/>
            </p:nvCxnSpPr>
            <p:spPr>
              <a:xfrm>
                <a:off x="1352579" y="2916689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CasellaDiTesto 52"/>
              <p:cNvSpPr txBox="1"/>
              <p:nvPr/>
            </p:nvSpPr>
            <p:spPr>
              <a:xfrm>
                <a:off x="1693306" y="2516612"/>
                <a:ext cx="14077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Stratificazione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80" name="CasellaDiTesto 79"/>
            <p:cNvSpPr txBox="1"/>
            <p:nvPr/>
          </p:nvSpPr>
          <p:spPr>
            <a:xfrm>
              <a:off x="1577302" y="2780088"/>
              <a:ext cx="4106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A due stadi con stratificazione delle unità di primo stadio</a:t>
              </a:r>
            </a:p>
            <a:p>
              <a:pPr marL="742950" lvl="1" indent="-285750">
                <a:buFont typeface="+mj-lt"/>
                <a:buAutoNum type="arabicPeriod"/>
              </a:pPr>
              <a:r>
                <a:rPr lang="it-IT" sz="1200" dirty="0" smtClean="0"/>
                <a:t>Provincia</a:t>
              </a:r>
            </a:p>
            <a:p>
              <a:pPr marL="742950" lvl="1" indent="-285750">
                <a:buFont typeface="+mj-lt"/>
                <a:buAutoNum type="arabicPeriod"/>
              </a:pPr>
              <a:r>
                <a:rPr lang="it-IT" sz="1200" dirty="0" smtClean="0"/>
                <a:t>Categoria Turistica Prevalente dei Comuni (Definizione ISTAT)</a:t>
              </a:r>
            </a:p>
          </p:txBody>
        </p:sp>
      </p:grpSp>
      <p:grpSp>
        <p:nvGrpSpPr>
          <p:cNvPr id="83" name="Gruppo 82"/>
          <p:cNvGrpSpPr/>
          <p:nvPr/>
        </p:nvGrpSpPr>
        <p:grpSpPr>
          <a:xfrm>
            <a:off x="1127858" y="3552397"/>
            <a:ext cx="4544721" cy="1289966"/>
            <a:chOff x="1127858" y="3456201"/>
            <a:chExt cx="4544721" cy="1289966"/>
          </a:xfrm>
        </p:grpSpPr>
        <p:grpSp>
          <p:nvGrpSpPr>
            <p:cNvPr id="62" name="Gruppo 61"/>
            <p:cNvGrpSpPr/>
            <p:nvPr/>
          </p:nvGrpSpPr>
          <p:grpSpPr>
            <a:xfrm>
              <a:off x="1127858" y="3456201"/>
              <a:ext cx="4544721" cy="449444"/>
              <a:chOff x="1127858" y="3126838"/>
              <a:chExt cx="4544721" cy="449444"/>
            </a:xfrm>
          </p:grpSpPr>
          <p:sp>
            <p:nvSpPr>
              <p:cNvPr id="19" name="Ovale 18"/>
              <p:cNvSpPr/>
              <p:nvPr/>
            </p:nvSpPr>
            <p:spPr>
              <a:xfrm>
                <a:off x="1127858" y="3126838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38" name="Connettore diritto 37"/>
              <p:cNvCxnSpPr>
                <a:stCxn id="19" idx="4"/>
              </p:cNvCxnSpPr>
              <p:nvPr/>
            </p:nvCxnSpPr>
            <p:spPr>
              <a:xfrm>
                <a:off x="1352579" y="3576282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CasellaDiTesto 53"/>
              <p:cNvSpPr txBox="1"/>
              <p:nvPr/>
            </p:nvSpPr>
            <p:spPr>
              <a:xfrm>
                <a:off x="1693306" y="3183687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Numerosità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81" name="CasellaDiTesto 80"/>
            <p:cNvSpPr txBox="1"/>
            <p:nvPr/>
          </p:nvSpPr>
          <p:spPr>
            <a:xfrm>
              <a:off x="1564566" y="3915170"/>
              <a:ext cx="4106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1927 unità campionarie da intervistare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31 comuni regionali da censire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Definizione delle unità per singolo comune sulla base delle serie storiche per Presenze Turistiche (2017-2020)</a:t>
              </a:r>
            </a:p>
          </p:txBody>
        </p:sp>
      </p:grpSp>
      <p:grpSp>
        <p:nvGrpSpPr>
          <p:cNvPr id="85" name="Gruppo 84"/>
          <p:cNvGrpSpPr/>
          <p:nvPr/>
        </p:nvGrpSpPr>
        <p:grpSpPr>
          <a:xfrm>
            <a:off x="1127858" y="4812250"/>
            <a:ext cx="4555760" cy="1294542"/>
            <a:chOff x="1127858" y="4623581"/>
            <a:chExt cx="4555760" cy="1294542"/>
          </a:xfrm>
        </p:grpSpPr>
        <p:grpSp>
          <p:nvGrpSpPr>
            <p:cNvPr id="63" name="Gruppo 62"/>
            <p:cNvGrpSpPr/>
            <p:nvPr/>
          </p:nvGrpSpPr>
          <p:grpSpPr>
            <a:xfrm>
              <a:off x="1127858" y="4623581"/>
              <a:ext cx="4544721" cy="449444"/>
              <a:chOff x="1127858" y="3727040"/>
              <a:chExt cx="4544721" cy="449444"/>
            </a:xfrm>
          </p:grpSpPr>
          <p:sp>
            <p:nvSpPr>
              <p:cNvPr id="20" name="Ovale 19"/>
              <p:cNvSpPr/>
              <p:nvPr/>
            </p:nvSpPr>
            <p:spPr>
              <a:xfrm>
                <a:off x="1127858" y="3727040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40" name="Connettore diritto 39"/>
              <p:cNvCxnSpPr>
                <a:stCxn id="20" idx="4"/>
              </p:cNvCxnSpPr>
              <p:nvPr/>
            </p:nvCxnSpPr>
            <p:spPr>
              <a:xfrm>
                <a:off x="1352579" y="4176484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CasellaDiTesto 54"/>
              <p:cNvSpPr txBox="1"/>
              <p:nvPr/>
            </p:nvSpPr>
            <p:spPr>
              <a:xfrm>
                <a:off x="1693306" y="3772447"/>
                <a:ext cx="237116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Bilanciamento con i Costi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82" name="CasellaDiTesto 81"/>
            <p:cNvSpPr txBox="1"/>
            <p:nvPr/>
          </p:nvSpPr>
          <p:spPr>
            <a:xfrm>
              <a:off x="1577301" y="5087126"/>
              <a:ext cx="4106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Bilanciamento sulla base dei costi di intervista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Costi variabili da imputare alla selezione del numero di unità di Primo e Secondo Stadio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Costi unitari dell’intervista</a:t>
              </a:r>
            </a:p>
          </p:txBody>
        </p:sp>
      </p:grpSp>
      <p:grpSp>
        <p:nvGrpSpPr>
          <p:cNvPr id="94" name="Gruppo 93"/>
          <p:cNvGrpSpPr/>
          <p:nvPr/>
        </p:nvGrpSpPr>
        <p:grpSpPr>
          <a:xfrm>
            <a:off x="6552082" y="2325093"/>
            <a:ext cx="4829598" cy="731994"/>
            <a:chOff x="6552082" y="2325093"/>
            <a:chExt cx="4829598" cy="731994"/>
          </a:xfrm>
        </p:grpSpPr>
        <p:grpSp>
          <p:nvGrpSpPr>
            <p:cNvPr id="65" name="Gruppo 64"/>
            <p:cNvGrpSpPr/>
            <p:nvPr/>
          </p:nvGrpSpPr>
          <p:grpSpPr>
            <a:xfrm>
              <a:off x="6552082" y="2325093"/>
              <a:ext cx="4544721" cy="449444"/>
              <a:chOff x="6552082" y="2467245"/>
              <a:chExt cx="4544721" cy="449444"/>
            </a:xfrm>
          </p:grpSpPr>
          <p:sp>
            <p:nvSpPr>
              <p:cNvPr id="44" name="Ovale 43"/>
              <p:cNvSpPr/>
              <p:nvPr/>
            </p:nvSpPr>
            <p:spPr>
              <a:xfrm>
                <a:off x="6552082" y="2467245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48" name="Connettore diritto 47"/>
              <p:cNvCxnSpPr>
                <a:stCxn id="44" idx="4"/>
              </p:cNvCxnSpPr>
              <p:nvPr/>
            </p:nvCxnSpPr>
            <p:spPr>
              <a:xfrm>
                <a:off x="6776803" y="2916689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CasellaDiTesto 56"/>
              <p:cNvSpPr txBox="1"/>
              <p:nvPr/>
            </p:nvSpPr>
            <p:spPr>
              <a:xfrm>
                <a:off x="7134889" y="2516612"/>
                <a:ext cx="24171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Inquadramento del Turista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88" name="CasellaDiTesto 87"/>
            <p:cNvSpPr txBox="1"/>
            <p:nvPr/>
          </p:nvSpPr>
          <p:spPr>
            <a:xfrm>
              <a:off x="6996163" y="2780088"/>
              <a:ext cx="1557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Provenienza</a:t>
              </a:r>
            </a:p>
          </p:txBody>
        </p:sp>
        <p:sp>
          <p:nvSpPr>
            <p:cNvPr id="89" name="CasellaDiTesto 88"/>
            <p:cNvSpPr txBox="1"/>
            <p:nvPr/>
          </p:nvSpPr>
          <p:spPr>
            <a:xfrm>
              <a:off x="8755818" y="2780088"/>
              <a:ext cx="26258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Tipologia (turista/escursionista)</a:t>
              </a:r>
            </a:p>
          </p:txBody>
        </p:sp>
      </p:grpSp>
      <p:grpSp>
        <p:nvGrpSpPr>
          <p:cNvPr id="93" name="Gruppo 92"/>
          <p:cNvGrpSpPr/>
          <p:nvPr/>
        </p:nvGrpSpPr>
        <p:grpSpPr>
          <a:xfrm>
            <a:off x="6552082" y="3085530"/>
            <a:ext cx="4544721" cy="1106915"/>
            <a:chOff x="6552082" y="3243374"/>
            <a:chExt cx="4544721" cy="1106915"/>
          </a:xfrm>
        </p:grpSpPr>
        <p:grpSp>
          <p:nvGrpSpPr>
            <p:cNvPr id="66" name="Gruppo 65"/>
            <p:cNvGrpSpPr/>
            <p:nvPr/>
          </p:nvGrpSpPr>
          <p:grpSpPr>
            <a:xfrm>
              <a:off x="6552082" y="3243374"/>
              <a:ext cx="4544721" cy="449444"/>
              <a:chOff x="6552082" y="3126838"/>
              <a:chExt cx="4544721" cy="449444"/>
            </a:xfrm>
          </p:grpSpPr>
          <p:sp>
            <p:nvSpPr>
              <p:cNvPr id="45" name="Ovale 44"/>
              <p:cNvSpPr/>
              <p:nvPr/>
            </p:nvSpPr>
            <p:spPr>
              <a:xfrm>
                <a:off x="6552082" y="3126838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49" name="Connettore diritto 48"/>
              <p:cNvCxnSpPr>
                <a:stCxn id="45" idx="4"/>
              </p:cNvCxnSpPr>
              <p:nvPr/>
            </p:nvCxnSpPr>
            <p:spPr>
              <a:xfrm>
                <a:off x="6776803" y="3576282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CasellaDiTesto 57"/>
              <p:cNvSpPr txBox="1"/>
              <p:nvPr/>
            </p:nvSpPr>
            <p:spPr>
              <a:xfrm>
                <a:off x="7134889" y="3183687"/>
                <a:ext cx="24384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Caratteristiche del Viaggio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90" name="CasellaDiTesto 89"/>
            <p:cNvSpPr txBox="1"/>
            <p:nvPr/>
          </p:nvSpPr>
          <p:spPr>
            <a:xfrm>
              <a:off x="6996163" y="3703958"/>
              <a:ext cx="2176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Alloggio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Durata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Trasporti</a:t>
              </a:r>
            </a:p>
          </p:txBody>
        </p:sp>
        <p:sp>
          <p:nvSpPr>
            <p:cNvPr id="92" name="Rettangolo 91"/>
            <p:cNvSpPr/>
            <p:nvPr/>
          </p:nvSpPr>
          <p:spPr>
            <a:xfrm>
              <a:off x="8755818" y="3703958"/>
              <a:ext cx="209497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prstClr val="black"/>
                  </a:solidFill>
                </a:rPr>
                <a:t>Motivo del viaggio</a:t>
              </a:r>
            </a:p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prstClr val="black"/>
                  </a:solidFill>
                </a:rPr>
                <a:t>Destinazione principale</a:t>
              </a:r>
            </a:p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>
                  <a:solidFill>
                    <a:prstClr val="black"/>
                  </a:solidFill>
                </a:rPr>
                <a:t>Compagnia</a:t>
              </a:r>
            </a:p>
          </p:txBody>
        </p:sp>
      </p:grpSp>
      <p:grpSp>
        <p:nvGrpSpPr>
          <p:cNvPr id="97" name="Gruppo 96"/>
          <p:cNvGrpSpPr/>
          <p:nvPr/>
        </p:nvGrpSpPr>
        <p:grpSpPr>
          <a:xfrm>
            <a:off x="6552082" y="4220888"/>
            <a:ext cx="4544721" cy="1290741"/>
            <a:chOff x="6552082" y="4305079"/>
            <a:chExt cx="4544721" cy="1290741"/>
          </a:xfrm>
        </p:grpSpPr>
        <p:grpSp>
          <p:nvGrpSpPr>
            <p:cNvPr id="67" name="Gruppo 66"/>
            <p:cNvGrpSpPr/>
            <p:nvPr/>
          </p:nvGrpSpPr>
          <p:grpSpPr>
            <a:xfrm>
              <a:off x="6552082" y="4305079"/>
              <a:ext cx="4544721" cy="449444"/>
              <a:chOff x="6552082" y="3727040"/>
              <a:chExt cx="4544721" cy="449444"/>
            </a:xfrm>
          </p:grpSpPr>
          <p:sp>
            <p:nvSpPr>
              <p:cNvPr id="46" name="Ovale 45"/>
              <p:cNvSpPr/>
              <p:nvPr/>
            </p:nvSpPr>
            <p:spPr>
              <a:xfrm>
                <a:off x="6552082" y="3727040"/>
                <a:ext cx="449444" cy="44944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50" name="Connettore diritto 49"/>
              <p:cNvCxnSpPr>
                <a:stCxn id="46" idx="4"/>
              </p:cNvCxnSpPr>
              <p:nvPr/>
            </p:nvCxnSpPr>
            <p:spPr>
              <a:xfrm>
                <a:off x="6776803" y="4176484"/>
                <a:ext cx="4320000" cy="0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CasellaDiTesto 58"/>
              <p:cNvSpPr txBox="1"/>
              <p:nvPr/>
            </p:nvSpPr>
            <p:spPr>
              <a:xfrm>
                <a:off x="7134889" y="3772447"/>
                <a:ext cx="280346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La Spesa sostenuta dal Turista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95" name="CasellaDiTesto 94"/>
            <p:cNvSpPr txBox="1"/>
            <p:nvPr/>
          </p:nvSpPr>
          <p:spPr>
            <a:xfrm>
              <a:off x="7148563" y="4764823"/>
              <a:ext cx="21764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Alloggio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Ristorazione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Trasporti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Shopping</a:t>
              </a:r>
            </a:p>
          </p:txBody>
        </p:sp>
        <p:sp>
          <p:nvSpPr>
            <p:cNvPr id="96" name="Rettangolo 95"/>
            <p:cNvSpPr/>
            <p:nvPr/>
          </p:nvSpPr>
          <p:spPr>
            <a:xfrm>
              <a:off x="8908218" y="4764823"/>
              <a:ext cx="209497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 smtClean="0">
                  <a:solidFill>
                    <a:prstClr val="black"/>
                  </a:solidFill>
                </a:rPr>
                <a:t>Noleggio</a:t>
              </a:r>
            </a:p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 smtClean="0">
                  <a:solidFill>
                    <a:prstClr val="black"/>
                  </a:solidFill>
                </a:rPr>
                <a:t>Servizi culturali</a:t>
              </a:r>
            </a:p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it-IT" sz="1200" dirty="0" smtClean="0">
                  <a:solidFill>
                    <a:prstClr val="black"/>
                  </a:solidFill>
                </a:rPr>
                <a:t>Servizi d’intrattenimento</a:t>
              </a:r>
              <a:endParaRPr lang="it-IT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8" name="Gruppo 67"/>
          <p:cNvGrpSpPr/>
          <p:nvPr/>
        </p:nvGrpSpPr>
        <p:grpSpPr>
          <a:xfrm>
            <a:off x="6552082" y="5540071"/>
            <a:ext cx="4544721" cy="449444"/>
            <a:chOff x="6552082" y="4386633"/>
            <a:chExt cx="4544721" cy="449444"/>
          </a:xfrm>
        </p:grpSpPr>
        <p:sp>
          <p:nvSpPr>
            <p:cNvPr id="47" name="Ovale 46"/>
            <p:cNvSpPr/>
            <p:nvPr/>
          </p:nvSpPr>
          <p:spPr>
            <a:xfrm>
              <a:off x="6552082" y="4386633"/>
              <a:ext cx="449444" cy="4494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b="1"/>
            </a:p>
          </p:txBody>
        </p:sp>
        <p:cxnSp>
          <p:nvCxnSpPr>
            <p:cNvPr id="51" name="Connettore diritto 50"/>
            <p:cNvCxnSpPr>
              <a:stCxn id="47" idx="4"/>
            </p:cNvCxnSpPr>
            <p:nvPr/>
          </p:nvCxnSpPr>
          <p:spPr>
            <a:xfrm>
              <a:off x="6776803" y="4836077"/>
              <a:ext cx="4320000" cy="0"/>
            </a:xfrm>
            <a:prstGeom prst="line">
              <a:avLst/>
            </a:prstGeom>
            <a:ln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sellaDiTesto 59"/>
            <p:cNvSpPr txBox="1"/>
            <p:nvPr/>
          </p:nvSpPr>
          <p:spPr>
            <a:xfrm>
              <a:off x="7134889" y="4439522"/>
              <a:ext cx="24269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Graphik"/>
                </a:rPr>
                <a:t>La Valutazione del Viaggio</a:t>
              </a:r>
              <a:endParaRPr lang="it-IT" sz="1400" b="1" dirty="0">
                <a:latin typeface="Graphi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4"/>
          <p:cNvSpPr/>
          <p:nvPr/>
        </p:nvSpPr>
        <p:spPr>
          <a:xfrm>
            <a:off x="838200" y="1454167"/>
            <a:ext cx="4295614" cy="4697395"/>
          </a:xfrm>
          <a:prstGeom prst="roundRect">
            <a:avLst>
              <a:gd name="adj" fmla="val 9217"/>
            </a:avLst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1352581" y="1454167"/>
            <a:ext cx="4571968" cy="4697395"/>
          </a:xfrm>
          <a:prstGeom prst="roundRect">
            <a:avLst>
              <a:gd name="adj" fmla="val 8228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Elaborazione 6"/>
          <p:cNvSpPr/>
          <p:nvPr/>
        </p:nvSpPr>
        <p:spPr>
          <a:xfrm>
            <a:off x="1266959" y="1454167"/>
            <a:ext cx="4209756" cy="496948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orda 7"/>
          <p:cNvSpPr/>
          <p:nvPr/>
        </p:nvSpPr>
        <p:spPr>
          <a:xfrm rot="7200000">
            <a:off x="5271785" y="1422962"/>
            <a:ext cx="622376" cy="710624"/>
          </a:xfrm>
          <a:prstGeom prst="chord">
            <a:avLst>
              <a:gd name="adj1" fmla="val 2700000"/>
              <a:gd name="adj2" fmla="val 15268681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Elaborazione 8"/>
          <p:cNvSpPr/>
          <p:nvPr/>
        </p:nvSpPr>
        <p:spPr>
          <a:xfrm>
            <a:off x="5187570" y="1847850"/>
            <a:ext cx="736979" cy="103265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926235" y="1516223"/>
            <a:ext cx="767071" cy="7437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i="1">
              <a:latin typeface="Graphik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862060" y="1521970"/>
            <a:ext cx="3727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Formazione e dotazioni dei Rilevatori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6264937" y="1454167"/>
            <a:ext cx="4295614" cy="4697395"/>
          </a:xfrm>
          <a:prstGeom prst="roundRect">
            <a:avLst>
              <a:gd name="adj" fmla="val 9217"/>
            </a:avLst>
          </a:prstGeom>
          <a:solidFill>
            <a:srgbClr val="009242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arrotondato 17"/>
          <p:cNvSpPr/>
          <p:nvPr/>
        </p:nvSpPr>
        <p:spPr>
          <a:xfrm>
            <a:off x="6779318" y="1454167"/>
            <a:ext cx="4571968" cy="4697395"/>
          </a:xfrm>
          <a:prstGeom prst="roundRect">
            <a:avLst>
              <a:gd name="adj" fmla="val 8228"/>
            </a:avLst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Elaborazione 18"/>
          <p:cNvSpPr/>
          <p:nvPr/>
        </p:nvSpPr>
        <p:spPr>
          <a:xfrm>
            <a:off x="6693696" y="1454167"/>
            <a:ext cx="4209756" cy="496948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orda 19"/>
          <p:cNvSpPr/>
          <p:nvPr/>
        </p:nvSpPr>
        <p:spPr>
          <a:xfrm rot="7200000">
            <a:off x="10698522" y="1422962"/>
            <a:ext cx="622376" cy="710624"/>
          </a:xfrm>
          <a:prstGeom prst="chord">
            <a:avLst>
              <a:gd name="adj1" fmla="val 2700000"/>
              <a:gd name="adj2" fmla="val 15268681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laborazione 20"/>
          <p:cNvSpPr/>
          <p:nvPr/>
        </p:nvSpPr>
        <p:spPr>
          <a:xfrm>
            <a:off x="10614307" y="1847850"/>
            <a:ext cx="736979" cy="103265"/>
          </a:xfrm>
          <a:prstGeom prst="flowChartProcess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6352972" y="1516223"/>
            <a:ext cx="767071" cy="743708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i="1">
              <a:latin typeface="Graphik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7379818" y="1521970"/>
            <a:ext cx="3404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</a:t>
            </a: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Controlli dei 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Dati raccolti</a:t>
            </a:r>
          </a:p>
        </p:txBody>
      </p:sp>
      <p:grpSp>
        <p:nvGrpSpPr>
          <p:cNvPr id="43" name="Gruppo 42"/>
          <p:cNvGrpSpPr/>
          <p:nvPr/>
        </p:nvGrpSpPr>
        <p:grpSpPr>
          <a:xfrm>
            <a:off x="1000258" y="1581638"/>
            <a:ext cx="607980" cy="607980"/>
            <a:chOff x="4501037" y="4079849"/>
            <a:chExt cx="668778" cy="668778"/>
          </a:xfrm>
        </p:grpSpPr>
        <p:pic>
          <p:nvPicPr>
            <p:cNvPr id="31" name="Immagine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1037" y="4079849"/>
              <a:ext cx="668778" cy="668778"/>
            </a:xfrm>
            <a:prstGeom prst="rect">
              <a:avLst/>
            </a:prstGeom>
          </p:spPr>
        </p:pic>
        <p:sp>
          <p:nvSpPr>
            <p:cNvPr id="32" name="Ovale 31"/>
            <p:cNvSpPr/>
            <p:nvPr/>
          </p:nvSpPr>
          <p:spPr>
            <a:xfrm>
              <a:off x="4794580" y="4505489"/>
              <a:ext cx="76723" cy="69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Ovale 32"/>
            <p:cNvSpPr/>
            <p:nvPr/>
          </p:nvSpPr>
          <p:spPr>
            <a:xfrm>
              <a:off x="4911091" y="4505489"/>
              <a:ext cx="76723" cy="69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Ovale 33"/>
            <p:cNvSpPr/>
            <p:nvPr/>
          </p:nvSpPr>
          <p:spPr>
            <a:xfrm>
              <a:off x="5025895" y="4505489"/>
              <a:ext cx="76723" cy="69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" name="Torta 34"/>
            <p:cNvSpPr/>
            <p:nvPr/>
          </p:nvSpPr>
          <p:spPr>
            <a:xfrm rot="5400000">
              <a:off x="4770364" y="4602074"/>
              <a:ext cx="123564" cy="135920"/>
            </a:xfrm>
            <a:prstGeom prst="pie">
              <a:avLst>
                <a:gd name="adj1" fmla="val 5378910"/>
                <a:gd name="adj2" fmla="val 162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36" name="Torta 35"/>
            <p:cNvSpPr/>
            <p:nvPr/>
          </p:nvSpPr>
          <p:spPr>
            <a:xfrm rot="5400000">
              <a:off x="4886746" y="4604456"/>
              <a:ext cx="123564" cy="135920"/>
            </a:xfrm>
            <a:prstGeom prst="pie">
              <a:avLst>
                <a:gd name="adj1" fmla="val 5378910"/>
                <a:gd name="adj2" fmla="val 162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37" name="Torta 36"/>
            <p:cNvSpPr/>
            <p:nvPr/>
          </p:nvSpPr>
          <p:spPr>
            <a:xfrm rot="5400000">
              <a:off x="4998118" y="4604457"/>
              <a:ext cx="123564" cy="135920"/>
            </a:xfrm>
            <a:prstGeom prst="pie">
              <a:avLst>
                <a:gd name="adj1" fmla="val 5378910"/>
                <a:gd name="adj2" fmla="val 162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38" name="Ovale 37"/>
            <p:cNvSpPr/>
            <p:nvPr/>
          </p:nvSpPr>
          <p:spPr>
            <a:xfrm>
              <a:off x="4569157" y="4240900"/>
              <a:ext cx="102119" cy="9283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Torta 38"/>
            <p:cNvSpPr/>
            <p:nvPr/>
          </p:nvSpPr>
          <p:spPr>
            <a:xfrm rot="5400000">
              <a:off x="4530270" y="4372093"/>
              <a:ext cx="182654" cy="166049"/>
            </a:xfrm>
            <a:prstGeom prst="pie">
              <a:avLst>
                <a:gd name="adj1" fmla="val 5378910"/>
                <a:gd name="adj2" fmla="val 162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40" name="Rettangolo 39"/>
            <p:cNvSpPr/>
            <p:nvPr/>
          </p:nvSpPr>
          <p:spPr>
            <a:xfrm>
              <a:off x="4540918" y="4452682"/>
              <a:ext cx="148969" cy="12198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1" name="Connettore diritto 40"/>
            <p:cNvCxnSpPr/>
            <p:nvPr/>
          </p:nvCxnSpPr>
          <p:spPr>
            <a:xfrm>
              <a:off x="4635664" y="4388848"/>
              <a:ext cx="133760" cy="401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diritto 41"/>
            <p:cNvCxnSpPr/>
            <p:nvPr/>
          </p:nvCxnSpPr>
          <p:spPr>
            <a:xfrm flipH="1">
              <a:off x="4761810" y="4355446"/>
              <a:ext cx="38932" cy="593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4" name="Immagine 4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322" y="1621822"/>
            <a:ext cx="468370" cy="518947"/>
          </a:xfrm>
          <a:prstGeom prst="rect">
            <a:avLst/>
          </a:prstGeom>
        </p:spPr>
      </p:pic>
      <p:sp>
        <p:nvSpPr>
          <p:cNvPr id="78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20" y="140670"/>
            <a:ext cx="11567160" cy="976923"/>
          </a:xfrm>
        </p:spPr>
        <p:txBody>
          <a:bodyPr/>
          <a:lstStyle/>
          <a:p>
            <a:r>
              <a:rPr lang="it-IT" dirty="0"/>
              <a:t>Indagine </a:t>
            </a:r>
            <a:r>
              <a:rPr lang="it-IT" dirty="0" err="1"/>
              <a:t>Customer</a:t>
            </a:r>
            <a:r>
              <a:rPr lang="it-IT" dirty="0"/>
              <a:t> </a:t>
            </a:r>
            <a:r>
              <a:rPr lang="it-IT" dirty="0" err="1"/>
              <a:t>Satisfaction</a:t>
            </a:r>
            <a:r>
              <a:rPr lang="it-IT" dirty="0"/>
              <a:t> del Turismo nei Comuni Liguri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6552082" y="4775695"/>
            <a:ext cx="4715993" cy="1289421"/>
            <a:chOff x="6552082" y="4847499"/>
            <a:chExt cx="4715993" cy="1289421"/>
          </a:xfrm>
        </p:grpSpPr>
        <p:sp>
          <p:nvSpPr>
            <p:cNvPr id="56" name="Ovale 55"/>
            <p:cNvSpPr/>
            <p:nvPr/>
          </p:nvSpPr>
          <p:spPr>
            <a:xfrm>
              <a:off x="6552082" y="4847499"/>
              <a:ext cx="450000" cy="45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b="1"/>
            </a:p>
          </p:txBody>
        </p:sp>
        <p:cxnSp>
          <p:nvCxnSpPr>
            <p:cNvPr id="60" name="Connettore diritto 59"/>
            <p:cNvCxnSpPr>
              <a:stCxn id="56" idx="4"/>
            </p:cNvCxnSpPr>
            <p:nvPr/>
          </p:nvCxnSpPr>
          <p:spPr>
            <a:xfrm flipV="1">
              <a:off x="6777082" y="5296943"/>
              <a:ext cx="4319721" cy="556"/>
            </a:xfrm>
            <a:prstGeom prst="line">
              <a:avLst/>
            </a:prstGeom>
            <a:ln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sellaDiTesto 67"/>
            <p:cNvSpPr txBox="1"/>
            <p:nvPr/>
          </p:nvSpPr>
          <p:spPr>
            <a:xfrm>
              <a:off x="7134889" y="4900388"/>
              <a:ext cx="15071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Graphik"/>
                </a:rPr>
                <a:t>Utilizzo dei Dati</a:t>
              </a:r>
              <a:endParaRPr lang="it-IT" sz="1400" b="1" dirty="0">
                <a:latin typeface="Graphik"/>
              </a:endParaRPr>
            </a:p>
          </p:txBody>
        </p:sp>
        <p:sp>
          <p:nvSpPr>
            <p:cNvPr id="79" name="CasellaDiTesto 78"/>
            <p:cNvSpPr txBox="1"/>
            <p:nvPr/>
          </p:nvSpPr>
          <p:spPr>
            <a:xfrm>
              <a:off x="7001526" y="5305923"/>
              <a:ext cx="42665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Uso dei risultati come fonte dati per calcolare modelli economici sul turismo (Conto Satellite del Turismo Regionale)</a:t>
              </a:r>
            </a:p>
            <a:p>
              <a:pPr marL="742950" lvl="1" indent="-285750">
                <a:buFont typeface="Wingdings" panose="05000000000000000000" pitchFamily="2" charset="2"/>
                <a:buChar char="ü"/>
              </a:pPr>
              <a:r>
                <a:rPr lang="it-IT" sz="1200" dirty="0" smtClean="0"/>
                <a:t>Dati di Spesa</a:t>
              </a:r>
            </a:p>
            <a:p>
              <a:pPr marL="742950" lvl="1" indent="-285750">
                <a:buFont typeface="Wingdings" panose="05000000000000000000" pitchFamily="2" charset="2"/>
                <a:buChar char="ü"/>
              </a:pPr>
              <a:r>
                <a:rPr lang="it-IT" sz="1200" dirty="0" smtClean="0"/>
                <a:t>Dati fisici di Presenze e Arrivi</a:t>
              </a:r>
            </a:p>
          </p:txBody>
        </p:sp>
      </p:grpSp>
      <p:grpSp>
        <p:nvGrpSpPr>
          <p:cNvPr id="83" name="Gruppo 82"/>
          <p:cNvGrpSpPr/>
          <p:nvPr/>
        </p:nvGrpSpPr>
        <p:grpSpPr>
          <a:xfrm>
            <a:off x="6552082" y="3459566"/>
            <a:ext cx="4715993" cy="1289966"/>
            <a:chOff x="6552082" y="4057935"/>
            <a:chExt cx="4715993" cy="1289966"/>
          </a:xfrm>
        </p:grpSpPr>
        <p:sp>
          <p:nvSpPr>
            <p:cNvPr id="55" name="Ovale 54"/>
            <p:cNvSpPr/>
            <p:nvPr/>
          </p:nvSpPr>
          <p:spPr>
            <a:xfrm>
              <a:off x="6552082" y="4057935"/>
              <a:ext cx="450000" cy="45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b="1"/>
            </a:p>
          </p:txBody>
        </p:sp>
        <p:cxnSp>
          <p:nvCxnSpPr>
            <p:cNvPr id="59" name="Connettore diritto 58"/>
            <p:cNvCxnSpPr>
              <a:stCxn id="55" idx="4"/>
            </p:cNvCxnSpPr>
            <p:nvPr/>
          </p:nvCxnSpPr>
          <p:spPr>
            <a:xfrm flipV="1">
              <a:off x="6777082" y="4507379"/>
              <a:ext cx="4319721" cy="556"/>
            </a:xfrm>
            <a:prstGeom prst="line">
              <a:avLst/>
            </a:prstGeom>
            <a:ln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CasellaDiTesto 66"/>
            <p:cNvSpPr txBox="1"/>
            <p:nvPr/>
          </p:nvSpPr>
          <p:spPr>
            <a:xfrm>
              <a:off x="7134889" y="4103342"/>
              <a:ext cx="19669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Graphik"/>
                </a:rPr>
                <a:t>Reportistica Annuale</a:t>
              </a:r>
              <a:endParaRPr lang="it-IT" sz="1400" b="1" dirty="0">
                <a:latin typeface="Graphik"/>
              </a:endParaRPr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7001526" y="4516904"/>
              <a:ext cx="42665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Redazione della reportistica per l’Osservatorio Turistico Regionale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Stima della spesa giornaliera, spesa individuale e spesa totale distinta per tipologia e provenienza del turista</a:t>
              </a:r>
            </a:p>
          </p:txBody>
        </p:sp>
      </p:grpSp>
      <p:grpSp>
        <p:nvGrpSpPr>
          <p:cNvPr id="82" name="Gruppo 81"/>
          <p:cNvGrpSpPr/>
          <p:nvPr/>
        </p:nvGrpSpPr>
        <p:grpSpPr>
          <a:xfrm>
            <a:off x="6552082" y="2325093"/>
            <a:ext cx="4715993" cy="1108310"/>
            <a:chOff x="6552082" y="3199534"/>
            <a:chExt cx="4715993" cy="1108310"/>
          </a:xfrm>
        </p:grpSpPr>
        <p:sp>
          <p:nvSpPr>
            <p:cNvPr id="54" name="Ovale 53"/>
            <p:cNvSpPr/>
            <p:nvPr/>
          </p:nvSpPr>
          <p:spPr>
            <a:xfrm>
              <a:off x="6552082" y="3199534"/>
              <a:ext cx="450000" cy="45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b="1"/>
            </a:p>
          </p:txBody>
        </p:sp>
        <p:cxnSp>
          <p:nvCxnSpPr>
            <p:cNvPr id="58" name="Connettore diritto 57"/>
            <p:cNvCxnSpPr>
              <a:stCxn id="54" idx="4"/>
            </p:cNvCxnSpPr>
            <p:nvPr/>
          </p:nvCxnSpPr>
          <p:spPr>
            <a:xfrm flipV="1">
              <a:off x="6777082" y="3648978"/>
              <a:ext cx="4319721" cy="556"/>
            </a:xfrm>
            <a:prstGeom prst="line">
              <a:avLst/>
            </a:prstGeom>
            <a:ln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/>
            <p:cNvSpPr txBox="1"/>
            <p:nvPr/>
          </p:nvSpPr>
          <p:spPr>
            <a:xfrm>
              <a:off x="7134889" y="3256383"/>
              <a:ext cx="26805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>
                  <a:latin typeface="Graphik"/>
                </a:rPr>
                <a:t>Controlli di Coerenza dei Dati</a:t>
              </a:r>
              <a:endParaRPr lang="it-IT" sz="1400" b="1" dirty="0">
                <a:latin typeface="Graphik"/>
              </a:endParaRPr>
            </a:p>
          </p:txBody>
        </p:sp>
        <p:sp>
          <p:nvSpPr>
            <p:cNvPr id="81" name="CasellaDiTesto 80"/>
            <p:cNvSpPr txBox="1"/>
            <p:nvPr/>
          </p:nvSpPr>
          <p:spPr>
            <a:xfrm>
              <a:off x="7001526" y="3661513"/>
              <a:ext cx="42665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Controllo </a:t>
              </a:r>
              <a:r>
                <a:rPr lang="it-IT" sz="1200" dirty="0"/>
                <a:t>di </a:t>
              </a:r>
              <a:r>
                <a:rPr lang="it-IT" sz="1200" dirty="0" smtClean="0"/>
                <a:t>copertura </a:t>
              </a:r>
              <a:r>
                <a:rPr lang="it-IT" sz="1200" dirty="0"/>
                <a:t>omogenea temporale e spaziale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Controlli sulle mancate risposte</a:t>
              </a:r>
              <a:endParaRPr lang="it-IT" sz="1200" dirty="0"/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Analisi degli errori </a:t>
              </a:r>
              <a:r>
                <a:rPr lang="it-IT" sz="1200" dirty="0"/>
                <a:t>di </a:t>
              </a:r>
              <a:r>
                <a:rPr lang="it-IT" sz="1200" dirty="0" smtClean="0"/>
                <a:t>misura</a:t>
              </a:r>
              <a:endParaRPr lang="it-IT" sz="1200" dirty="0"/>
            </a:p>
          </p:txBody>
        </p:sp>
      </p:grpSp>
      <p:grpSp>
        <p:nvGrpSpPr>
          <p:cNvPr id="101" name="Gruppo 100"/>
          <p:cNvGrpSpPr/>
          <p:nvPr/>
        </p:nvGrpSpPr>
        <p:grpSpPr>
          <a:xfrm>
            <a:off x="1127858" y="2293387"/>
            <a:ext cx="4555761" cy="1288856"/>
            <a:chOff x="1127858" y="3587704"/>
            <a:chExt cx="4555761" cy="1288856"/>
          </a:xfrm>
        </p:grpSpPr>
        <p:grpSp>
          <p:nvGrpSpPr>
            <p:cNvPr id="90" name="Gruppo 89"/>
            <p:cNvGrpSpPr/>
            <p:nvPr/>
          </p:nvGrpSpPr>
          <p:grpSpPr>
            <a:xfrm>
              <a:off x="1127858" y="3587704"/>
              <a:ext cx="4544721" cy="450000"/>
              <a:chOff x="1127858" y="3587704"/>
              <a:chExt cx="4544721" cy="450000"/>
            </a:xfrm>
          </p:grpSpPr>
          <p:sp>
            <p:nvSpPr>
              <p:cNvPr id="46" name="Ovale 45"/>
              <p:cNvSpPr/>
              <p:nvPr/>
            </p:nvSpPr>
            <p:spPr>
              <a:xfrm>
                <a:off x="1127858" y="3587704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50" name="Connettore diritto 49"/>
              <p:cNvCxnSpPr>
                <a:stCxn id="46" idx="4"/>
              </p:cNvCxnSpPr>
              <p:nvPr/>
            </p:nvCxnSpPr>
            <p:spPr>
              <a:xfrm flipV="1">
                <a:off x="1352858" y="4037148"/>
                <a:ext cx="4319721" cy="556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asellaDiTesto 61"/>
              <p:cNvSpPr txBox="1"/>
              <p:nvPr/>
            </p:nvSpPr>
            <p:spPr>
              <a:xfrm>
                <a:off x="1690399" y="3644553"/>
                <a:ext cx="201933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>
                    <a:latin typeface="Graphik"/>
                  </a:rPr>
                  <a:t>L’approccio al Turista</a:t>
                </a:r>
              </a:p>
            </p:txBody>
          </p:sp>
        </p:grpSp>
        <p:sp>
          <p:nvSpPr>
            <p:cNvPr id="99" name="CasellaDiTesto 98"/>
            <p:cNvSpPr txBox="1"/>
            <p:nvPr/>
          </p:nvSpPr>
          <p:spPr>
            <a:xfrm>
              <a:off x="1577302" y="4045563"/>
              <a:ext cx="41063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Posizionamento del rilevatore in zone turistiche specifiche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Selezione casuale dell’intervistato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Evitare il condizionamento della risposta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Registrazione precisa della risposta senza interpretazione</a:t>
              </a:r>
            </a:p>
          </p:txBody>
        </p:sp>
      </p:grpSp>
      <p:grpSp>
        <p:nvGrpSpPr>
          <p:cNvPr id="102" name="Gruppo 101"/>
          <p:cNvGrpSpPr/>
          <p:nvPr/>
        </p:nvGrpSpPr>
        <p:grpSpPr>
          <a:xfrm>
            <a:off x="1127858" y="4227039"/>
            <a:ext cx="4555761" cy="2023712"/>
            <a:chOff x="1127858" y="4847499"/>
            <a:chExt cx="4555761" cy="2023712"/>
          </a:xfrm>
        </p:grpSpPr>
        <p:grpSp>
          <p:nvGrpSpPr>
            <p:cNvPr id="92" name="Gruppo 91"/>
            <p:cNvGrpSpPr/>
            <p:nvPr/>
          </p:nvGrpSpPr>
          <p:grpSpPr>
            <a:xfrm>
              <a:off x="1127858" y="4847499"/>
              <a:ext cx="4544721" cy="450000"/>
              <a:chOff x="1127858" y="4847499"/>
              <a:chExt cx="4544721" cy="450000"/>
            </a:xfrm>
          </p:grpSpPr>
          <p:sp>
            <p:nvSpPr>
              <p:cNvPr id="48" name="Ovale 47"/>
              <p:cNvSpPr/>
              <p:nvPr/>
            </p:nvSpPr>
            <p:spPr>
              <a:xfrm>
                <a:off x="1127858" y="4847499"/>
                <a:ext cx="450000" cy="45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400" b="1"/>
              </a:p>
            </p:txBody>
          </p:sp>
          <p:cxnSp>
            <p:nvCxnSpPr>
              <p:cNvPr id="52" name="Connettore diritto 51"/>
              <p:cNvCxnSpPr>
                <a:stCxn id="48" idx="4"/>
              </p:cNvCxnSpPr>
              <p:nvPr/>
            </p:nvCxnSpPr>
            <p:spPr>
              <a:xfrm flipV="1">
                <a:off x="1352858" y="5296943"/>
                <a:ext cx="4319721" cy="556"/>
              </a:xfrm>
              <a:prstGeom prst="line">
                <a:avLst/>
              </a:prstGeom>
              <a:ln>
                <a:solidFill>
                  <a:srgbClr val="0092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CasellaDiTesto 63"/>
              <p:cNvSpPr txBox="1"/>
              <p:nvPr/>
            </p:nvSpPr>
            <p:spPr>
              <a:xfrm>
                <a:off x="1690399" y="4900388"/>
                <a:ext cx="227177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>
                    <a:latin typeface="Graphik"/>
                  </a:rPr>
                  <a:t>Questionario Elettronico</a:t>
                </a:r>
                <a:endParaRPr lang="it-IT" sz="1400" b="1" dirty="0">
                  <a:latin typeface="Graphik"/>
                </a:endParaRPr>
              </a:p>
            </p:txBody>
          </p:sp>
        </p:grpSp>
        <p:sp>
          <p:nvSpPr>
            <p:cNvPr id="100" name="CasellaDiTesto 99"/>
            <p:cNvSpPr txBox="1"/>
            <p:nvPr/>
          </p:nvSpPr>
          <p:spPr>
            <a:xfrm>
              <a:off x="1577302" y="5301551"/>
              <a:ext cx="41063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Definizione del diagramma di flusso sulla base delle indagini precedenti sul turismo condotte dal Sistema Camerale Regionale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Implementazione di filtri e domande bloccanti per evitare gli errori non campionari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it-IT" sz="1200" dirty="0" smtClean="0"/>
                <a:t>Tablet in dotazione ai rilevatori per la registrazione del questionario elettronico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it-IT" sz="12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355</Words>
  <Application>Microsoft Office PowerPoint</Application>
  <PresentationFormat>Widescreen</PresentationFormat>
  <Paragraphs>68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Graphik</vt:lpstr>
      <vt:lpstr>Lucida Sans</vt:lpstr>
      <vt:lpstr>Tahoma</vt:lpstr>
      <vt:lpstr>Times New Roman</vt:lpstr>
      <vt:lpstr>Wingdings</vt:lpstr>
      <vt:lpstr>Tema di Office</vt:lpstr>
      <vt:lpstr>Indagine Customer Satisfaction del Turismo nei Comuni Liguri</vt:lpstr>
      <vt:lpstr>Indagine Customer Satisfaction del Turismo nei Comuni Liguri</vt:lpstr>
      <vt:lpstr>Indagine Customer Satisfaction del Turismo nei Comuni Liguri</vt:lpstr>
      <vt:lpstr>Indagine Customer Satisfaction del Turismo nei Comuni Liguri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Natali Mauro</cp:lastModifiedBy>
  <cp:revision>36</cp:revision>
  <dcterms:created xsi:type="dcterms:W3CDTF">2022-04-03T16:23:48Z</dcterms:created>
  <dcterms:modified xsi:type="dcterms:W3CDTF">2023-06-07T15:50:28Z</dcterms:modified>
</cp:coreProperties>
</file>