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E0C35-C7B6-4499-8711-0151B91A32E3}" v="3" dt="2023-05-24T11:21:31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28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Bressan" userId="7fa90358751efdd1" providerId="LiveId" clId="{706E0C35-C7B6-4499-8711-0151B91A32E3}"/>
    <pc:docChg chg="undo custSel modSld">
      <pc:chgData name="Marco Bressan" userId="7fa90358751efdd1" providerId="LiveId" clId="{706E0C35-C7B6-4499-8711-0151B91A32E3}" dt="2023-05-24T11:23:30.298" v="222" actId="1036"/>
      <pc:docMkLst>
        <pc:docMk/>
      </pc:docMkLst>
      <pc:sldChg chg="addSp delSp modSp mod">
        <pc:chgData name="Marco Bressan" userId="7fa90358751efdd1" providerId="LiveId" clId="{706E0C35-C7B6-4499-8711-0151B91A32E3}" dt="2023-05-24T11:23:30.298" v="222" actId="1036"/>
        <pc:sldMkLst>
          <pc:docMk/>
          <pc:sldMk cId="1157312100" sldId="261"/>
        </pc:sldMkLst>
        <pc:spChg chg="del">
          <ac:chgData name="Marco Bressan" userId="7fa90358751efdd1" providerId="LiveId" clId="{706E0C35-C7B6-4499-8711-0151B91A32E3}" dt="2023-05-24T11:23:02.140" v="195" actId="478"/>
          <ac:spMkLst>
            <pc:docMk/>
            <pc:sldMk cId="1157312100" sldId="261"/>
            <ac:spMk id="5" creationId="{00000000-0000-0000-0000-000000000000}"/>
          </ac:spMkLst>
        </pc:spChg>
        <pc:spChg chg="add mod">
          <ac:chgData name="Marco Bressan" userId="7fa90358751efdd1" providerId="LiveId" clId="{706E0C35-C7B6-4499-8711-0151B91A32E3}" dt="2023-05-24T11:20:13.546" v="167" actId="14100"/>
          <ac:spMkLst>
            <pc:docMk/>
            <pc:sldMk cId="1157312100" sldId="261"/>
            <ac:spMk id="9" creationId="{8893DDB9-2A12-3A4D-5CC3-607E627AD0AC}"/>
          </ac:spMkLst>
        </pc:spChg>
        <pc:spChg chg="add mod">
          <ac:chgData name="Marco Bressan" userId="7fa90358751efdd1" providerId="LiveId" clId="{706E0C35-C7B6-4499-8711-0151B91A32E3}" dt="2023-05-24T11:21:31.837" v="182" actId="164"/>
          <ac:spMkLst>
            <pc:docMk/>
            <pc:sldMk cId="1157312100" sldId="261"/>
            <ac:spMk id="10" creationId="{9CCE005D-1265-016F-3B14-58C8AE80E161}"/>
          </ac:spMkLst>
        </pc:spChg>
        <pc:spChg chg="add mod">
          <ac:chgData name="Marco Bressan" userId="7fa90358751efdd1" providerId="LiveId" clId="{706E0C35-C7B6-4499-8711-0151B91A32E3}" dt="2023-05-24T11:19:46.757" v="162" actId="164"/>
          <ac:spMkLst>
            <pc:docMk/>
            <pc:sldMk cId="1157312100" sldId="261"/>
            <ac:spMk id="11" creationId="{9CBEF1EA-0107-2BEA-D695-364BCCFDC7AB}"/>
          </ac:spMkLst>
        </pc:spChg>
        <pc:spChg chg="add mod">
          <ac:chgData name="Marco Bressan" userId="7fa90358751efdd1" providerId="LiveId" clId="{706E0C35-C7B6-4499-8711-0151B91A32E3}" dt="2023-05-24T11:19:46.757" v="162" actId="164"/>
          <ac:spMkLst>
            <pc:docMk/>
            <pc:sldMk cId="1157312100" sldId="261"/>
            <ac:spMk id="12" creationId="{3A41D34C-29BC-E9C0-4819-21BDAA21BB6D}"/>
          </ac:spMkLst>
        </pc:spChg>
        <pc:spChg chg="add mod">
          <ac:chgData name="Marco Bressan" userId="7fa90358751efdd1" providerId="LiveId" clId="{706E0C35-C7B6-4499-8711-0151B91A32E3}" dt="2023-05-24T11:21:31.837" v="182" actId="164"/>
          <ac:spMkLst>
            <pc:docMk/>
            <pc:sldMk cId="1157312100" sldId="261"/>
            <ac:spMk id="13" creationId="{4BCDFCC0-4924-8D0D-9D10-0D1C1DC3FE04}"/>
          </ac:spMkLst>
        </pc:spChg>
        <pc:spChg chg="add mod">
          <ac:chgData name="Marco Bressan" userId="7fa90358751efdd1" providerId="LiveId" clId="{706E0C35-C7B6-4499-8711-0151B91A32E3}" dt="2023-05-24T11:21:31.837" v="182" actId="164"/>
          <ac:spMkLst>
            <pc:docMk/>
            <pc:sldMk cId="1157312100" sldId="261"/>
            <ac:spMk id="14" creationId="{935AD1CB-AA60-FA8A-A634-231091F5636E}"/>
          </ac:spMkLst>
        </pc:spChg>
        <pc:grpChg chg="add mod">
          <ac:chgData name="Marco Bressan" userId="7fa90358751efdd1" providerId="LiveId" clId="{706E0C35-C7B6-4499-8711-0151B91A32E3}" dt="2023-05-24T11:23:30.298" v="222" actId="1036"/>
          <ac:grpSpMkLst>
            <pc:docMk/>
            <pc:sldMk cId="1157312100" sldId="261"/>
            <ac:grpSpMk id="17" creationId="{8346A139-C45E-D24C-1EB2-2CC94CF429A4}"/>
          </ac:grpSpMkLst>
        </pc:grpChg>
        <pc:grpChg chg="add mod">
          <ac:chgData name="Marco Bressan" userId="7fa90358751efdd1" providerId="LiveId" clId="{706E0C35-C7B6-4499-8711-0151B91A32E3}" dt="2023-05-24T11:23:30.298" v="222" actId="1036"/>
          <ac:grpSpMkLst>
            <pc:docMk/>
            <pc:sldMk cId="1157312100" sldId="261"/>
            <ac:grpSpMk id="18" creationId="{982D1508-1140-C4DF-5991-F6A66D12B905}"/>
          </ac:grpSpMkLst>
        </pc:grpChg>
        <pc:picChg chg="add del mod">
          <ac:chgData name="Marco Bressan" userId="7fa90358751efdd1" providerId="LiveId" clId="{706E0C35-C7B6-4499-8711-0151B91A32E3}" dt="2023-05-24T11:10:27.115" v="7" actId="478"/>
          <ac:picMkLst>
            <pc:docMk/>
            <pc:sldMk cId="1157312100" sldId="261"/>
            <ac:picMk id="6" creationId="{CEA52D30-6C8B-15C7-D218-DE81B3E04A97}"/>
          </ac:picMkLst>
        </pc:picChg>
        <pc:picChg chg="add mod">
          <ac:chgData name="Marco Bressan" userId="7fa90358751efdd1" providerId="LiveId" clId="{706E0C35-C7B6-4499-8711-0151B91A32E3}" dt="2023-05-24T11:22:27.151" v="194" actId="14100"/>
          <ac:picMkLst>
            <pc:docMk/>
            <pc:sldMk cId="1157312100" sldId="261"/>
            <ac:picMk id="8" creationId="{F1E0F0D4-4C94-1167-2C00-DEEA0E320B3F}"/>
          </ac:picMkLst>
        </pc:picChg>
        <pc:picChg chg="add mod">
          <ac:chgData name="Marco Bressan" userId="7fa90358751efdd1" providerId="LiveId" clId="{706E0C35-C7B6-4499-8711-0151B91A32E3}" dt="2023-05-24T11:19:46.757" v="162" actId="164"/>
          <ac:picMkLst>
            <pc:docMk/>
            <pc:sldMk cId="1157312100" sldId="261"/>
            <ac:picMk id="15" creationId="{0D45A7B8-8416-727B-01B3-F44B9F4ECA8B}"/>
          </ac:picMkLst>
        </pc:picChg>
        <pc:picChg chg="add mod">
          <ac:chgData name="Marco Bressan" userId="7fa90358751efdd1" providerId="LiveId" clId="{706E0C35-C7B6-4499-8711-0151B91A32E3}" dt="2023-05-24T11:21:31.837" v="182" actId="164"/>
          <ac:picMkLst>
            <pc:docMk/>
            <pc:sldMk cId="1157312100" sldId="261"/>
            <ac:picMk id="16" creationId="{76D2CE47-8E99-0524-61AD-C13958CD822A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6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5" Type="http://schemas.openxmlformats.org/officeDocument/2006/relationships/image" Target="../media/image14.png"/><Relationship Id="rId19" Type="http://schemas.openxmlformats.org/officeDocument/2006/relationships/image" Target="../media/image18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hyperlink" Target="https://clipground.com/monitor-icon-clipar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2115943"/>
            <a:ext cx="10058400" cy="139401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Modelli di Proiezione Demografica</a:t>
            </a:r>
            <a:br>
              <a:rPr lang="it-IT" dirty="0" smtClean="0"/>
            </a:br>
            <a:r>
              <a:rPr lang="it-IT" dirty="0" smtClean="0"/>
              <a:t>a stratificazione </a:t>
            </a:r>
            <a:r>
              <a:rPr lang="it-IT" dirty="0"/>
              <a:t>l</a:t>
            </a:r>
            <a:r>
              <a:rPr lang="it-IT" dirty="0" smtClean="0"/>
              <a:t>ocale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2960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 smtClean="0"/>
              <a:t>Regione </a:t>
            </a:r>
            <a:r>
              <a:rPr lang="it-IT" dirty="0" smtClean="0"/>
              <a:t>Liguria</a:t>
            </a:r>
          </a:p>
          <a:p>
            <a:r>
              <a:rPr lang="it-IT" dirty="0"/>
              <a:t>Direzione Centrale Finanza Bilancio e Controlli</a:t>
            </a:r>
          </a:p>
          <a:p>
            <a:r>
              <a:rPr lang="it-IT" dirty="0"/>
              <a:t>Settore Programmazione Finanziaria e </a:t>
            </a:r>
            <a:r>
              <a:rPr lang="it-IT" dirty="0" smtClean="0"/>
              <a:t>Statistica </a:t>
            </a:r>
            <a:endParaRPr lang="it-IT" dirty="0" smtClean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po 5"/>
          <p:cNvGrpSpPr/>
          <p:nvPr/>
        </p:nvGrpSpPr>
        <p:grpSpPr>
          <a:xfrm>
            <a:off x="1524000" y="6022721"/>
            <a:ext cx="1515031" cy="662752"/>
            <a:chOff x="2880622" y="5252344"/>
            <a:chExt cx="1751636" cy="766255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0622" y="5272360"/>
              <a:ext cx="571201" cy="720000"/>
            </a:xfrm>
            <a:prstGeom prst="rect">
              <a:avLst/>
            </a:prstGeom>
          </p:spPr>
        </p:pic>
        <p:pic>
          <p:nvPicPr>
            <p:cNvPr id="13" name="Immagine 12"/>
            <p:cNvPicPr>
              <a:picLocks noChangeAspect="1"/>
            </p:cNvPicPr>
            <p:nvPr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843" t="13780" r="24258" b="13353"/>
            <a:stretch/>
          </p:blipFill>
          <p:spPr>
            <a:xfrm>
              <a:off x="3740199" y="5252344"/>
              <a:ext cx="892059" cy="766255"/>
            </a:xfrm>
            <a:prstGeom prst="rect">
              <a:avLst/>
            </a:prstGeom>
          </p:spPr>
        </p:pic>
      </p:grpSp>
      <p:graphicFrame>
        <p:nvGraphicFramePr>
          <p:cNvPr id="17" name="Ogget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78168"/>
              </p:ext>
            </p:extLst>
          </p:nvPr>
        </p:nvGraphicFramePr>
        <p:xfrm>
          <a:off x="3288454" y="5962912"/>
          <a:ext cx="715477" cy="715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Immagine bitmap" r:id="rId6" imgW="4952880" imgH="4952880" progId="Paint.Picture">
                  <p:embed/>
                </p:oleObj>
              </mc:Choice>
              <mc:Fallback>
                <p:oleObj name="Immagine bitmap" r:id="rId6" imgW="4952880" imgH="4952880" progId="Paint.Picture">
                  <p:embed/>
                  <p:pic>
                    <p:nvPicPr>
                      <p:cNvPr id="15" name="Oggetto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88454" y="5962912"/>
                        <a:ext cx="715477" cy="7154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tangolo 4"/>
          <p:cNvSpPr/>
          <p:nvPr/>
        </p:nvSpPr>
        <p:spPr>
          <a:xfrm>
            <a:off x="4009208" y="5357348"/>
            <a:ext cx="4173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 smtClean="0"/>
              <a:t>Dott. Mauro Natali – Regione Liguria</a:t>
            </a:r>
          </a:p>
          <a:p>
            <a:pPr algn="ctr"/>
            <a:r>
              <a:rPr lang="it-IT" sz="1400" dirty="0" smtClean="0"/>
              <a:t>Dott. Marco Bressan – Università di Genova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</a:t>
            </a:r>
            <a:endParaRPr lang="it-IT" dirty="0"/>
          </a:p>
        </p:txBody>
      </p:sp>
      <p:grpSp>
        <p:nvGrpSpPr>
          <p:cNvPr id="66" name="Gruppo 65"/>
          <p:cNvGrpSpPr/>
          <p:nvPr/>
        </p:nvGrpSpPr>
        <p:grpSpPr>
          <a:xfrm>
            <a:off x="8797178" y="3044913"/>
            <a:ext cx="2268728" cy="718503"/>
            <a:chOff x="8859510" y="3069406"/>
            <a:chExt cx="2268728" cy="718503"/>
          </a:xfrm>
        </p:grpSpPr>
        <p:sp>
          <p:nvSpPr>
            <p:cNvPr id="146" name="Rettangolo arrotondato 145"/>
            <p:cNvSpPr/>
            <p:nvPr/>
          </p:nvSpPr>
          <p:spPr>
            <a:xfrm>
              <a:off x="8859510" y="3069406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Aggregazione comunale</a:t>
              </a:r>
            </a:p>
          </p:txBody>
        </p:sp>
        <p:sp>
          <p:nvSpPr>
            <p:cNvPr id="147" name="Rettangolo arrotondato 146"/>
            <p:cNvSpPr/>
            <p:nvPr/>
          </p:nvSpPr>
          <p:spPr>
            <a:xfrm>
              <a:off x="8922335" y="3121107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9" name="Immagine 15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214"/>
            <a:stretch/>
          </p:blipFill>
          <p:spPr>
            <a:xfrm>
              <a:off x="8896079" y="3140868"/>
              <a:ext cx="622168" cy="470491"/>
            </a:xfrm>
            <a:prstGeom prst="rect">
              <a:avLst/>
            </a:prstGeom>
          </p:spPr>
        </p:pic>
        <p:sp>
          <p:nvSpPr>
            <p:cNvPr id="161" name="Ovale 160"/>
            <p:cNvSpPr/>
            <p:nvPr/>
          </p:nvSpPr>
          <p:spPr>
            <a:xfrm>
              <a:off x="9116152" y="3361312"/>
              <a:ext cx="346605" cy="33802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>
                <a:latin typeface="Graphik"/>
              </a:endParaRPr>
            </a:p>
          </p:txBody>
        </p:sp>
        <p:cxnSp>
          <p:nvCxnSpPr>
            <p:cNvPr id="162" name="Connettore diritto 161"/>
            <p:cNvCxnSpPr>
              <a:endCxn id="161" idx="2"/>
            </p:cNvCxnSpPr>
            <p:nvPr/>
          </p:nvCxnSpPr>
          <p:spPr>
            <a:xfrm>
              <a:off x="9098999" y="3305306"/>
              <a:ext cx="17153" cy="22502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Connettore diritto 162"/>
            <p:cNvCxnSpPr>
              <a:endCxn id="161" idx="7"/>
            </p:cNvCxnSpPr>
            <p:nvPr/>
          </p:nvCxnSpPr>
          <p:spPr>
            <a:xfrm>
              <a:off x="9182100" y="3253606"/>
              <a:ext cx="229898" cy="1572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Ovale 166"/>
            <p:cNvSpPr/>
            <p:nvPr/>
          </p:nvSpPr>
          <p:spPr>
            <a:xfrm>
              <a:off x="9070372" y="3197600"/>
              <a:ext cx="111728" cy="1235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200">
                <a:latin typeface="Graphik"/>
              </a:endParaRPr>
            </a:p>
          </p:txBody>
        </p:sp>
        <p:pic>
          <p:nvPicPr>
            <p:cNvPr id="168" name="Immagine 16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191992" y="3397651"/>
              <a:ext cx="218995" cy="251762"/>
            </a:xfrm>
            <a:prstGeom prst="rect">
              <a:avLst/>
            </a:prstGeom>
          </p:spPr>
        </p:pic>
      </p:grpSp>
      <p:grpSp>
        <p:nvGrpSpPr>
          <p:cNvPr id="83" name="Gruppo 82"/>
          <p:cNvGrpSpPr/>
          <p:nvPr/>
        </p:nvGrpSpPr>
        <p:grpSpPr>
          <a:xfrm>
            <a:off x="8797178" y="3840286"/>
            <a:ext cx="2268728" cy="718503"/>
            <a:chOff x="8859510" y="3843914"/>
            <a:chExt cx="2268728" cy="718503"/>
          </a:xfrm>
        </p:grpSpPr>
        <p:sp>
          <p:nvSpPr>
            <p:cNvPr id="149" name="Rettangolo arrotondato 148"/>
            <p:cNvSpPr/>
            <p:nvPr/>
          </p:nvSpPr>
          <p:spPr>
            <a:xfrm>
              <a:off x="8859510" y="3843914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Applicazione dei modelli predittivi</a:t>
              </a:r>
            </a:p>
          </p:txBody>
        </p:sp>
        <p:sp>
          <p:nvSpPr>
            <p:cNvPr id="150" name="Rettangolo arrotondato 149"/>
            <p:cNvSpPr/>
            <p:nvPr/>
          </p:nvSpPr>
          <p:spPr>
            <a:xfrm>
              <a:off x="8922335" y="3895615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69" name="Immagine 168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0910" y="3924397"/>
              <a:ext cx="532848" cy="532848"/>
            </a:xfrm>
            <a:prstGeom prst="rect">
              <a:avLst/>
            </a:prstGeom>
          </p:spPr>
        </p:pic>
      </p:grpSp>
      <p:grpSp>
        <p:nvGrpSpPr>
          <p:cNvPr id="84" name="Gruppo 83"/>
          <p:cNvGrpSpPr/>
          <p:nvPr/>
        </p:nvGrpSpPr>
        <p:grpSpPr>
          <a:xfrm>
            <a:off x="8797178" y="4635659"/>
            <a:ext cx="2268728" cy="718503"/>
            <a:chOff x="8859510" y="4618422"/>
            <a:chExt cx="2268728" cy="718503"/>
          </a:xfrm>
        </p:grpSpPr>
        <p:sp>
          <p:nvSpPr>
            <p:cNvPr id="152" name="Rettangolo arrotondato 151"/>
            <p:cNvSpPr/>
            <p:nvPr/>
          </p:nvSpPr>
          <p:spPr>
            <a:xfrm>
              <a:off x="8859510" y="4618422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Valutazione delle performance</a:t>
              </a:r>
            </a:p>
          </p:txBody>
        </p:sp>
        <p:sp>
          <p:nvSpPr>
            <p:cNvPr id="153" name="Rettangolo arrotondato 152"/>
            <p:cNvSpPr/>
            <p:nvPr/>
          </p:nvSpPr>
          <p:spPr>
            <a:xfrm>
              <a:off x="8922335" y="4670123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0" name="Immagine 169"/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2633" y="4731198"/>
              <a:ext cx="505555" cy="505555"/>
            </a:xfrm>
            <a:prstGeom prst="rect">
              <a:avLst/>
            </a:prstGeom>
          </p:spPr>
        </p:pic>
      </p:grpSp>
      <p:grpSp>
        <p:nvGrpSpPr>
          <p:cNvPr id="9" name="Gruppo 8"/>
          <p:cNvGrpSpPr/>
          <p:nvPr/>
        </p:nvGrpSpPr>
        <p:grpSpPr>
          <a:xfrm>
            <a:off x="8797178" y="5439823"/>
            <a:ext cx="2268728" cy="718503"/>
            <a:chOff x="8859510" y="5392931"/>
            <a:chExt cx="2268728" cy="718503"/>
          </a:xfrm>
        </p:grpSpPr>
        <p:sp>
          <p:nvSpPr>
            <p:cNvPr id="155" name="Rettangolo arrotondato 154"/>
            <p:cNvSpPr/>
            <p:nvPr/>
          </p:nvSpPr>
          <p:spPr>
            <a:xfrm>
              <a:off x="8859510" y="5392931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Costruzione della web </a:t>
              </a:r>
              <a:r>
                <a:rPr lang="it-IT" sz="1200" b="1" dirty="0" err="1">
                  <a:latin typeface="Graphik"/>
                </a:rPr>
                <a:t>app</a:t>
              </a:r>
              <a:endParaRPr lang="it-IT" sz="1200" b="1" dirty="0">
                <a:latin typeface="Graphik"/>
              </a:endParaRPr>
            </a:p>
          </p:txBody>
        </p:sp>
        <p:sp>
          <p:nvSpPr>
            <p:cNvPr id="156" name="Rettangolo arrotondato 155"/>
            <p:cNvSpPr/>
            <p:nvPr/>
          </p:nvSpPr>
          <p:spPr>
            <a:xfrm>
              <a:off x="8922335" y="5444632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71" name="Immagine 170"/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00542" y="5530754"/>
              <a:ext cx="460833" cy="434898"/>
            </a:xfrm>
            <a:prstGeom prst="rect">
              <a:avLst/>
            </a:prstGeom>
          </p:spPr>
        </p:pic>
      </p:grpSp>
      <p:sp>
        <p:nvSpPr>
          <p:cNvPr id="185" name="CasellaDiTesto 184"/>
          <p:cNvSpPr txBox="1"/>
          <p:nvPr/>
        </p:nvSpPr>
        <p:spPr>
          <a:xfrm rot="16200000">
            <a:off x="7284661" y="3581165"/>
            <a:ext cx="2541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9242"/>
                </a:solidFill>
                <a:latin typeface="Graphik"/>
              </a:rPr>
              <a:t>Flusso di lavoro</a:t>
            </a:r>
          </a:p>
        </p:txBody>
      </p:sp>
      <p:grpSp>
        <p:nvGrpSpPr>
          <p:cNvPr id="6" name="Gruppo 5"/>
          <p:cNvGrpSpPr/>
          <p:nvPr/>
        </p:nvGrpSpPr>
        <p:grpSpPr>
          <a:xfrm>
            <a:off x="835405" y="1672833"/>
            <a:ext cx="7144807" cy="4267698"/>
            <a:chOff x="835405" y="1463059"/>
            <a:chExt cx="7144807" cy="4267698"/>
          </a:xfrm>
        </p:grpSpPr>
        <p:cxnSp>
          <p:nvCxnSpPr>
            <p:cNvPr id="179" name="Connettore diritto 178"/>
            <p:cNvCxnSpPr/>
            <p:nvPr/>
          </p:nvCxnSpPr>
          <p:spPr>
            <a:xfrm flipV="1">
              <a:off x="4421151" y="2140835"/>
              <a:ext cx="0" cy="154063"/>
            </a:xfrm>
            <a:prstGeom prst="line">
              <a:avLst/>
            </a:prstGeom>
            <a:ln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ttore diritto 177"/>
            <p:cNvCxnSpPr/>
            <p:nvPr/>
          </p:nvCxnSpPr>
          <p:spPr>
            <a:xfrm>
              <a:off x="5657083" y="5113596"/>
              <a:ext cx="504187" cy="0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Connettore diritto 176"/>
            <p:cNvCxnSpPr/>
            <p:nvPr/>
          </p:nvCxnSpPr>
          <p:spPr>
            <a:xfrm>
              <a:off x="2636982" y="5112673"/>
              <a:ext cx="504187" cy="0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ttangolo arrotondato 81"/>
            <p:cNvSpPr/>
            <p:nvPr/>
          </p:nvSpPr>
          <p:spPr>
            <a:xfrm>
              <a:off x="2828417" y="1463059"/>
              <a:ext cx="3184612" cy="67101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i="1" dirty="0">
                  <a:solidFill>
                    <a:prstClr val="black"/>
                  </a:solidFill>
                  <a:latin typeface="Graphik"/>
                </a:rPr>
                <a:t>Organizzare i dati demografici sulla Liguria in un’unica base dati omnicomprensiva per facilitarne accesso e modifica.</a:t>
              </a:r>
            </a:p>
          </p:txBody>
        </p:sp>
        <p:sp>
          <p:nvSpPr>
            <p:cNvPr id="65" name="Ovale 64"/>
            <p:cNvSpPr/>
            <p:nvPr/>
          </p:nvSpPr>
          <p:spPr>
            <a:xfrm>
              <a:off x="3097119" y="2707216"/>
              <a:ext cx="2630692" cy="2630692"/>
            </a:xfrm>
            <a:prstGeom prst="ellipse">
              <a:avLst/>
            </a:prstGeom>
            <a:noFill/>
            <a:ln w="762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61" name="Gruppo 60"/>
            <p:cNvGrpSpPr/>
            <p:nvPr/>
          </p:nvGrpSpPr>
          <p:grpSpPr>
            <a:xfrm>
              <a:off x="3779910" y="2233298"/>
              <a:ext cx="1286188" cy="1286188"/>
              <a:chOff x="833257" y="1452377"/>
              <a:chExt cx="724618" cy="724618"/>
            </a:xfrm>
          </p:grpSpPr>
          <p:sp>
            <p:nvSpPr>
              <p:cNvPr id="107" name="Ovale 106"/>
              <p:cNvSpPr/>
              <p:nvPr/>
            </p:nvSpPr>
            <p:spPr>
              <a:xfrm>
                <a:off x="833257" y="1452377"/>
                <a:ext cx="724618" cy="72461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it-IT" sz="1400" b="1" i="1">
                  <a:latin typeface="Graphik"/>
                </a:endParaRPr>
              </a:p>
            </p:txBody>
          </p:sp>
          <p:pic>
            <p:nvPicPr>
              <p:cNvPr id="3" name="Immagine 2"/>
              <p:cNvPicPr>
                <a:picLocks noChangeAspect="1"/>
              </p:cNvPicPr>
              <p:nvPr/>
            </p:nvPicPr>
            <p:blipFill>
              <a:blip r:embed="rId7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7604" y="1579554"/>
                <a:ext cx="395924" cy="470264"/>
              </a:xfrm>
              <a:prstGeom prst="rect">
                <a:avLst/>
              </a:prstGeom>
            </p:spPr>
          </p:pic>
        </p:grpSp>
        <p:grpSp>
          <p:nvGrpSpPr>
            <p:cNvPr id="62" name="Gruppo 61"/>
            <p:cNvGrpSpPr/>
            <p:nvPr/>
          </p:nvGrpSpPr>
          <p:grpSpPr>
            <a:xfrm>
              <a:off x="2551873" y="3056245"/>
              <a:ext cx="1286188" cy="1286188"/>
              <a:chOff x="830054" y="2767629"/>
              <a:chExt cx="724618" cy="724618"/>
            </a:xfrm>
          </p:grpSpPr>
          <p:sp>
            <p:nvSpPr>
              <p:cNvPr id="133" name="Ovale 132"/>
              <p:cNvSpPr/>
              <p:nvPr/>
            </p:nvSpPr>
            <p:spPr>
              <a:xfrm>
                <a:off x="830054" y="2767629"/>
                <a:ext cx="724618" cy="72461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it-IT" sz="1400" b="1" i="1">
                  <a:latin typeface="Graphik"/>
                </a:endParaRPr>
              </a:p>
            </p:txBody>
          </p:sp>
          <p:pic>
            <p:nvPicPr>
              <p:cNvPr id="19" name="Immagine 18"/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79094" y="2900980"/>
                <a:ext cx="426537" cy="426537"/>
              </a:xfrm>
              <a:prstGeom prst="rect">
                <a:avLst/>
              </a:prstGeom>
            </p:spPr>
          </p:pic>
        </p:grpSp>
        <p:sp>
          <p:nvSpPr>
            <p:cNvPr id="141" name="Ovale 140"/>
            <p:cNvSpPr/>
            <p:nvPr/>
          </p:nvSpPr>
          <p:spPr>
            <a:xfrm>
              <a:off x="4537532" y="4444569"/>
              <a:ext cx="1286188" cy="12861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t-IT" sz="1400" b="1" i="1">
                <a:latin typeface="Graphik"/>
              </a:endParaRPr>
            </a:p>
          </p:txBody>
        </p:sp>
        <p:pic>
          <p:nvPicPr>
            <p:cNvPr id="93" name="Immagine 92">
              <a:extLst>
                <a:ext uri="{FF2B5EF4-FFF2-40B4-BE49-F238E27FC236}">
                  <a16:creationId xmlns:a16="http://schemas.microsoft.com/office/drawing/2014/main" id="{B51C49CB-1378-46A7-CE9D-8F975828D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14"/>
                </a:ext>
              </a:extLst>
            </a:blip>
            <a:stretch>
              <a:fillRect/>
            </a:stretch>
          </p:blipFill>
          <p:spPr>
            <a:xfrm>
              <a:off x="4802076" y="4704157"/>
              <a:ext cx="784209" cy="753875"/>
            </a:xfrm>
            <a:prstGeom prst="rect">
              <a:avLst/>
            </a:prstGeom>
          </p:spPr>
        </p:pic>
        <p:pic>
          <p:nvPicPr>
            <p:cNvPr id="59" name="Immagine 58"/>
            <p:cNvPicPr>
              <a:picLocks noChangeAspect="1"/>
            </p:cNvPicPr>
            <p:nvPr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1921" y="4738164"/>
              <a:ext cx="455694" cy="455694"/>
            </a:xfrm>
            <a:prstGeom prst="rect">
              <a:avLst/>
            </a:prstGeom>
          </p:spPr>
        </p:pic>
        <p:sp>
          <p:nvSpPr>
            <p:cNvPr id="138" name="Ovale 137"/>
            <p:cNvSpPr/>
            <p:nvPr/>
          </p:nvSpPr>
          <p:spPr>
            <a:xfrm>
              <a:off x="3008880" y="4444569"/>
              <a:ext cx="1286188" cy="12861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t-IT" sz="1400" b="1" i="1">
                <a:latin typeface="Graphik"/>
              </a:endParaRPr>
            </a:p>
          </p:txBody>
        </p:sp>
        <p:pic>
          <p:nvPicPr>
            <p:cNvPr id="60" name="Immagine 59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3212347" y="4761718"/>
              <a:ext cx="906362" cy="667253"/>
            </a:xfrm>
            <a:prstGeom prst="rect">
              <a:avLst/>
            </a:prstGeom>
          </p:spPr>
        </p:pic>
        <p:sp>
          <p:nvSpPr>
            <p:cNvPr id="109" name="Ovale 108"/>
            <p:cNvSpPr/>
            <p:nvPr/>
          </p:nvSpPr>
          <p:spPr>
            <a:xfrm>
              <a:off x="4957941" y="3056245"/>
              <a:ext cx="1286188" cy="12861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t-IT" sz="1400" b="1" i="1">
                <a:latin typeface="Graphik"/>
              </a:endParaRPr>
            </a:p>
          </p:txBody>
        </p:sp>
        <p:pic>
          <p:nvPicPr>
            <p:cNvPr id="67" name="Immagine 66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5246703" y="3286105"/>
              <a:ext cx="763566" cy="851272"/>
            </a:xfrm>
            <a:prstGeom prst="rect">
              <a:avLst/>
            </a:prstGeom>
          </p:spPr>
        </p:pic>
        <p:sp>
          <p:nvSpPr>
            <p:cNvPr id="115" name="Rettangolo arrotondato 114"/>
            <p:cNvSpPr/>
            <p:nvPr/>
          </p:nvSpPr>
          <p:spPr>
            <a:xfrm>
              <a:off x="6161270" y="1948027"/>
              <a:ext cx="1797631" cy="1438373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i="1" dirty="0">
                  <a:solidFill>
                    <a:prstClr val="black"/>
                  </a:solidFill>
                  <a:latin typeface="Graphik"/>
                </a:rPr>
                <a:t>Promuovere una filosofia di lavoro aperta a nuove idee e confronto con la comunità scientifica, trasparente ed open-source.</a:t>
              </a:r>
            </a:p>
          </p:txBody>
        </p:sp>
        <p:sp>
          <p:nvSpPr>
            <p:cNvPr id="116" name="Rettangolo arrotondato 115"/>
            <p:cNvSpPr/>
            <p:nvPr/>
          </p:nvSpPr>
          <p:spPr>
            <a:xfrm>
              <a:off x="835405" y="1948027"/>
              <a:ext cx="1797631" cy="1438373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algn="r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i="1" dirty="0">
                  <a:solidFill>
                    <a:prstClr val="black"/>
                  </a:solidFill>
                  <a:latin typeface="Graphik"/>
                </a:rPr>
                <a:t>Prevedere l’andamento della popolazione e le sue caratteristiche a livello locale, nel medio-lungo periodo (2060).</a:t>
              </a:r>
            </a:p>
          </p:txBody>
        </p:sp>
        <p:sp>
          <p:nvSpPr>
            <p:cNvPr id="117" name="Rettangolo arrotondato 116"/>
            <p:cNvSpPr/>
            <p:nvPr/>
          </p:nvSpPr>
          <p:spPr>
            <a:xfrm>
              <a:off x="847102" y="4500975"/>
              <a:ext cx="1977394" cy="118873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algn="r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i="1" dirty="0">
                  <a:solidFill>
                    <a:prstClr val="black"/>
                  </a:solidFill>
                  <a:latin typeface="Graphik"/>
                </a:rPr>
                <a:t>Costruire un cruscotto informativo statistico a disposizione dell’amministrazione </a:t>
              </a:r>
              <a:r>
                <a:rPr lang="it-IT" sz="1200" i="1" dirty="0" smtClean="0">
                  <a:solidFill>
                    <a:prstClr val="black"/>
                  </a:solidFill>
                  <a:latin typeface="Graphik"/>
                </a:rPr>
                <a:t>regionale.</a:t>
              </a:r>
              <a:endParaRPr lang="it-IT" sz="1200" i="1" dirty="0">
                <a:solidFill>
                  <a:prstClr val="black"/>
                </a:solidFill>
                <a:latin typeface="Graphik"/>
              </a:endParaRPr>
            </a:p>
          </p:txBody>
        </p:sp>
        <p:sp>
          <p:nvSpPr>
            <p:cNvPr id="118" name="Rettangolo arrotondato 117"/>
            <p:cNvSpPr/>
            <p:nvPr/>
          </p:nvSpPr>
          <p:spPr>
            <a:xfrm>
              <a:off x="6002818" y="4486725"/>
              <a:ext cx="1977394" cy="1188738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200" i="1" dirty="0">
                  <a:solidFill>
                    <a:prstClr val="black"/>
                  </a:solidFill>
                  <a:latin typeface="Graphik"/>
                </a:rPr>
                <a:t>Facilitare l’accesso ai dati, alle previsioni e alla documentazione mediante un’interfaccia web completa ed intuitiva.</a:t>
              </a:r>
            </a:p>
          </p:txBody>
        </p:sp>
        <p:cxnSp>
          <p:nvCxnSpPr>
            <p:cNvPr id="87" name="Connettore diritto 86"/>
            <p:cNvCxnSpPr>
              <a:stCxn id="116" idx="2"/>
            </p:cNvCxnSpPr>
            <p:nvPr/>
          </p:nvCxnSpPr>
          <p:spPr>
            <a:xfrm>
              <a:off x="1734221" y="3386400"/>
              <a:ext cx="313465" cy="312939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onnettore diritto 119"/>
            <p:cNvCxnSpPr>
              <a:endCxn id="133" idx="2"/>
            </p:cNvCxnSpPr>
            <p:nvPr/>
          </p:nvCxnSpPr>
          <p:spPr>
            <a:xfrm>
              <a:off x="2047686" y="3699339"/>
              <a:ext cx="504187" cy="0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ttore diritto 126"/>
            <p:cNvCxnSpPr/>
            <p:nvPr/>
          </p:nvCxnSpPr>
          <p:spPr>
            <a:xfrm flipH="1">
              <a:off x="6748721" y="3390429"/>
              <a:ext cx="319180" cy="308910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ttore diritto 127"/>
            <p:cNvCxnSpPr/>
            <p:nvPr/>
          </p:nvCxnSpPr>
          <p:spPr>
            <a:xfrm flipH="1">
              <a:off x="6265965" y="3699339"/>
              <a:ext cx="484661" cy="0"/>
            </a:xfrm>
            <a:prstGeom prst="line">
              <a:avLst/>
            </a:prstGeom>
            <a:ln w="12700"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e 124"/>
            <p:cNvSpPr/>
            <p:nvPr/>
          </p:nvSpPr>
          <p:spPr>
            <a:xfrm>
              <a:off x="3778057" y="2237002"/>
              <a:ext cx="1286188" cy="12861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t-IT" sz="1400" b="1" i="1">
                <a:latin typeface="Graphik"/>
              </a:endParaRPr>
            </a:p>
          </p:txBody>
        </p:sp>
        <p:pic>
          <p:nvPicPr>
            <p:cNvPr id="126" name="Immagine 125"/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9771" y="2462740"/>
              <a:ext cx="702760" cy="834713"/>
            </a:xfrm>
            <a:prstGeom prst="rect">
              <a:avLst/>
            </a:prstGeom>
          </p:spPr>
        </p:pic>
        <p:sp>
          <p:nvSpPr>
            <p:cNvPr id="130" name="Ovale 129"/>
            <p:cNvSpPr/>
            <p:nvPr/>
          </p:nvSpPr>
          <p:spPr>
            <a:xfrm>
              <a:off x="2550020" y="3059949"/>
              <a:ext cx="1286188" cy="12861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t-IT" sz="1400" b="1" i="1">
                <a:latin typeface="Graphik"/>
              </a:endParaRPr>
            </a:p>
          </p:txBody>
        </p:sp>
        <p:pic>
          <p:nvPicPr>
            <p:cNvPr id="131" name="Immagine 130"/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564" y="3296645"/>
              <a:ext cx="757098" cy="757098"/>
            </a:xfrm>
            <a:prstGeom prst="rect">
              <a:avLst/>
            </a:prstGeom>
          </p:spPr>
        </p:pic>
      </p:grpSp>
      <p:grpSp>
        <p:nvGrpSpPr>
          <p:cNvPr id="7" name="Gruppo 6"/>
          <p:cNvGrpSpPr/>
          <p:nvPr/>
        </p:nvGrpSpPr>
        <p:grpSpPr>
          <a:xfrm>
            <a:off x="8797178" y="1454167"/>
            <a:ext cx="2268728" cy="718503"/>
            <a:chOff x="8859510" y="1520390"/>
            <a:chExt cx="2268728" cy="718503"/>
          </a:xfrm>
        </p:grpSpPr>
        <p:sp>
          <p:nvSpPr>
            <p:cNvPr id="136" name="Rettangolo arrotondato 135"/>
            <p:cNvSpPr/>
            <p:nvPr/>
          </p:nvSpPr>
          <p:spPr>
            <a:xfrm>
              <a:off x="8859510" y="1520390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Studio dei modelli</a:t>
              </a:r>
            </a:p>
          </p:txBody>
        </p:sp>
        <p:sp>
          <p:nvSpPr>
            <p:cNvPr id="137" name="Rettangolo arrotondato 136"/>
            <p:cNvSpPr/>
            <p:nvPr/>
          </p:nvSpPr>
          <p:spPr>
            <a:xfrm>
              <a:off x="8922335" y="1572091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7" name="Immagine 156"/>
            <p:cNvPicPr>
              <a:picLocks noChangeAspect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196" r="33487" b="1"/>
            <a:stretch/>
          </p:blipFill>
          <p:spPr>
            <a:xfrm>
              <a:off x="9012464" y="1610673"/>
              <a:ext cx="416016" cy="536666"/>
            </a:xfrm>
            <a:prstGeom prst="rect">
              <a:avLst/>
            </a:prstGeom>
          </p:spPr>
        </p:pic>
      </p:grpSp>
      <p:grpSp>
        <p:nvGrpSpPr>
          <p:cNvPr id="50" name="Gruppo 49"/>
          <p:cNvGrpSpPr/>
          <p:nvPr/>
        </p:nvGrpSpPr>
        <p:grpSpPr>
          <a:xfrm>
            <a:off x="8797178" y="2249540"/>
            <a:ext cx="2268728" cy="718503"/>
            <a:chOff x="8859510" y="2294898"/>
            <a:chExt cx="2268728" cy="718503"/>
          </a:xfrm>
        </p:grpSpPr>
        <p:sp>
          <p:nvSpPr>
            <p:cNvPr id="143" name="Rettangolo arrotondato 142"/>
            <p:cNvSpPr/>
            <p:nvPr/>
          </p:nvSpPr>
          <p:spPr>
            <a:xfrm>
              <a:off x="8859510" y="2294898"/>
              <a:ext cx="2268728" cy="718503"/>
            </a:xfrm>
            <a:prstGeom prst="roundRect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56000" rtlCol="0" anchor="ctr"/>
            <a:lstStyle/>
            <a:p>
              <a:pPr algn="ctr"/>
              <a:r>
                <a:rPr lang="it-IT" sz="1200" b="1" dirty="0">
                  <a:latin typeface="Graphik"/>
                </a:rPr>
                <a:t>Raccolta e analisi dei dati</a:t>
              </a:r>
            </a:p>
          </p:txBody>
        </p:sp>
        <p:sp>
          <p:nvSpPr>
            <p:cNvPr id="144" name="Rettangolo arrotondato 143"/>
            <p:cNvSpPr/>
            <p:nvPr/>
          </p:nvSpPr>
          <p:spPr>
            <a:xfrm>
              <a:off x="8922335" y="2346599"/>
              <a:ext cx="617906" cy="613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8" name="Immagine 157"/>
            <p:cNvPicPr>
              <a:picLocks noChangeAspect="1"/>
            </p:cNvPicPr>
            <p:nvPr/>
          </p:nvPicPr>
          <p:blipFill>
            <a:blip r:embed="rId1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01881" y="2409148"/>
              <a:ext cx="460876" cy="510642"/>
            </a:xfrm>
            <a:prstGeom prst="rect">
              <a:avLst/>
            </a:prstGeom>
          </p:spPr>
        </p:pic>
      </p:grpSp>
      <p:grpSp>
        <p:nvGrpSpPr>
          <p:cNvPr id="89" name="Gruppo 88"/>
          <p:cNvGrpSpPr/>
          <p:nvPr/>
        </p:nvGrpSpPr>
        <p:grpSpPr>
          <a:xfrm>
            <a:off x="10969480" y="1932500"/>
            <a:ext cx="378265" cy="600448"/>
            <a:chOff x="11007444" y="1933260"/>
            <a:chExt cx="378265" cy="600448"/>
          </a:xfrm>
        </p:grpSpPr>
        <p:sp>
          <p:nvSpPr>
            <p:cNvPr id="165" name="Arco a tutto sesto 164"/>
            <p:cNvSpPr/>
            <p:nvPr/>
          </p:nvSpPr>
          <p:spPr>
            <a:xfrm rot="5400000">
              <a:off x="10919668" y="2021036"/>
              <a:ext cx="553818" cy="378265"/>
            </a:xfrm>
            <a:prstGeom prst="blockArc">
              <a:avLst>
                <a:gd name="adj1" fmla="val 10507605"/>
                <a:gd name="adj2" fmla="val 21153543"/>
                <a:gd name="adj3" fmla="val 24591"/>
              </a:avLst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66" name="Triangolo isoscele 165"/>
            <p:cNvSpPr/>
            <p:nvPr/>
          </p:nvSpPr>
          <p:spPr>
            <a:xfrm rot="15300000">
              <a:off x="11101927" y="2400573"/>
              <a:ext cx="173434" cy="92835"/>
            </a:xfrm>
            <a:prstGeom prst="triangle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80" name="Gruppo 179"/>
          <p:cNvGrpSpPr/>
          <p:nvPr/>
        </p:nvGrpSpPr>
        <p:grpSpPr>
          <a:xfrm>
            <a:off x="10969480" y="2707207"/>
            <a:ext cx="378265" cy="600448"/>
            <a:chOff x="11007444" y="1933260"/>
            <a:chExt cx="378265" cy="600448"/>
          </a:xfrm>
        </p:grpSpPr>
        <p:sp>
          <p:nvSpPr>
            <p:cNvPr id="181" name="Arco a tutto sesto 180"/>
            <p:cNvSpPr/>
            <p:nvPr/>
          </p:nvSpPr>
          <p:spPr>
            <a:xfrm rot="5400000">
              <a:off x="10919668" y="2021036"/>
              <a:ext cx="553818" cy="378265"/>
            </a:xfrm>
            <a:prstGeom prst="blockArc">
              <a:avLst>
                <a:gd name="adj1" fmla="val 10507605"/>
                <a:gd name="adj2" fmla="val 21153543"/>
                <a:gd name="adj3" fmla="val 24591"/>
              </a:avLst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82" name="Triangolo isoscele 181"/>
            <p:cNvSpPr/>
            <p:nvPr/>
          </p:nvSpPr>
          <p:spPr>
            <a:xfrm rot="15300000">
              <a:off x="11101927" y="2400573"/>
              <a:ext cx="173434" cy="92835"/>
            </a:xfrm>
            <a:prstGeom prst="triangle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83" name="Gruppo 182"/>
          <p:cNvGrpSpPr/>
          <p:nvPr/>
        </p:nvGrpSpPr>
        <p:grpSpPr>
          <a:xfrm>
            <a:off x="10969480" y="3478410"/>
            <a:ext cx="378265" cy="600448"/>
            <a:chOff x="11007444" y="1933260"/>
            <a:chExt cx="378265" cy="600448"/>
          </a:xfrm>
        </p:grpSpPr>
        <p:sp>
          <p:nvSpPr>
            <p:cNvPr id="184" name="Arco a tutto sesto 183"/>
            <p:cNvSpPr/>
            <p:nvPr/>
          </p:nvSpPr>
          <p:spPr>
            <a:xfrm rot="5400000">
              <a:off x="10919668" y="2021036"/>
              <a:ext cx="553818" cy="378265"/>
            </a:xfrm>
            <a:prstGeom prst="blockArc">
              <a:avLst>
                <a:gd name="adj1" fmla="val 10507605"/>
                <a:gd name="adj2" fmla="val 21153543"/>
                <a:gd name="adj3" fmla="val 24591"/>
              </a:avLst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86" name="Triangolo isoscele 185"/>
            <p:cNvSpPr/>
            <p:nvPr/>
          </p:nvSpPr>
          <p:spPr>
            <a:xfrm rot="15300000">
              <a:off x="11101927" y="2400573"/>
              <a:ext cx="173434" cy="92835"/>
            </a:xfrm>
            <a:prstGeom prst="triangle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87" name="Gruppo 186"/>
          <p:cNvGrpSpPr/>
          <p:nvPr/>
        </p:nvGrpSpPr>
        <p:grpSpPr>
          <a:xfrm>
            <a:off x="10969480" y="4253117"/>
            <a:ext cx="378265" cy="600448"/>
            <a:chOff x="11007444" y="1933260"/>
            <a:chExt cx="378265" cy="600448"/>
          </a:xfrm>
        </p:grpSpPr>
        <p:sp>
          <p:nvSpPr>
            <p:cNvPr id="188" name="Arco a tutto sesto 187"/>
            <p:cNvSpPr/>
            <p:nvPr/>
          </p:nvSpPr>
          <p:spPr>
            <a:xfrm rot="5400000">
              <a:off x="10919668" y="2021036"/>
              <a:ext cx="553818" cy="378265"/>
            </a:xfrm>
            <a:prstGeom prst="blockArc">
              <a:avLst>
                <a:gd name="adj1" fmla="val 10507605"/>
                <a:gd name="adj2" fmla="val 21153543"/>
                <a:gd name="adj3" fmla="val 24591"/>
              </a:avLst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89" name="Triangolo isoscele 188"/>
            <p:cNvSpPr/>
            <p:nvPr/>
          </p:nvSpPr>
          <p:spPr>
            <a:xfrm rot="15300000">
              <a:off x="11101927" y="2400573"/>
              <a:ext cx="173434" cy="92835"/>
            </a:xfrm>
            <a:prstGeom prst="triangle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90" name="Gruppo 189"/>
          <p:cNvGrpSpPr/>
          <p:nvPr/>
        </p:nvGrpSpPr>
        <p:grpSpPr>
          <a:xfrm>
            <a:off x="10969480" y="5132689"/>
            <a:ext cx="378265" cy="600448"/>
            <a:chOff x="11007444" y="1933260"/>
            <a:chExt cx="378265" cy="600448"/>
          </a:xfrm>
        </p:grpSpPr>
        <p:sp>
          <p:nvSpPr>
            <p:cNvPr id="191" name="Arco a tutto sesto 190"/>
            <p:cNvSpPr/>
            <p:nvPr/>
          </p:nvSpPr>
          <p:spPr>
            <a:xfrm rot="5400000">
              <a:off x="10919668" y="2021036"/>
              <a:ext cx="553818" cy="378265"/>
            </a:xfrm>
            <a:prstGeom prst="blockArc">
              <a:avLst>
                <a:gd name="adj1" fmla="val 10507605"/>
                <a:gd name="adj2" fmla="val 21153543"/>
                <a:gd name="adj3" fmla="val 24591"/>
              </a:avLst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192" name="Triangolo isoscele 191"/>
            <p:cNvSpPr/>
            <p:nvPr/>
          </p:nvSpPr>
          <p:spPr>
            <a:xfrm rot="15300000">
              <a:off x="11101927" y="2400573"/>
              <a:ext cx="173434" cy="92835"/>
            </a:xfrm>
            <a:prstGeom prst="triangle">
              <a:avLst/>
            </a:prstGeom>
            <a:solidFill>
              <a:srgbClr val="0092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magine 1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059" y="4206014"/>
            <a:ext cx="3937056" cy="1894838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Dati</a:t>
            </a:r>
            <a:endParaRPr lang="it-IT" dirty="0"/>
          </a:p>
        </p:txBody>
      </p:sp>
      <p:sp>
        <p:nvSpPr>
          <p:cNvPr id="7" name="Disco magnetico 6"/>
          <p:cNvSpPr/>
          <p:nvPr/>
        </p:nvSpPr>
        <p:spPr>
          <a:xfrm>
            <a:off x="5352626" y="3254101"/>
            <a:ext cx="1493520" cy="564406"/>
          </a:xfrm>
          <a:prstGeom prst="flowChartMagneticDisk">
            <a:avLst/>
          </a:prstGeom>
          <a:gradFill flip="none" rotWithShape="1">
            <a:gsLst>
              <a:gs pos="0">
                <a:srgbClr val="009242">
                  <a:tint val="66000"/>
                  <a:satMod val="160000"/>
                </a:srgbClr>
              </a:gs>
              <a:gs pos="50000">
                <a:srgbClr val="009242">
                  <a:tint val="44500"/>
                  <a:satMod val="160000"/>
                </a:srgbClr>
              </a:gs>
              <a:gs pos="100000">
                <a:srgbClr val="009242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Disco magnetico 8"/>
          <p:cNvSpPr/>
          <p:nvPr/>
        </p:nvSpPr>
        <p:spPr>
          <a:xfrm>
            <a:off x="5352626" y="2803611"/>
            <a:ext cx="1493520" cy="564406"/>
          </a:xfrm>
          <a:prstGeom prst="flowChartMagneticDisk">
            <a:avLst/>
          </a:prstGeom>
          <a:gradFill flip="none" rotWithShape="1">
            <a:gsLst>
              <a:gs pos="0">
                <a:srgbClr val="009242">
                  <a:tint val="66000"/>
                  <a:satMod val="160000"/>
                </a:srgbClr>
              </a:gs>
              <a:gs pos="50000">
                <a:srgbClr val="009242">
                  <a:tint val="44500"/>
                  <a:satMod val="160000"/>
                </a:srgbClr>
              </a:gs>
              <a:gs pos="100000">
                <a:srgbClr val="009242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Disco magnetico 9"/>
          <p:cNvSpPr/>
          <p:nvPr/>
        </p:nvSpPr>
        <p:spPr>
          <a:xfrm>
            <a:off x="5352626" y="2352138"/>
            <a:ext cx="1493520" cy="564406"/>
          </a:xfrm>
          <a:prstGeom prst="flowChartMagneticDisk">
            <a:avLst/>
          </a:prstGeom>
          <a:gradFill flip="none" rotWithShape="1">
            <a:gsLst>
              <a:gs pos="0">
                <a:srgbClr val="009242">
                  <a:tint val="66000"/>
                  <a:satMod val="160000"/>
                </a:srgbClr>
              </a:gs>
              <a:gs pos="50000">
                <a:srgbClr val="009242">
                  <a:tint val="44500"/>
                  <a:satMod val="160000"/>
                </a:srgbClr>
              </a:gs>
              <a:gs pos="100000">
                <a:srgbClr val="009242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arrotondato 10"/>
          <p:cNvSpPr/>
          <p:nvPr/>
        </p:nvSpPr>
        <p:spPr>
          <a:xfrm>
            <a:off x="5009153" y="1454167"/>
            <a:ext cx="2180463" cy="671012"/>
          </a:xfrm>
          <a:prstGeom prst="roundRect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Struttura per Età della Popolazione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1167531" y="2618414"/>
            <a:ext cx="2180463" cy="671012"/>
          </a:xfrm>
          <a:prstGeom prst="roundRect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Dati Socio-Economici</a:t>
            </a:r>
          </a:p>
        </p:txBody>
      </p:sp>
      <p:sp>
        <p:nvSpPr>
          <p:cNvPr id="13" name="Rettangolo arrotondato 12"/>
          <p:cNvSpPr/>
          <p:nvPr/>
        </p:nvSpPr>
        <p:spPr>
          <a:xfrm>
            <a:off x="7373320" y="1783641"/>
            <a:ext cx="2180463" cy="671012"/>
          </a:xfrm>
          <a:prstGeom prst="roundRect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Dati Municipali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2644986" y="1789673"/>
            <a:ext cx="2180463" cy="671012"/>
          </a:xfrm>
          <a:prstGeom prst="roundRect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Indicatori Demografici Specifici a Livello Comunale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8882949" y="2618414"/>
            <a:ext cx="2180463" cy="671012"/>
          </a:xfrm>
          <a:prstGeom prst="roundRect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Bilancio Demografico</a:t>
            </a:r>
          </a:p>
        </p:txBody>
      </p:sp>
      <p:cxnSp>
        <p:nvCxnSpPr>
          <p:cNvPr id="16" name="Connettore 4 15"/>
          <p:cNvCxnSpPr>
            <a:stCxn id="14" idx="2"/>
            <a:endCxn id="9" idx="2"/>
          </p:cNvCxnSpPr>
          <p:nvPr/>
        </p:nvCxnSpPr>
        <p:spPr>
          <a:xfrm rot="16200000" flipH="1">
            <a:off x="4231358" y="1964545"/>
            <a:ext cx="625129" cy="1617408"/>
          </a:xfrm>
          <a:prstGeom prst="bentConnector2">
            <a:avLst/>
          </a:prstGeom>
          <a:ln w="12700">
            <a:solidFill>
              <a:srgbClr val="0092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4 17"/>
          <p:cNvCxnSpPr>
            <a:stCxn id="12" idx="2"/>
            <a:endCxn id="7" idx="2"/>
          </p:cNvCxnSpPr>
          <p:nvPr/>
        </p:nvCxnSpPr>
        <p:spPr>
          <a:xfrm rot="16200000" flipH="1">
            <a:off x="3681755" y="1865433"/>
            <a:ext cx="246878" cy="3094863"/>
          </a:xfrm>
          <a:prstGeom prst="bentConnector2">
            <a:avLst/>
          </a:prstGeom>
          <a:ln w="12700">
            <a:solidFill>
              <a:srgbClr val="0092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4 19"/>
          <p:cNvCxnSpPr>
            <a:stCxn id="15" idx="2"/>
            <a:endCxn id="7" idx="4"/>
          </p:cNvCxnSpPr>
          <p:nvPr/>
        </p:nvCxnSpPr>
        <p:spPr>
          <a:xfrm rot="5400000">
            <a:off x="8286225" y="1849348"/>
            <a:ext cx="246878" cy="3127035"/>
          </a:xfrm>
          <a:prstGeom prst="bentConnector2">
            <a:avLst/>
          </a:prstGeom>
          <a:ln w="12700">
            <a:solidFill>
              <a:srgbClr val="0092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4 21"/>
          <p:cNvCxnSpPr>
            <a:stCxn id="13" idx="2"/>
            <a:endCxn id="9" idx="4"/>
          </p:cNvCxnSpPr>
          <p:nvPr/>
        </p:nvCxnSpPr>
        <p:spPr>
          <a:xfrm rot="5400000">
            <a:off x="7339269" y="1961530"/>
            <a:ext cx="631161" cy="1617406"/>
          </a:xfrm>
          <a:prstGeom prst="bentConnector2">
            <a:avLst/>
          </a:prstGeom>
          <a:ln w="12700">
            <a:solidFill>
              <a:srgbClr val="0092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4 23"/>
          <p:cNvCxnSpPr>
            <a:stCxn id="11" idx="2"/>
            <a:endCxn id="10" idx="1"/>
          </p:cNvCxnSpPr>
          <p:nvPr/>
        </p:nvCxnSpPr>
        <p:spPr>
          <a:xfrm rot="16200000" flipH="1">
            <a:off x="5985906" y="2238657"/>
            <a:ext cx="226959" cy="1"/>
          </a:xfrm>
          <a:prstGeom prst="bentConnector3">
            <a:avLst/>
          </a:prstGeom>
          <a:ln w="12700">
            <a:solidFill>
              <a:srgbClr val="0092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e 25"/>
          <p:cNvSpPr/>
          <p:nvPr/>
        </p:nvSpPr>
        <p:spPr>
          <a:xfrm>
            <a:off x="1134170" y="4898449"/>
            <a:ext cx="1190042" cy="12186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cxnSp>
        <p:nvCxnSpPr>
          <p:cNvPr id="27" name="Connettore diritto 26"/>
          <p:cNvCxnSpPr>
            <a:stCxn id="31" idx="4"/>
            <a:endCxn id="26" idx="4"/>
          </p:cNvCxnSpPr>
          <p:nvPr/>
        </p:nvCxnSpPr>
        <p:spPr>
          <a:xfrm flipH="1">
            <a:off x="1729191" y="5955518"/>
            <a:ext cx="2875022" cy="1615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/>
          <p:cNvCxnSpPr>
            <a:stCxn id="31" idx="0"/>
            <a:endCxn id="26" idx="0"/>
          </p:cNvCxnSpPr>
          <p:nvPr/>
        </p:nvCxnSpPr>
        <p:spPr>
          <a:xfrm flipH="1" flipV="1">
            <a:off x="1729191" y="4898449"/>
            <a:ext cx="2875022" cy="6240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e 30"/>
          <p:cNvSpPr/>
          <p:nvPr/>
        </p:nvSpPr>
        <p:spPr>
          <a:xfrm>
            <a:off x="4392778" y="5522486"/>
            <a:ext cx="422869" cy="4330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sp>
        <p:nvSpPr>
          <p:cNvPr id="76" name="Ovale 75"/>
          <p:cNvSpPr/>
          <p:nvPr/>
        </p:nvSpPr>
        <p:spPr>
          <a:xfrm>
            <a:off x="3609728" y="3928487"/>
            <a:ext cx="1190042" cy="12186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cxnSp>
        <p:nvCxnSpPr>
          <p:cNvPr id="77" name="Connettore diritto 76"/>
          <p:cNvCxnSpPr>
            <a:stCxn id="79" idx="4"/>
            <a:endCxn id="76" idx="4"/>
          </p:cNvCxnSpPr>
          <p:nvPr/>
        </p:nvCxnSpPr>
        <p:spPr>
          <a:xfrm flipH="1" flipV="1">
            <a:off x="4204749" y="5147131"/>
            <a:ext cx="1147721" cy="1120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/>
          <p:cNvCxnSpPr>
            <a:stCxn id="79" idx="7"/>
            <a:endCxn id="76" idx="7"/>
          </p:cNvCxnSpPr>
          <p:nvPr/>
        </p:nvCxnSpPr>
        <p:spPr>
          <a:xfrm flipH="1" flipV="1">
            <a:off x="4625492" y="4106953"/>
            <a:ext cx="876484" cy="7825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e 78"/>
          <p:cNvSpPr/>
          <p:nvPr/>
        </p:nvSpPr>
        <p:spPr>
          <a:xfrm>
            <a:off x="5141035" y="4826109"/>
            <a:ext cx="422869" cy="4330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sp>
        <p:nvSpPr>
          <p:cNvPr id="85" name="Freccia a destra 84"/>
          <p:cNvSpPr/>
          <p:nvPr/>
        </p:nvSpPr>
        <p:spPr>
          <a:xfrm rot="5400000">
            <a:off x="5732726" y="3321736"/>
            <a:ext cx="716279" cy="1053924"/>
          </a:xfrm>
          <a:prstGeom prst="rightArrow">
            <a:avLst>
              <a:gd name="adj1" fmla="val 64748"/>
              <a:gd name="adj2" fmla="val 46901"/>
            </a:avLst>
          </a:prstGeom>
          <a:gradFill flip="none" rotWithShape="1">
            <a:gsLst>
              <a:gs pos="0">
                <a:srgbClr val="009242"/>
              </a:gs>
              <a:gs pos="100000">
                <a:srgbClr val="009242">
                  <a:alpha val="0"/>
                </a:srgb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9" name="Ovale 88"/>
          <p:cNvSpPr/>
          <p:nvPr/>
        </p:nvSpPr>
        <p:spPr>
          <a:xfrm>
            <a:off x="7736287" y="4218951"/>
            <a:ext cx="1190042" cy="12186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cxnSp>
        <p:nvCxnSpPr>
          <p:cNvPr id="90" name="Connettore diritto 89"/>
          <p:cNvCxnSpPr>
            <a:stCxn id="92" idx="4"/>
            <a:endCxn id="89" idx="4"/>
          </p:cNvCxnSpPr>
          <p:nvPr/>
        </p:nvCxnSpPr>
        <p:spPr>
          <a:xfrm>
            <a:off x="6136287" y="4876546"/>
            <a:ext cx="2195021" cy="5610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diritto 90"/>
          <p:cNvCxnSpPr>
            <a:stCxn id="92" idx="0"/>
            <a:endCxn id="89" idx="0"/>
          </p:cNvCxnSpPr>
          <p:nvPr/>
        </p:nvCxnSpPr>
        <p:spPr>
          <a:xfrm flipV="1">
            <a:off x="6136287" y="4218951"/>
            <a:ext cx="2195021" cy="2245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e 91"/>
          <p:cNvSpPr/>
          <p:nvPr/>
        </p:nvSpPr>
        <p:spPr>
          <a:xfrm>
            <a:off x="5924852" y="4443514"/>
            <a:ext cx="422869" cy="4330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>
              <a:latin typeface="Graphik"/>
            </a:endParaRPr>
          </a:p>
        </p:txBody>
      </p:sp>
      <p:sp>
        <p:nvSpPr>
          <p:cNvPr id="100" name="CasellaDiTesto 99"/>
          <p:cNvSpPr txBox="1"/>
          <p:nvPr/>
        </p:nvSpPr>
        <p:spPr>
          <a:xfrm>
            <a:off x="5183731" y="5312639"/>
            <a:ext cx="18245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 smtClean="0">
                <a:latin typeface="Graphik"/>
              </a:rPr>
              <a:t>Disaggregazione</a:t>
            </a:r>
          </a:p>
          <a:p>
            <a:pPr algn="ctr"/>
            <a:r>
              <a:rPr lang="it-IT" sz="1600" b="1" dirty="0" smtClean="0">
                <a:latin typeface="Graphik"/>
              </a:rPr>
              <a:t>territoriale</a:t>
            </a:r>
            <a:endParaRPr lang="it-IT" sz="1600" b="1" dirty="0">
              <a:latin typeface="Graphik"/>
            </a:endParaRPr>
          </a:p>
        </p:txBody>
      </p:sp>
      <p:cxnSp>
        <p:nvCxnSpPr>
          <p:cNvPr id="104" name="Connettore diritto 103"/>
          <p:cNvCxnSpPr>
            <a:stCxn id="111" idx="0"/>
          </p:cNvCxnSpPr>
          <p:nvPr/>
        </p:nvCxnSpPr>
        <p:spPr>
          <a:xfrm flipH="1" flipV="1">
            <a:off x="7438362" y="5312639"/>
            <a:ext cx="854843" cy="450014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Immagine 1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575" y="5038086"/>
            <a:ext cx="761207" cy="918759"/>
          </a:xfrm>
          <a:prstGeom prst="rect">
            <a:avLst/>
          </a:prstGeom>
        </p:spPr>
      </p:pic>
      <p:pic>
        <p:nvPicPr>
          <p:cNvPr id="107" name="Immagine 1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257" y="4048908"/>
            <a:ext cx="761207" cy="918759"/>
          </a:xfrm>
          <a:prstGeom prst="rect">
            <a:avLst/>
          </a:prstGeom>
        </p:spPr>
      </p:pic>
      <p:pic>
        <p:nvPicPr>
          <p:cNvPr id="108" name="Immagine 1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509" y="4350549"/>
            <a:ext cx="761207" cy="918759"/>
          </a:xfrm>
          <a:prstGeom prst="rect">
            <a:avLst/>
          </a:prstGeom>
        </p:spPr>
      </p:pic>
      <p:sp>
        <p:nvSpPr>
          <p:cNvPr id="111" name="CasellaDiTesto 110"/>
          <p:cNvSpPr txBox="1"/>
          <p:nvPr/>
        </p:nvSpPr>
        <p:spPr>
          <a:xfrm>
            <a:off x="7528412" y="5762653"/>
            <a:ext cx="15295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i="1" dirty="0" smtClean="0">
                <a:latin typeface="Graphik"/>
              </a:rPr>
              <a:t>Livello provinciale</a:t>
            </a:r>
            <a:endParaRPr lang="it-IT" sz="1200" b="1" i="1" dirty="0">
              <a:latin typeface="Graphik"/>
            </a:endParaRPr>
          </a:p>
        </p:txBody>
      </p:sp>
      <p:pic>
        <p:nvPicPr>
          <p:cNvPr id="112" name="Immagine 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728591">
            <a:off x="7971602" y="4920156"/>
            <a:ext cx="354525" cy="427903"/>
          </a:xfrm>
          <a:prstGeom prst="rect">
            <a:avLst/>
          </a:prstGeom>
        </p:spPr>
      </p:pic>
      <p:cxnSp>
        <p:nvCxnSpPr>
          <p:cNvPr id="119" name="Connettore diritto 118"/>
          <p:cNvCxnSpPr>
            <a:stCxn id="120" idx="1"/>
          </p:cNvCxnSpPr>
          <p:nvPr/>
        </p:nvCxnSpPr>
        <p:spPr>
          <a:xfrm flipH="1" flipV="1">
            <a:off x="8331309" y="5147134"/>
            <a:ext cx="757244" cy="40077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CasellaDiTesto 119"/>
          <p:cNvSpPr txBox="1"/>
          <p:nvPr/>
        </p:nvSpPr>
        <p:spPr>
          <a:xfrm>
            <a:off x="9088553" y="5186267"/>
            <a:ext cx="181286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b="1" i="1" dirty="0">
                <a:latin typeface="Graphik"/>
              </a:rPr>
              <a:t>Livello </a:t>
            </a:r>
            <a:r>
              <a:rPr lang="it-IT" sz="1200" b="1" i="1" dirty="0" smtClean="0">
                <a:latin typeface="Graphik"/>
              </a:rPr>
              <a:t>sub-comunale</a:t>
            </a:r>
          </a:p>
          <a:p>
            <a:pPr>
              <a:spcAft>
                <a:spcPts val="600"/>
              </a:spcAft>
            </a:pPr>
            <a:r>
              <a:rPr lang="it-IT" sz="1200" i="1" dirty="0" smtClean="0">
                <a:latin typeface="Graphik"/>
              </a:rPr>
              <a:t>per grandi comuni come Genova</a:t>
            </a:r>
            <a:endParaRPr lang="it-IT" sz="1200" i="1" dirty="0">
              <a:latin typeface="Graphik"/>
            </a:endParaRPr>
          </a:p>
        </p:txBody>
      </p:sp>
      <p:cxnSp>
        <p:nvCxnSpPr>
          <p:cNvPr id="121" name="Connettore diritto 120"/>
          <p:cNvCxnSpPr>
            <a:stCxn id="120" idx="1"/>
          </p:cNvCxnSpPr>
          <p:nvPr/>
        </p:nvCxnSpPr>
        <p:spPr>
          <a:xfrm flipH="1" flipV="1">
            <a:off x="8187755" y="5347412"/>
            <a:ext cx="900798" cy="20049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diritto 123"/>
          <p:cNvCxnSpPr>
            <a:stCxn id="125" idx="1"/>
          </p:cNvCxnSpPr>
          <p:nvPr/>
        </p:nvCxnSpPr>
        <p:spPr>
          <a:xfrm flipH="1">
            <a:off x="8580120" y="4509046"/>
            <a:ext cx="668602" cy="5657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CasellaDiTesto 124"/>
          <p:cNvSpPr txBox="1"/>
          <p:nvPr/>
        </p:nvSpPr>
        <p:spPr>
          <a:xfrm>
            <a:off x="9248722" y="4370546"/>
            <a:ext cx="1435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i="1" dirty="0" smtClean="0">
                <a:latin typeface="Graphik"/>
              </a:rPr>
              <a:t>Livello comunale</a:t>
            </a:r>
            <a:endParaRPr lang="it-IT" sz="1200" b="1" i="1" dirty="0">
              <a:latin typeface="Graphik"/>
            </a:endParaRPr>
          </a:p>
        </p:txBody>
      </p:sp>
      <p:cxnSp>
        <p:nvCxnSpPr>
          <p:cNvPr id="126" name="Connettore diritto 125"/>
          <p:cNvCxnSpPr>
            <a:stCxn id="125" idx="1"/>
          </p:cNvCxnSpPr>
          <p:nvPr/>
        </p:nvCxnSpPr>
        <p:spPr>
          <a:xfrm flipH="1">
            <a:off x="8662470" y="4509046"/>
            <a:ext cx="586252" cy="59308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ttore diritto 132"/>
          <p:cNvCxnSpPr>
            <a:stCxn id="134" idx="3"/>
          </p:cNvCxnSpPr>
          <p:nvPr/>
        </p:nvCxnSpPr>
        <p:spPr>
          <a:xfrm>
            <a:off x="3399571" y="4261154"/>
            <a:ext cx="784173" cy="30446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CasellaDiTesto 133"/>
          <p:cNvSpPr txBox="1"/>
          <p:nvPr/>
        </p:nvSpPr>
        <p:spPr>
          <a:xfrm>
            <a:off x="1127209" y="3899516"/>
            <a:ext cx="227236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it-IT" sz="1200" b="1" i="1" dirty="0" smtClean="0">
                <a:latin typeface="Graphik"/>
              </a:rPr>
              <a:t>Livello sub-provinciale</a:t>
            </a:r>
          </a:p>
          <a:p>
            <a:pPr algn="r"/>
            <a:r>
              <a:rPr lang="it-IT" sz="1200" i="1" dirty="0" smtClean="0">
                <a:latin typeface="Graphik"/>
              </a:rPr>
              <a:t>tramite </a:t>
            </a:r>
            <a:r>
              <a:rPr lang="it-IT" sz="1200" i="1" dirty="0" err="1" smtClean="0">
                <a:latin typeface="Graphik"/>
              </a:rPr>
              <a:t>clusterizzazione</a:t>
            </a:r>
            <a:r>
              <a:rPr lang="it-IT" sz="1200" i="1" dirty="0" smtClean="0">
                <a:latin typeface="Graphik"/>
              </a:rPr>
              <a:t> ibrida statistica ed </a:t>
            </a:r>
            <a:r>
              <a:rPr lang="it-IT" sz="1200" i="1" dirty="0" err="1" smtClean="0">
                <a:latin typeface="Graphik"/>
              </a:rPr>
              <a:t>expert-based</a:t>
            </a:r>
            <a:r>
              <a:rPr lang="it-IT" sz="1200" i="1" dirty="0" smtClean="0">
                <a:latin typeface="Graphik"/>
              </a:rPr>
              <a:t> </a:t>
            </a:r>
            <a:endParaRPr lang="it-IT" sz="1200" i="1" dirty="0">
              <a:latin typeface="Graphik"/>
            </a:endParaRP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Modelli</a:t>
            </a:r>
            <a:endParaRPr lang="it-IT" dirty="0"/>
          </a:p>
        </p:txBody>
      </p:sp>
      <p:sp>
        <p:nvSpPr>
          <p:cNvPr id="18" name="Freccia in giù 17"/>
          <p:cNvSpPr/>
          <p:nvPr/>
        </p:nvSpPr>
        <p:spPr>
          <a:xfrm rot="16200000">
            <a:off x="3613250" y="3614131"/>
            <a:ext cx="572037" cy="446493"/>
          </a:xfrm>
          <a:prstGeom prst="downArrow">
            <a:avLst>
              <a:gd name="adj1" fmla="val 42626"/>
              <a:gd name="adj2" fmla="val 60953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6" name="Gruppo 45"/>
          <p:cNvGrpSpPr/>
          <p:nvPr/>
        </p:nvGrpSpPr>
        <p:grpSpPr>
          <a:xfrm>
            <a:off x="8615678" y="2545837"/>
            <a:ext cx="2738122" cy="2889633"/>
            <a:chOff x="8615678" y="2473774"/>
            <a:chExt cx="2738122" cy="2889633"/>
          </a:xfrm>
        </p:grpSpPr>
        <p:sp>
          <p:nvSpPr>
            <p:cNvPr id="32" name="Rettangolo con angoli arrotondati sullo stesso lato 31"/>
            <p:cNvSpPr/>
            <p:nvPr/>
          </p:nvSpPr>
          <p:spPr>
            <a:xfrm>
              <a:off x="8615678" y="2473774"/>
              <a:ext cx="2738122" cy="803012"/>
            </a:xfrm>
            <a:prstGeom prst="round2SameRect">
              <a:avLst>
                <a:gd name="adj1" fmla="val 27226"/>
                <a:gd name="adj2" fmla="val 0"/>
              </a:avLst>
            </a:prstGeom>
            <a:solidFill>
              <a:srgbClr val="009242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0" rtlCol="0" anchor="ctr"/>
            <a:lstStyle/>
            <a:p>
              <a:r>
                <a:rPr lang="it-IT" sz="1600" b="1" dirty="0" err="1" smtClean="0">
                  <a:latin typeface="Graphik"/>
                </a:rPr>
                <a:t>Benchmarking</a:t>
              </a:r>
              <a:endParaRPr lang="it-IT" sz="1600" b="1" dirty="0">
                <a:latin typeface="Graphik"/>
              </a:endParaRPr>
            </a:p>
          </p:txBody>
        </p:sp>
        <p:sp>
          <p:nvSpPr>
            <p:cNvPr id="33" name="Rettangolo con angoli arrotondati sullo stesso lato 32"/>
            <p:cNvSpPr/>
            <p:nvPr/>
          </p:nvSpPr>
          <p:spPr>
            <a:xfrm>
              <a:off x="8615679" y="3276785"/>
              <a:ext cx="2738121" cy="2086622"/>
            </a:xfrm>
            <a:prstGeom prst="round2SameRect">
              <a:avLst>
                <a:gd name="adj1" fmla="val 0"/>
                <a:gd name="adj2" fmla="val 9959"/>
              </a:avLst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/>
            <a:lstStyle/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Analisi delle risultanze e calcolo dell’errore 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statistico</a:t>
              </a: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Fine-</a:t>
              </a:r>
              <a:r>
                <a:rPr lang="it-IT" sz="1200" i="1" dirty="0" err="1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tuning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 dei parametri</a:t>
              </a: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Quantificazione </a:t>
              </a: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delle discrepanze 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tra i modelli in </a:t>
              </a: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relazione ai vari scenari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​</a:t>
              </a:r>
            </a:p>
          </p:txBody>
        </p:sp>
        <p:pic>
          <p:nvPicPr>
            <p:cNvPr id="23" name="Immagine 22"/>
            <p:cNvPicPr>
              <a:picLocks noChangeAspect="1"/>
            </p:cNvPicPr>
            <p:nvPr/>
          </p:nvPicPr>
          <p:blipFill>
            <a:blip r:embed="rId2" cstate="hq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86538" y="2672719"/>
              <a:ext cx="485936" cy="425442"/>
            </a:xfrm>
            <a:prstGeom prst="rect">
              <a:avLst/>
            </a:prstGeom>
          </p:spPr>
        </p:pic>
      </p:grpSp>
      <p:grpSp>
        <p:nvGrpSpPr>
          <p:cNvPr id="44" name="Gruppo 43"/>
          <p:cNvGrpSpPr/>
          <p:nvPr/>
        </p:nvGrpSpPr>
        <p:grpSpPr>
          <a:xfrm>
            <a:off x="838200" y="2166688"/>
            <a:ext cx="2738120" cy="3370511"/>
            <a:chOff x="838200" y="2123563"/>
            <a:chExt cx="2738120" cy="3370511"/>
          </a:xfrm>
        </p:grpSpPr>
        <p:sp>
          <p:nvSpPr>
            <p:cNvPr id="38" name="Rettangolo con angoli arrotondati sullo stesso lato 37"/>
            <p:cNvSpPr/>
            <p:nvPr/>
          </p:nvSpPr>
          <p:spPr>
            <a:xfrm>
              <a:off x="838200" y="2123563"/>
              <a:ext cx="2738120" cy="803012"/>
            </a:xfrm>
            <a:prstGeom prst="round2SameRect">
              <a:avLst>
                <a:gd name="adj1" fmla="val 27226"/>
                <a:gd name="adj2" fmla="val 0"/>
              </a:avLst>
            </a:prstGeom>
            <a:solidFill>
              <a:srgbClr val="009242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0" rtlCol="0" anchor="ctr"/>
            <a:lstStyle/>
            <a:p>
              <a:r>
                <a:rPr lang="it-IT" sz="1600" b="1" dirty="0" smtClean="0">
                  <a:latin typeface="Graphik"/>
                </a:rPr>
                <a:t>Previsione delle componenti</a:t>
              </a:r>
              <a:endParaRPr lang="it-IT" sz="1600" b="1" dirty="0">
                <a:latin typeface="Graphik"/>
              </a:endParaRPr>
            </a:p>
          </p:txBody>
        </p:sp>
        <p:sp>
          <p:nvSpPr>
            <p:cNvPr id="39" name="Rettangolo con angoli arrotondati sullo stesso lato 38"/>
            <p:cNvSpPr/>
            <p:nvPr/>
          </p:nvSpPr>
          <p:spPr>
            <a:xfrm>
              <a:off x="838201" y="2926573"/>
              <a:ext cx="2738119" cy="2567501"/>
            </a:xfrm>
            <a:prstGeom prst="round2SameRect">
              <a:avLst>
                <a:gd name="adj1" fmla="val 0"/>
                <a:gd name="adj2" fmla="val 9959"/>
              </a:avLst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/>
            <a:lstStyle/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Stima dei </a:t>
              </a:r>
              <a:r>
                <a:rPr lang="it-IT" sz="1200" b="1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tassi di natalità 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tramite modello a </a:t>
              </a:r>
              <a:r>
                <a:rPr lang="it-IT" sz="1200" i="1" dirty="0" err="1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spline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 quadratiche e loro proiezione con modelli ARIMA</a:t>
              </a: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Previsione dei tassi di mortalità tramite modello Lee-Carter-Miller</a:t>
              </a: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Adattamento dei dati migratori tramite funzioni di Castro-</a:t>
              </a:r>
              <a:r>
                <a:rPr lang="it-IT" sz="1200" i="1" dirty="0" err="1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Rogers</a:t>
              </a:r>
              <a:endParaRPr lang="it-IT" sz="1200" i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Graphik"/>
              </a:endParaRPr>
            </a:p>
          </p:txBody>
        </p:sp>
      </p:grpSp>
      <p:grpSp>
        <p:nvGrpSpPr>
          <p:cNvPr id="52" name="Gruppo 51"/>
          <p:cNvGrpSpPr/>
          <p:nvPr/>
        </p:nvGrpSpPr>
        <p:grpSpPr>
          <a:xfrm>
            <a:off x="4212000" y="1670900"/>
            <a:ext cx="3767815" cy="4332953"/>
            <a:chOff x="4120560" y="1691222"/>
            <a:chExt cx="3767815" cy="4332953"/>
          </a:xfrm>
        </p:grpSpPr>
        <p:sp>
          <p:nvSpPr>
            <p:cNvPr id="3" name="Rettangolo con angoli arrotondati sullo stesso lato 2"/>
            <p:cNvSpPr/>
            <p:nvPr/>
          </p:nvSpPr>
          <p:spPr>
            <a:xfrm>
              <a:off x="4523237" y="1691222"/>
              <a:ext cx="3365138" cy="556745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009242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latin typeface="Graphik"/>
                </a:rPr>
                <a:t>Approccio </a:t>
              </a:r>
              <a:r>
                <a:rPr lang="it-IT" sz="1600" b="1" dirty="0" smtClean="0">
                  <a:latin typeface="Graphik"/>
                </a:rPr>
                <a:t>Deterministico</a:t>
              </a:r>
            </a:p>
            <a:p>
              <a:pPr algn="ctr"/>
              <a:r>
                <a:rPr lang="it-IT" sz="1200" dirty="0" smtClean="0">
                  <a:latin typeface="Graphik"/>
                </a:rPr>
                <a:t>(basato sul metodo iterativo coorti-componenti)​</a:t>
              </a:r>
              <a:endParaRPr lang="it-IT" sz="1200" dirty="0">
                <a:latin typeface="Graphik"/>
              </a:endParaRPr>
            </a:p>
          </p:txBody>
        </p:sp>
        <p:sp>
          <p:nvSpPr>
            <p:cNvPr id="28" name="Rettangolo con angoli arrotondati sullo stesso lato 27"/>
            <p:cNvSpPr/>
            <p:nvPr/>
          </p:nvSpPr>
          <p:spPr>
            <a:xfrm>
              <a:off x="4523237" y="4289349"/>
              <a:ext cx="3365137" cy="1734826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/>
            <a:lstStyle/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Simulazione di traiettorie per le componenti demografiche</a:t>
              </a:r>
              <a:endParaRPr lang="it-IT" sz="12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Graphik"/>
              </a:endParaRP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Proiezioni iterative attraverso l’accoppiamento casuale delle componenti​</a:t>
              </a: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Calcolo degli intervalli di </a:t>
              </a: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confidenza</a:t>
              </a:r>
            </a:p>
          </p:txBody>
        </p:sp>
        <p:sp>
          <p:nvSpPr>
            <p:cNvPr id="29" name="Rettangolo con angoli arrotondati sullo stesso lato 28"/>
            <p:cNvSpPr/>
            <p:nvPr/>
          </p:nvSpPr>
          <p:spPr>
            <a:xfrm>
              <a:off x="4523235" y="2257409"/>
              <a:ext cx="3365137" cy="1401853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/>
            <a:lstStyle/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Costruzione della matrice di Leslie e proiezione della popolazione stock</a:t>
              </a:r>
              <a:endParaRPr lang="it-IT" sz="12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Graphik"/>
              </a:endParaRPr>
            </a:p>
            <a:p>
              <a:pPr marL="285750" lvl="1" indent="-285750" algn="just" defTabSz="977900">
                <a:lnSpc>
                  <a:spcPct val="90000"/>
                </a:lnSpc>
                <a:spcBef>
                  <a:spcPct val="0"/>
                </a:spcBef>
                <a:spcAft>
                  <a:spcPts val="1200"/>
                </a:spcAft>
                <a:buFont typeface="Wingdings" panose="05000000000000000000" pitchFamily="2" charset="2"/>
                <a:buChar char="§"/>
              </a:pPr>
              <a:r>
                <a:rPr lang="it-IT" sz="12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raphik"/>
                </a:rPr>
                <a:t>Elaborazione di vari scenari sotto diverse assunzioni</a:t>
              </a:r>
            </a:p>
          </p:txBody>
        </p:sp>
        <p:sp>
          <p:nvSpPr>
            <p:cNvPr id="35" name="Rettangolo con angoli arrotondati sullo stesso lato 34"/>
            <p:cNvSpPr/>
            <p:nvPr/>
          </p:nvSpPr>
          <p:spPr>
            <a:xfrm>
              <a:off x="4523235" y="3732604"/>
              <a:ext cx="3365138" cy="556745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009242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>
                  <a:latin typeface="Graphik"/>
                </a:rPr>
                <a:t>Approccio </a:t>
              </a:r>
              <a:r>
                <a:rPr lang="it-IT" sz="1600" b="1" dirty="0" smtClean="0">
                  <a:latin typeface="Graphik"/>
                </a:rPr>
                <a:t>Probabilistico</a:t>
              </a:r>
            </a:p>
            <a:p>
              <a:pPr algn="ctr"/>
              <a:r>
                <a:rPr lang="it-IT" sz="1200" dirty="0" smtClean="0">
                  <a:latin typeface="Graphik"/>
                </a:rPr>
                <a:t>(basato sul modello </a:t>
              </a:r>
              <a:r>
                <a:rPr lang="it-IT" sz="1200" dirty="0" err="1" smtClean="0">
                  <a:latin typeface="Graphik"/>
                </a:rPr>
                <a:t>bayesiano</a:t>
              </a:r>
              <a:r>
                <a:rPr lang="it-IT" sz="1200" dirty="0" smtClean="0">
                  <a:latin typeface="Graphik"/>
                </a:rPr>
                <a:t> di </a:t>
              </a:r>
              <a:r>
                <a:rPr lang="it-IT" sz="1200" dirty="0" err="1" smtClean="0">
                  <a:latin typeface="Graphik"/>
                </a:rPr>
                <a:t>Raftery</a:t>
              </a:r>
              <a:r>
                <a:rPr lang="it-IT" sz="1200" dirty="0" smtClean="0">
                  <a:latin typeface="Graphik"/>
                </a:rPr>
                <a:t> </a:t>
              </a:r>
              <a:r>
                <a:rPr lang="it-IT" sz="1200" i="1" dirty="0" smtClean="0">
                  <a:latin typeface="Graphik"/>
                </a:rPr>
                <a:t>et al</a:t>
              </a:r>
              <a:r>
                <a:rPr lang="it-IT" sz="1200" dirty="0" smtClean="0">
                  <a:latin typeface="Graphik"/>
                </a:rPr>
                <a:t>)​</a:t>
              </a:r>
              <a:endParaRPr lang="it-IT" sz="1200" dirty="0">
                <a:latin typeface="Graphik"/>
              </a:endParaRPr>
            </a:p>
          </p:txBody>
        </p:sp>
        <p:sp>
          <p:nvSpPr>
            <p:cNvPr id="41" name="Rettangolo con angoli arrotondati sullo stesso lato 40"/>
            <p:cNvSpPr/>
            <p:nvPr/>
          </p:nvSpPr>
          <p:spPr>
            <a:xfrm rot="16200000" flipH="1">
              <a:off x="2119413" y="3692369"/>
              <a:ext cx="4332953" cy="33066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9242"/>
            </a:solidFill>
            <a:ln w="12700"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0" rtlCol="0" anchor="ctr"/>
            <a:lstStyle/>
            <a:p>
              <a:endParaRPr lang="it-IT" sz="1600" b="1" dirty="0">
                <a:latin typeface="Graphik"/>
              </a:endParaRPr>
            </a:p>
          </p:txBody>
        </p:sp>
      </p:grpSp>
      <p:pic>
        <p:nvPicPr>
          <p:cNvPr id="45" name="Immagin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458" y="2411679"/>
            <a:ext cx="476940" cy="463585"/>
          </a:xfrm>
          <a:prstGeom prst="rect">
            <a:avLst/>
          </a:prstGeom>
        </p:spPr>
      </p:pic>
      <p:sp>
        <p:nvSpPr>
          <p:cNvPr id="51" name="Freccia in giù 50"/>
          <p:cNvSpPr/>
          <p:nvPr/>
        </p:nvSpPr>
        <p:spPr>
          <a:xfrm rot="16200000">
            <a:off x="8008480" y="2743353"/>
            <a:ext cx="572037" cy="446493"/>
          </a:xfrm>
          <a:prstGeom prst="downArrow">
            <a:avLst>
              <a:gd name="adj1" fmla="val 42626"/>
              <a:gd name="adj2" fmla="val 60953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Freccia in giù 52"/>
          <p:cNvSpPr/>
          <p:nvPr/>
        </p:nvSpPr>
        <p:spPr>
          <a:xfrm rot="16200000">
            <a:off x="8008479" y="4730313"/>
            <a:ext cx="572037" cy="446493"/>
          </a:xfrm>
          <a:prstGeom prst="downArrow">
            <a:avLst>
              <a:gd name="adj1" fmla="val 42626"/>
              <a:gd name="adj2" fmla="val 60953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L’Applicazione Web</a:t>
            </a:r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F1E0F0D4-4C94-1167-2C00-DEEA0E320B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928" y="1454167"/>
            <a:ext cx="6838206" cy="4697394"/>
          </a:xfrm>
          <a:prstGeom prst="rect">
            <a:avLst/>
          </a:prstGeom>
          <a:ln w="12700">
            <a:solidFill>
              <a:srgbClr val="009242"/>
            </a:solidFill>
          </a:ln>
        </p:spPr>
      </p:pic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8893DDB9-2A12-3A4D-5CC3-607E627AD0AC}"/>
              </a:ext>
            </a:extLst>
          </p:cNvPr>
          <p:cNvSpPr/>
          <p:nvPr/>
        </p:nvSpPr>
        <p:spPr>
          <a:xfrm>
            <a:off x="6956789" y="1537165"/>
            <a:ext cx="4400035" cy="2041259"/>
          </a:xfrm>
          <a:prstGeom prst="roundRect">
            <a:avLst>
              <a:gd name="adj" fmla="val 8157"/>
            </a:avLst>
          </a:prstGeom>
          <a:solidFill>
            <a:schemeClr val="bg1">
              <a:alpha val="79000"/>
            </a:schemeClr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b="1" dirty="0">
              <a:solidFill>
                <a:srgbClr val="0070C0"/>
              </a:solidFill>
              <a:latin typeface="Graphik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CBEF1EA-0107-2BEA-D695-364BCCFDC7AB}"/>
              </a:ext>
            </a:extLst>
          </p:cNvPr>
          <p:cNvSpPr txBox="1"/>
          <p:nvPr/>
        </p:nvSpPr>
        <p:spPr>
          <a:xfrm>
            <a:off x="7689159" y="1671716"/>
            <a:ext cx="3667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sz="1600" b="1" dirty="0">
                <a:latin typeface="Graphik"/>
              </a:rPr>
              <a:t>Obiettivi</a:t>
            </a:r>
            <a:endParaRPr lang="it-IT" b="1" dirty="0">
              <a:latin typeface="Graphik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3A41D34C-29BC-E9C0-4819-21BDAA21BB6D}"/>
              </a:ext>
            </a:extLst>
          </p:cNvPr>
          <p:cNvSpPr/>
          <p:nvPr/>
        </p:nvSpPr>
        <p:spPr>
          <a:xfrm>
            <a:off x="7763933" y="2047022"/>
            <a:ext cx="3570411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Permettere una rapida consultazione dei dati, anche tramite opportune visualizzazioni grafiche personalizzabili​</a:t>
            </a:r>
          </a:p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Consentire una fruizione semplificata del modello​</a:t>
            </a:r>
          </a:p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Esportare le elaborazioni svolte in altri formati​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0D45A7B8-8416-727B-01B3-F44B9F4ECA8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737" y="1648933"/>
            <a:ext cx="501557" cy="501557"/>
          </a:xfrm>
          <a:prstGeom prst="rect">
            <a:avLst/>
          </a:prstGeom>
        </p:spPr>
      </p:pic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9CCE005D-1265-016F-3B14-58C8AE80E161}"/>
              </a:ext>
            </a:extLst>
          </p:cNvPr>
          <p:cNvSpPr/>
          <p:nvPr/>
        </p:nvSpPr>
        <p:spPr>
          <a:xfrm>
            <a:off x="6956789" y="3683283"/>
            <a:ext cx="4400035" cy="2365101"/>
          </a:xfrm>
          <a:prstGeom prst="roundRect">
            <a:avLst>
              <a:gd name="adj" fmla="val 9221"/>
            </a:avLst>
          </a:prstGeom>
          <a:solidFill>
            <a:schemeClr val="bg1">
              <a:alpha val="79000"/>
            </a:schemeClr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Graphik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BCDFCC0-4924-8D0D-9D10-0D1C1DC3FE04}"/>
              </a:ext>
            </a:extLst>
          </p:cNvPr>
          <p:cNvSpPr txBox="1"/>
          <p:nvPr/>
        </p:nvSpPr>
        <p:spPr>
          <a:xfrm>
            <a:off x="7689161" y="3809229"/>
            <a:ext cx="36676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it-IT" sz="1600" b="1" dirty="0">
                <a:latin typeface="Graphik"/>
              </a:rPr>
              <a:t>Funzionalità</a:t>
            </a:r>
            <a:endParaRPr lang="it-IT" b="1" dirty="0">
              <a:latin typeface="Graphik"/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935AD1CB-AA60-FA8A-A634-231091F5636E}"/>
              </a:ext>
            </a:extLst>
          </p:cNvPr>
          <p:cNvSpPr/>
          <p:nvPr/>
        </p:nvSpPr>
        <p:spPr>
          <a:xfrm>
            <a:off x="7763932" y="4178561"/>
            <a:ext cx="3570412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Integrazione rapida di nuovi dati quando disponibili​</a:t>
            </a:r>
          </a:p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Visualizzazione, filtraggio e calcolo di indici/statistiche riassuntive dei dati storici e previsionali​</a:t>
            </a:r>
          </a:p>
          <a:p>
            <a:pPr marL="285750" lvl="0" indent="-285750">
              <a:spcBef>
                <a:spcPts val="900"/>
              </a:spcBef>
              <a:buFont typeface="Wingdings" panose="05000000000000000000" pitchFamily="2" charset="2"/>
              <a:buChar char="§"/>
            </a:pPr>
            <a:r>
              <a:rPr lang="it-IT" sz="1200" i="1" dirty="0">
                <a:solidFill>
                  <a:prstClr val="black"/>
                </a:solidFill>
                <a:latin typeface="Graphik"/>
              </a:rPr>
              <a:t>Interazione con i modelli sottostanti, in particolare possibilità di rieseguire la previsione e modificarne alcuni parametri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76D2CE47-8E99-0524-61AD-C13958CD82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366" y="3777481"/>
            <a:ext cx="582928" cy="58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3121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2728</TotalTime>
  <Words>375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Graphik</vt:lpstr>
      <vt:lpstr>Lucida Sans</vt:lpstr>
      <vt:lpstr>Tahoma</vt:lpstr>
      <vt:lpstr>Times New Roman</vt:lpstr>
      <vt:lpstr>Wingdings</vt:lpstr>
      <vt:lpstr>Tema di Office</vt:lpstr>
      <vt:lpstr>Immagine bitmap</vt:lpstr>
      <vt:lpstr>Modelli di Proiezione Demografica a stratificazione locale</vt:lpstr>
      <vt:lpstr>Introduzione</vt:lpstr>
      <vt:lpstr>I Dati</vt:lpstr>
      <vt:lpstr>I Modelli</vt:lpstr>
      <vt:lpstr>L’Applicazione Web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Natali Mauro</cp:lastModifiedBy>
  <cp:revision>59</cp:revision>
  <dcterms:created xsi:type="dcterms:W3CDTF">2022-04-03T16:23:48Z</dcterms:created>
  <dcterms:modified xsi:type="dcterms:W3CDTF">2023-06-07T15:49:42Z</dcterms:modified>
</cp:coreProperties>
</file>