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220271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E14E4C8-DF70-40F9-91C0-9F02DB32C4CF}"/>
              </a:ext>
            </a:extLst>
          </p:cNvPr>
          <p:cNvSpPr txBox="1"/>
          <p:nvPr userDrawn="1"/>
        </p:nvSpPr>
        <p:spPr>
          <a:xfrm>
            <a:off x="692726" y="807907"/>
            <a:ext cx="10834255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0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  <a:p>
            <a:pPr algn="ctr">
              <a:spcAft>
                <a:spcPts val="300"/>
              </a:spcAft>
            </a:pPr>
            <a:r>
              <a:rPr lang="it-IT" sz="1600" b="0" i="0" u="none" strike="noStrike" baseline="0" dirty="0">
                <a:solidFill>
                  <a:srgbClr val="0092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e 16 giugno 2023 – Museo Archeologico, OLBIA</a:t>
            </a:r>
            <a:endParaRPr lang="it-IT" sz="1600" dirty="0">
              <a:solidFill>
                <a:srgbClr val="0092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DE25D23-A0AA-4717-B1D2-876B9C3501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88662" y="126333"/>
            <a:ext cx="3814675" cy="63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E59697A-6655-44DF-9257-13E0CF36411B}"/>
              </a:ext>
            </a:extLst>
          </p:cNvPr>
          <p:cNvSpPr/>
          <p:nvPr userDrawn="1"/>
        </p:nvSpPr>
        <p:spPr>
          <a:xfrm>
            <a:off x="0" y="1208580"/>
            <a:ext cx="12192000" cy="180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787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02F33FE0-8386-4380-8748-E784F3B6A5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6318000"/>
            <a:ext cx="3249559" cy="540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BAD98E6-5918-4BBF-A64D-520F5ED10C69}"/>
              </a:ext>
            </a:extLst>
          </p:cNvPr>
          <p:cNvSpPr txBox="1"/>
          <p:nvPr userDrawn="1"/>
        </p:nvSpPr>
        <p:spPr>
          <a:xfrm>
            <a:off x="2572327" y="6450818"/>
            <a:ext cx="70473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12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</p:txBody>
      </p:sp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5943"/>
            <a:ext cx="9144000" cy="1394019"/>
          </a:xfrm>
        </p:spPr>
        <p:txBody>
          <a:bodyPr>
            <a:normAutofit fontScale="90000"/>
          </a:bodyPr>
          <a:lstStyle/>
          <a:p>
            <a:r>
              <a:rPr lang="it-IT" dirty="0"/>
              <a:t>Scenari futuri nella popolazione modenese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Giovanni Bigi</a:t>
            </a:r>
          </a:p>
          <a:p>
            <a:r>
              <a:rPr lang="it-IT" dirty="0"/>
              <a:t>Comune di Modena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725FEA-0F6B-449A-97EF-D0D3BA2CD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1101777"/>
          </a:xfrm>
        </p:spPr>
        <p:txBody>
          <a:bodyPr/>
          <a:lstStyle/>
          <a:p>
            <a:r>
              <a:rPr lang="it-IT" sz="2400" dirty="0"/>
              <a:t>Sono successivamente rappresentati tre particolari scenari con base di partenza la popolazione iscritta in anagrafe al 1 gennaio 2023, con analisi di  mortalità, </a:t>
            </a:r>
            <a:r>
              <a:rPr lang="it-IT" sz="2400" dirty="0" err="1"/>
              <a:t>migratorietà</a:t>
            </a:r>
            <a:r>
              <a:rPr lang="it-IT" sz="2400" dirty="0"/>
              <a:t> e fecondità aggiornate a tutto il 2022</a:t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8" y="1440661"/>
            <a:ext cx="6699061" cy="1225047"/>
          </a:xfrm>
        </p:spPr>
        <p:txBody>
          <a:bodyPr>
            <a:normAutofit/>
          </a:bodyPr>
          <a:lstStyle/>
          <a:p>
            <a:r>
              <a:rPr lang="it-IT" sz="1400" b="1" dirty="0"/>
              <a:t>media </a:t>
            </a:r>
            <a:r>
              <a:rPr lang="it-IT" sz="1400" dirty="0"/>
              <a:t>con fecondità pari alla media </a:t>
            </a:r>
            <a:r>
              <a:rPr lang="it-IT" sz="1400" dirty="0" smtClean="0"/>
              <a:t>degli ultimi </a:t>
            </a:r>
            <a:r>
              <a:rPr lang="it-IT" sz="1400" dirty="0"/>
              <a:t>4 anni e saldi migratori in media con gli anni di minor flusso</a:t>
            </a:r>
          </a:p>
          <a:p>
            <a:r>
              <a:rPr lang="it-IT" sz="1400" b="1" dirty="0"/>
              <a:t>no migrazioni</a:t>
            </a:r>
            <a:r>
              <a:rPr lang="it-IT" sz="1400" dirty="0"/>
              <a:t> con TFT=2  e saldi migratori assenti</a:t>
            </a:r>
          </a:p>
          <a:p>
            <a:r>
              <a:rPr lang="it-IT" sz="1400" b="1" dirty="0"/>
              <a:t>ottimale </a:t>
            </a:r>
            <a:r>
              <a:rPr lang="it-IT" sz="1400" dirty="0"/>
              <a:t>con TFT=2 e </a:t>
            </a:r>
            <a:r>
              <a:rPr lang="it-IT" sz="1400" dirty="0" smtClean="0"/>
              <a:t>media </a:t>
            </a:r>
            <a:r>
              <a:rPr lang="it-IT" sz="1400" dirty="0"/>
              <a:t>dei saldi migratori degli ultimi 8 anni</a:t>
            </a:r>
            <a:endParaRPr lang="it-IT" sz="1800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 txBox="1">
            <a:spLocks/>
          </p:cNvSpPr>
          <p:nvPr/>
        </p:nvSpPr>
        <p:spPr>
          <a:xfrm>
            <a:off x="758124" y="3236043"/>
            <a:ext cx="4586207" cy="107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18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1651" y="1440661"/>
            <a:ext cx="4319346" cy="2523955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 txBox="1">
            <a:spLocks/>
          </p:cNvSpPr>
          <p:nvPr/>
        </p:nvSpPr>
        <p:spPr>
          <a:xfrm>
            <a:off x="0" y="2991366"/>
            <a:ext cx="6699061" cy="29129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dirty="0"/>
              <a:t>Il prospetto rispettivamente a 3 , 10 e 20 anni dalla proiezione, nelle </a:t>
            </a:r>
            <a:r>
              <a:rPr lang="it-IT" sz="1200" dirty="0" smtClean="0"/>
              <a:t>tre ipotesi proposto di cui due  </a:t>
            </a:r>
            <a:r>
              <a:rPr lang="it-IT" sz="1200" dirty="0"/>
              <a:t>esagerate dal punto di vista della fecondità, evidenzia </a:t>
            </a:r>
            <a:r>
              <a:rPr lang="it-IT" sz="1200" dirty="0" smtClean="0"/>
              <a:t>interessanti spunti di riflessione.</a:t>
            </a:r>
          </a:p>
          <a:p>
            <a:r>
              <a:rPr lang="it-IT" sz="1200" dirty="0" smtClean="0"/>
              <a:t>Nell’ipotesi senza immigrazioni, si osserva che, pur se in presenza  </a:t>
            </a:r>
            <a:r>
              <a:rPr lang="it-IT" sz="1200" dirty="0"/>
              <a:t>di una rivoluzione delle politiche delle nascite, con un tasso di fecondità totale(TFT) che risale improvvisamente a 2 figli per donna feconda e lì si attesta per tutto il periodo della proiezione, la popolazione comunque cala </a:t>
            </a:r>
            <a:r>
              <a:rPr lang="it-IT" sz="1200" dirty="0" smtClean="0"/>
              <a:t>e </a:t>
            </a:r>
            <a:r>
              <a:rPr lang="it-IT" sz="1200" dirty="0"/>
              <a:t>il numero assoluto di nati, dopo la prima forte crescita (pur producendo un numero di nascite superiori a quelle previste dai tassi attuali) cala di anno in anno per l’assenza di flussi migratori in entrata di donne in età feconda(</a:t>
            </a:r>
            <a:r>
              <a:rPr lang="it-IT" sz="1200" b="1" dirty="0"/>
              <a:t>IPOTESI no migrazioni</a:t>
            </a:r>
            <a:r>
              <a:rPr lang="it-IT" sz="1200" dirty="0"/>
              <a:t>)</a:t>
            </a:r>
          </a:p>
          <a:p>
            <a:r>
              <a:rPr lang="it-IT" sz="1200" dirty="0"/>
              <a:t>Mantenendo anche nei prossimi 20 anni saldi migratori positivi anche se non molto sostenuti, come è spesso accaduto negli ultimi anni, e con tassi di fecondità in linea con quelli che si registrano ultimamente, la popolazione cala, anche se molto lentamente di anno in anno, e le nascite si mantengono sui livelli attuali(</a:t>
            </a:r>
            <a:r>
              <a:rPr lang="it-IT" sz="1200" b="1" dirty="0"/>
              <a:t>IPOTESI media</a:t>
            </a:r>
            <a:r>
              <a:rPr lang="it-IT" sz="1200" dirty="0"/>
              <a:t>).</a:t>
            </a:r>
          </a:p>
          <a:p>
            <a:r>
              <a:rPr lang="it-IT" sz="1200" dirty="0"/>
              <a:t>La combinazione tra i flussi migratori, pur non molto sostenuti, che si sono registrati negli ultimi anni, ed un elevato livello di fecondità, pari a due figli per donna feconda, porterebbe ad una forte crescita della popolazione ed  a un ringiovanimento della stessa. Gli </a:t>
            </a:r>
            <a:r>
              <a:rPr lang="it-IT" sz="1200" dirty="0" smtClean="0"/>
              <a:t>anziani, pur se avranno un peso minore rispetto alee altre ipotesi, peseranno,  </a:t>
            </a:r>
            <a:r>
              <a:rPr lang="it-IT" sz="1200" dirty="0"/>
              <a:t>comunque </a:t>
            </a:r>
            <a:r>
              <a:rPr lang="it-IT" sz="1200" dirty="0" smtClean="0"/>
              <a:t>aumenteranno di numero , </a:t>
            </a:r>
            <a:r>
              <a:rPr lang="it-IT" sz="1200" dirty="0"/>
              <a:t>vista l’attuale composizione della </a:t>
            </a:r>
            <a:r>
              <a:rPr lang="it-IT" sz="1200" dirty="0" smtClean="0"/>
              <a:t>popolazione.  Crescerà </a:t>
            </a:r>
            <a:r>
              <a:rPr lang="it-IT" sz="1200" dirty="0"/>
              <a:t>anche l’indice di dipendenza, poco più di quanto crescerebbe mantenendo i livelli attuali di fecondità. (</a:t>
            </a:r>
            <a:r>
              <a:rPr lang="it-IT" sz="1200" b="1" dirty="0"/>
              <a:t>IPOTESI ottimale</a:t>
            </a:r>
            <a:r>
              <a:rPr lang="it-IT" sz="1200" dirty="0"/>
              <a:t>). </a:t>
            </a:r>
          </a:p>
          <a:p>
            <a:r>
              <a:rPr lang="it-IT" sz="1200" dirty="0"/>
              <a:t> </a:t>
            </a:r>
          </a:p>
          <a:p>
            <a:endParaRPr lang="it-IT" sz="12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1651" y="3964616"/>
            <a:ext cx="3858342" cy="2255709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6689188" y="38666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Proiezioni:risultati</a:t>
            </a:r>
            <a:r>
              <a:rPr lang="it-IT" dirty="0"/>
              <a:t> sintetici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C2465-64EC-4FC3-A160-C73D30F6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4896173" cy="1682087"/>
          </a:xfrm>
        </p:spPr>
        <p:txBody>
          <a:bodyPr>
            <a:noAutofit/>
          </a:bodyPr>
          <a:lstStyle/>
          <a:p>
            <a:r>
              <a:rPr lang="it-IT" sz="1800" dirty="0"/>
              <a:t>I grafici di questa slide evidenziano quanto detto  in precedenza.</a:t>
            </a:r>
          </a:p>
          <a:p>
            <a:r>
              <a:rPr lang="it-IT" sz="1800" dirty="0"/>
              <a:t>Nella slide successiva le piramidi delle età offrono un rapido sguardo sulla struttura demografica prevista tra 10 e 20 </a:t>
            </a:r>
            <a:r>
              <a:rPr lang="it-IT" sz="1800" dirty="0" smtClean="0"/>
              <a:t>anni nei </a:t>
            </a:r>
            <a:r>
              <a:rPr lang="it-IT" sz="1800" dirty="0"/>
              <a:t>diversi scenari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30" y="3363132"/>
            <a:ext cx="5565005" cy="2780583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748" y="4165288"/>
            <a:ext cx="4592324" cy="2003008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31BFDFCC-49F9-2590-D14A-5C408256D8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6275" y="1479567"/>
            <a:ext cx="4526797" cy="260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/>
              <a:t>Piramidi delle età nei diversi scenari. Anni di previsione 2033 e 2043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50" y="1399614"/>
            <a:ext cx="3896531" cy="2436217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63" y="3835831"/>
            <a:ext cx="3860718" cy="2414452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3290" y="1399614"/>
            <a:ext cx="3893096" cy="2434701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7881" y="3834315"/>
            <a:ext cx="3908505" cy="2443703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96385" y="1399614"/>
            <a:ext cx="3896531" cy="2436217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1795" y="3834316"/>
            <a:ext cx="3864144" cy="241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Considerazioni finali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2421" y="1407362"/>
            <a:ext cx="3863461" cy="241554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5882" y="1407362"/>
            <a:ext cx="3863340" cy="2415540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2421" y="3822902"/>
            <a:ext cx="3863461" cy="2424874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5822" y="3822902"/>
            <a:ext cx="3863460" cy="2415540"/>
          </a:xfrm>
          <a:prstGeom prst="rect">
            <a:avLst/>
          </a:prstGeom>
        </p:spPr>
      </p:pic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F1AC2465-64EC-4FC3-A160-C73D30F6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479567"/>
            <a:ext cx="3113868" cy="4634514"/>
          </a:xfrm>
        </p:spPr>
        <p:txBody>
          <a:bodyPr>
            <a:noAutofit/>
          </a:bodyPr>
          <a:lstStyle/>
          <a:p>
            <a:r>
              <a:rPr lang="it-IT" sz="1800" dirty="0"/>
              <a:t>Sono proposte le piramidi della popolazione residente a Modena nel 1981 , nel 2022 e quelle previste per il 2043 nell’ipotesi media (che mantiene i flussi attuali) e quella ottimale che esaspera la fecondità. L’ottimale riavvicinerebbe la struttura demografica a quella di 60 anni prima mentre la media accentua la crisi attuale. Senza aspettarsi rivoluzioni epocali, una politica delle nascite è assolutamente necessaria, come pure è necessario mantenere i flussi migratori attuali. </a:t>
            </a:r>
          </a:p>
        </p:txBody>
      </p: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507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Lucida Sans</vt:lpstr>
      <vt:lpstr>Tahoma</vt:lpstr>
      <vt:lpstr>Times New Roman</vt:lpstr>
      <vt:lpstr>Tema di Office</vt:lpstr>
      <vt:lpstr>Scenari futuri nella popolazione modenese</vt:lpstr>
      <vt:lpstr>Sono successivamente rappresentati tre particolari scenari con base di partenza la popolazione iscritta in anagrafe al 1 gennaio 2023, con analisi di  mortalità, migratorietà e fecondità aggiornate a tutto il 2022 </vt:lpstr>
      <vt:lpstr>Proiezioni:risultati sintetici </vt:lpstr>
      <vt:lpstr>Piramidi delle età nei diversi scenari. Anni di previsione 2033 e 2043</vt:lpstr>
      <vt:lpstr>Considerazioni finali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Giovanni Bigi</cp:lastModifiedBy>
  <cp:revision>34</cp:revision>
  <dcterms:created xsi:type="dcterms:W3CDTF">2022-04-03T16:23:48Z</dcterms:created>
  <dcterms:modified xsi:type="dcterms:W3CDTF">2023-06-07T07:53:29Z</dcterms:modified>
</cp:coreProperties>
</file>