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62" d="100"/>
          <a:sy n="162" d="100"/>
        </p:scale>
        <p:origin x="264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repository.sispi.it\PAL\Statistica\Pubblicazioni%20e%20Informazioni%20Statistiche\Informazioni%20Statistiche\2023\02%20Immigrati%20ed%20Emigrati%20nel%202022\dati%20statistici%20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6696388888888888E-2"/>
          <c:y val="2.8163603245570459E-2"/>
          <c:w val="0.95393867404799659"/>
          <c:h val="0.9187857872368464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'età per grafici'!$B$4</c:f>
              <c:strCache>
                <c:ptCount val="1"/>
                <c:pt idx="0">
                  <c:v>Immigrati</c:v>
                </c:pt>
              </c:strCache>
            </c:strRef>
          </c:tx>
          <c:invertIfNegative val="0"/>
          <c:cat>
            <c:numRef>
              <c:f>'età per grafici'!$A$5:$A$105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122</c:v>
                </c:pt>
              </c:numCache>
            </c:numRef>
          </c:cat>
          <c:val>
            <c:numRef>
              <c:f>'età per grafici'!$B$5:$B$105</c:f>
              <c:numCache>
                <c:formatCode>General</c:formatCode>
                <c:ptCount val="101"/>
                <c:pt idx="0">
                  <c:v>86</c:v>
                </c:pt>
                <c:pt idx="1">
                  <c:v>106</c:v>
                </c:pt>
                <c:pt idx="2">
                  <c:v>106</c:v>
                </c:pt>
                <c:pt idx="3">
                  <c:v>105</c:v>
                </c:pt>
                <c:pt idx="4">
                  <c:v>98</c:v>
                </c:pt>
                <c:pt idx="5">
                  <c:v>89</c:v>
                </c:pt>
                <c:pt idx="6">
                  <c:v>84</c:v>
                </c:pt>
                <c:pt idx="7">
                  <c:v>87</c:v>
                </c:pt>
                <c:pt idx="8">
                  <c:v>70</c:v>
                </c:pt>
                <c:pt idx="9">
                  <c:v>59</c:v>
                </c:pt>
                <c:pt idx="10">
                  <c:v>73</c:v>
                </c:pt>
                <c:pt idx="11">
                  <c:v>76</c:v>
                </c:pt>
                <c:pt idx="12">
                  <c:v>69</c:v>
                </c:pt>
                <c:pt idx="13">
                  <c:v>58</c:v>
                </c:pt>
                <c:pt idx="14">
                  <c:v>70</c:v>
                </c:pt>
                <c:pt idx="15">
                  <c:v>69</c:v>
                </c:pt>
                <c:pt idx="16">
                  <c:v>69</c:v>
                </c:pt>
                <c:pt idx="17">
                  <c:v>71</c:v>
                </c:pt>
                <c:pt idx="18">
                  <c:v>78</c:v>
                </c:pt>
                <c:pt idx="19">
                  <c:v>104</c:v>
                </c:pt>
                <c:pt idx="20">
                  <c:v>92</c:v>
                </c:pt>
                <c:pt idx="21">
                  <c:v>86</c:v>
                </c:pt>
                <c:pt idx="22">
                  <c:v>96</c:v>
                </c:pt>
                <c:pt idx="23">
                  <c:v>121</c:v>
                </c:pt>
                <c:pt idx="24">
                  <c:v>120</c:v>
                </c:pt>
                <c:pt idx="25">
                  <c:v>152</c:v>
                </c:pt>
                <c:pt idx="26">
                  <c:v>168</c:v>
                </c:pt>
                <c:pt idx="27">
                  <c:v>160</c:v>
                </c:pt>
                <c:pt idx="28">
                  <c:v>204</c:v>
                </c:pt>
                <c:pt idx="29">
                  <c:v>223</c:v>
                </c:pt>
                <c:pt idx="30">
                  <c:v>206</c:v>
                </c:pt>
                <c:pt idx="31">
                  <c:v>235</c:v>
                </c:pt>
                <c:pt idx="32">
                  <c:v>269</c:v>
                </c:pt>
                <c:pt idx="33">
                  <c:v>228</c:v>
                </c:pt>
                <c:pt idx="34">
                  <c:v>236</c:v>
                </c:pt>
                <c:pt idx="35">
                  <c:v>218</c:v>
                </c:pt>
                <c:pt idx="36">
                  <c:v>201</c:v>
                </c:pt>
                <c:pt idx="37">
                  <c:v>208</c:v>
                </c:pt>
                <c:pt idx="38">
                  <c:v>164</c:v>
                </c:pt>
                <c:pt idx="39">
                  <c:v>177</c:v>
                </c:pt>
                <c:pt idx="40">
                  <c:v>163</c:v>
                </c:pt>
                <c:pt idx="41">
                  <c:v>157</c:v>
                </c:pt>
                <c:pt idx="42">
                  <c:v>157</c:v>
                </c:pt>
                <c:pt idx="43">
                  <c:v>145</c:v>
                </c:pt>
                <c:pt idx="44">
                  <c:v>134</c:v>
                </c:pt>
                <c:pt idx="45">
                  <c:v>130</c:v>
                </c:pt>
                <c:pt idx="46">
                  <c:v>115</c:v>
                </c:pt>
                <c:pt idx="47">
                  <c:v>111</c:v>
                </c:pt>
                <c:pt idx="48">
                  <c:v>112</c:v>
                </c:pt>
                <c:pt idx="49">
                  <c:v>108</c:v>
                </c:pt>
                <c:pt idx="50">
                  <c:v>97</c:v>
                </c:pt>
                <c:pt idx="51">
                  <c:v>89</c:v>
                </c:pt>
                <c:pt idx="52">
                  <c:v>73</c:v>
                </c:pt>
                <c:pt idx="53">
                  <c:v>80</c:v>
                </c:pt>
                <c:pt idx="54">
                  <c:v>81</c:v>
                </c:pt>
                <c:pt idx="55">
                  <c:v>71</c:v>
                </c:pt>
                <c:pt idx="56">
                  <c:v>66</c:v>
                </c:pt>
                <c:pt idx="57">
                  <c:v>80</c:v>
                </c:pt>
                <c:pt idx="58">
                  <c:v>66</c:v>
                </c:pt>
                <c:pt idx="59">
                  <c:v>70</c:v>
                </c:pt>
                <c:pt idx="60">
                  <c:v>56</c:v>
                </c:pt>
                <c:pt idx="61">
                  <c:v>59</c:v>
                </c:pt>
                <c:pt idx="62">
                  <c:v>49</c:v>
                </c:pt>
                <c:pt idx="63">
                  <c:v>52</c:v>
                </c:pt>
                <c:pt idx="64">
                  <c:v>55</c:v>
                </c:pt>
                <c:pt idx="65">
                  <c:v>51</c:v>
                </c:pt>
                <c:pt idx="66">
                  <c:v>57</c:v>
                </c:pt>
                <c:pt idx="67">
                  <c:v>39</c:v>
                </c:pt>
                <c:pt idx="68">
                  <c:v>37</c:v>
                </c:pt>
                <c:pt idx="69">
                  <c:v>32</c:v>
                </c:pt>
                <c:pt idx="70">
                  <c:v>32</c:v>
                </c:pt>
                <c:pt idx="71">
                  <c:v>39</c:v>
                </c:pt>
                <c:pt idx="72">
                  <c:v>39</c:v>
                </c:pt>
                <c:pt idx="73">
                  <c:v>26</c:v>
                </c:pt>
                <c:pt idx="74">
                  <c:v>32</c:v>
                </c:pt>
                <c:pt idx="75">
                  <c:v>32</c:v>
                </c:pt>
                <c:pt idx="76">
                  <c:v>22</c:v>
                </c:pt>
                <c:pt idx="77">
                  <c:v>24</c:v>
                </c:pt>
                <c:pt idx="78">
                  <c:v>18</c:v>
                </c:pt>
                <c:pt idx="79">
                  <c:v>28</c:v>
                </c:pt>
                <c:pt idx="80">
                  <c:v>23</c:v>
                </c:pt>
                <c:pt idx="81">
                  <c:v>9</c:v>
                </c:pt>
                <c:pt idx="82">
                  <c:v>10</c:v>
                </c:pt>
                <c:pt idx="83">
                  <c:v>16</c:v>
                </c:pt>
                <c:pt idx="84">
                  <c:v>23</c:v>
                </c:pt>
                <c:pt idx="85">
                  <c:v>16</c:v>
                </c:pt>
                <c:pt idx="86">
                  <c:v>10</c:v>
                </c:pt>
                <c:pt idx="87">
                  <c:v>15</c:v>
                </c:pt>
                <c:pt idx="88">
                  <c:v>9</c:v>
                </c:pt>
                <c:pt idx="89">
                  <c:v>9</c:v>
                </c:pt>
                <c:pt idx="90">
                  <c:v>5</c:v>
                </c:pt>
                <c:pt idx="91">
                  <c:v>4</c:v>
                </c:pt>
                <c:pt idx="92">
                  <c:v>4</c:v>
                </c:pt>
                <c:pt idx="93">
                  <c:v>7</c:v>
                </c:pt>
                <c:pt idx="94">
                  <c:v>4</c:v>
                </c:pt>
                <c:pt idx="95">
                  <c:v>2</c:v>
                </c:pt>
                <c:pt idx="96">
                  <c:v>3</c:v>
                </c:pt>
                <c:pt idx="97">
                  <c:v>1</c:v>
                </c:pt>
                <c:pt idx="98">
                  <c:v>2</c:v>
                </c:pt>
                <c:pt idx="99">
                  <c:v>1</c:v>
                </c:pt>
                <c:pt idx="10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31-40C3-A593-764D329A12DC}"/>
            </c:ext>
          </c:extLst>
        </c:ser>
        <c:ser>
          <c:idx val="1"/>
          <c:order val="1"/>
          <c:tx>
            <c:strRef>
              <c:f>'età per grafici'!$C$4</c:f>
              <c:strCache>
                <c:ptCount val="1"/>
                <c:pt idx="0">
                  <c:v>Emigrati</c:v>
                </c:pt>
              </c:strCache>
            </c:strRef>
          </c:tx>
          <c:invertIfNegative val="0"/>
          <c:cat>
            <c:numRef>
              <c:f>'età per grafici'!$A$5:$A$105</c:f>
              <c:numCache>
                <c:formatCode>General</c:formatCod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122</c:v>
                </c:pt>
              </c:numCache>
            </c:numRef>
          </c:cat>
          <c:val>
            <c:numRef>
              <c:f>'età per grafici'!$C$5:$C$105</c:f>
              <c:numCache>
                <c:formatCode>General</c:formatCode>
                <c:ptCount val="101"/>
                <c:pt idx="0">
                  <c:v>-93</c:v>
                </c:pt>
                <c:pt idx="1">
                  <c:v>-136</c:v>
                </c:pt>
                <c:pt idx="2">
                  <c:v>-119</c:v>
                </c:pt>
                <c:pt idx="3">
                  <c:v>-109</c:v>
                </c:pt>
                <c:pt idx="4">
                  <c:v>-96</c:v>
                </c:pt>
                <c:pt idx="5">
                  <c:v>-99</c:v>
                </c:pt>
                <c:pt idx="6">
                  <c:v>-78</c:v>
                </c:pt>
                <c:pt idx="7">
                  <c:v>-100</c:v>
                </c:pt>
                <c:pt idx="8">
                  <c:v>-88</c:v>
                </c:pt>
                <c:pt idx="9">
                  <c:v>-79</c:v>
                </c:pt>
                <c:pt idx="10">
                  <c:v>-66</c:v>
                </c:pt>
                <c:pt idx="11">
                  <c:v>-79</c:v>
                </c:pt>
                <c:pt idx="12">
                  <c:v>-67</c:v>
                </c:pt>
                <c:pt idx="13">
                  <c:v>-74</c:v>
                </c:pt>
                <c:pt idx="14">
                  <c:v>-66</c:v>
                </c:pt>
                <c:pt idx="15">
                  <c:v>-77</c:v>
                </c:pt>
                <c:pt idx="16">
                  <c:v>-58</c:v>
                </c:pt>
                <c:pt idx="17">
                  <c:v>-67</c:v>
                </c:pt>
                <c:pt idx="18">
                  <c:v>-78</c:v>
                </c:pt>
                <c:pt idx="19">
                  <c:v>-120</c:v>
                </c:pt>
                <c:pt idx="20">
                  <c:v>-119</c:v>
                </c:pt>
                <c:pt idx="21">
                  <c:v>-163</c:v>
                </c:pt>
                <c:pt idx="22">
                  <c:v>-179</c:v>
                </c:pt>
                <c:pt idx="23">
                  <c:v>-229</c:v>
                </c:pt>
                <c:pt idx="24">
                  <c:v>-244</c:v>
                </c:pt>
                <c:pt idx="25">
                  <c:v>-279</c:v>
                </c:pt>
                <c:pt idx="26">
                  <c:v>-358</c:v>
                </c:pt>
                <c:pt idx="27">
                  <c:v>-360</c:v>
                </c:pt>
                <c:pt idx="28">
                  <c:v>-359</c:v>
                </c:pt>
                <c:pt idx="29">
                  <c:v>-394</c:v>
                </c:pt>
                <c:pt idx="30">
                  <c:v>-393</c:v>
                </c:pt>
                <c:pt idx="31">
                  <c:v>-330</c:v>
                </c:pt>
                <c:pt idx="32">
                  <c:v>-350</c:v>
                </c:pt>
                <c:pt idx="33">
                  <c:v>-316</c:v>
                </c:pt>
                <c:pt idx="34">
                  <c:v>-307</c:v>
                </c:pt>
                <c:pt idx="35">
                  <c:v>-254</c:v>
                </c:pt>
                <c:pt idx="36">
                  <c:v>-229</c:v>
                </c:pt>
                <c:pt idx="37">
                  <c:v>-221</c:v>
                </c:pt>
                <c:pt idx="38">
                  <c:v>-207</c:v>
                </c:pt>
                <c:pt idx="39">
                  <c:v>-187</c:v>
                </c:pt>
                <c:pt idx="40">
                  <c:v>-176</c:v>
                </c:pt>
                <c:pt idx="41">
                  <c:v>-191</c:v>
                </c:pt>
                <c:pt idx="42">
                  <c:v>-177</c:v>
                </c:pt>
                <c:pt idx="43">
                  <c:v>-161</c:v>
                </c:pt>
                <c:pt idx="44">
                  <c:v>-160</c:v>
                </c:pt>
                <c:pt idx="45">
                  <c:v>-154</c:v>
                </c:pt>
                <c:pt idx="46">
                  <c:v>-129</c:v>
                </c:pt>
                <c:pt idx="47">
                  <c:v>-137</c:v>
                </c:pt>
                <c:pt idx="48">
                  <c:v>-129</c:v>
                </c:pt>
                <c:pt idx="49">
                  <c:v>-152</c:v>
                </c:pt>
                <c:pt idx="50">
                  <c:v>-116</c:v>
                </c:pt>
                <c:pt idx="51">
                  <c:v>-124</c:v>
                </c:pt>
                <c:pt idx="52">
                  <c:v>-117</c:v>
                </c:pt>
                <c:pt idx="53">
                  <c:v>-107</c:v>
                </c:pt>
                <c:pt idx="54">
                  <c:v>-104</c:v>
                </c:pt>
                <c:pt idx="55">
                  <c:v>-85</c:v>
                </c:pt>
                <c:pt idx="56">
                  <c:v>-103</c:v>
                </c:pt>
                <c:pt idx="57">
                  <c:v>-122</c:v>
                </c:pt>
                <c:pt idx="58">
                  <c:v>-96</c:v>
                </c:pt>
                <c:pt idx="59">
                  <c:v>-105</c:v>
                </c:pt>
                <c:pt idx="60">
                  <c:v>-81</c:v>
                </c:pt>
                <c:pt idx="61">
                  <c:v>-71</c:v>
                </c:pt>
                <c:pt idx="62">
                  <c:v>-78</c:v>
                </c:pt>
                <c:pt idx="63">
                  <c:v>-89</c:v>
                </c:pt>
                <c:pt idx="64">
                  <c:v>-75</c:v>
                </c:pt>
                <c:pt idx="65">
                  <c:v>-69</c:v>
                </c:pt>
                <c:pt idx="66">
                  <c:v>-68</c:v>
                </c:pt>
                <c:pt idx="67">
                  <c:v>-74</c:v>
                </c:pt>
                <c:pt idx="68">
                  <c:v>-79</c:v>
                </c:pt>
                <c:pt idx="69">
                  <c:v>-64</c:v>
                </c:pt>
                <c:pt idx="70">
                  <c:v>-50</c:v>
                </c:pt>
                <c:pt idx="71">
                  <c:v>-50</c:v>
                </c:pt>
                <c:pt idx="72">
                  <c:v>-46</c:v>
                </c:pt>
                <c:pt idx="73">
                  <c:v>-44</c:v>
                </c:pt>
                <c:pt idx="74">
                  <c:v>-46</c:v>
                </c:pt>
                <c:pt idx="75">
                  <c:v>-39</c:v>
                </c:pt>
                <c:pt idx="76">
                  <c:v>-41</c:v>
                </c:pt>
                <c:pt idx="77">
                  <c:v>-34</c:v>
                </c:pt>
                <c:pt idx="78">
                  <c:v>-41</c:v>
                </c:pt>
                <c:pt idx="79">
                  <c:v>-34</c:v>
                </c:pt>
                <c:pt idx="80">
                  <c:v>-27</c:v>
                </c:pt>
                <c:pt idx="81">
                  <c:v>-32</c:v>
                </c:pt>
                <c:pt idx="82">
                  <c:v>-30</c:v>
                </c:pt>
                <c:pt idx="83">
                  <c:v>-36</c:v>
                </c:pt>
                <c:pt idx="84">
                  <c:v>-28</c:v>
                </c:pt>
                <c:pt idx="85">
                  <c:v>-17</c:v>
                </c:pt>
                <c:pt idx="86">
                  <c:v>-14</c:v>
                </c:pt>
                <c:pt idx="87">
                  <c:v>-14</c:v>
                </c:pt>
                <c:pt idx="88">
                  <c:v>-17</c:v>
                </c:pt>
                <c:pt idx="89">
                  <c:v>-20</c:v>
                </c:pt>
                <c:pt idx="90">
                  <c:v>-13</c:v>
                </c:pt>
                <c:pt idx="91">
                  <c:v>-15</c:v>
                </c:pt>
                <c:pt idx="92">
                  <c:v>-12</c:v>
                </c:pt>
                <c:pt idx="93">
                  <c:v>-8</c:v>
                </c:pt>
                <c:pt idx="94">
                  <c:v>-9</c:v>
                </c:pt>
                <c:pt idx="95">
                  <c:v>-2</c:v>
                </c:pt>
                <c:pt idx="96">
                  <c:v>-3</c:v>
                </c:pt>
                <c:pt idx="97">
                  <c:v>-2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31-40C3-A593-764D329A12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216709760"/>
        <c:axId val="216719744"/>
      </c:barChart>
      <c:catAx>
        <c:axId val="216709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6719744"/>
        <c:crosses val="autoZero"/>
        <c:auto val="1"/>
        <c:lblAlgn val="ctr"/>
        <c:lblOffset val="100"/>
        <c:noMultiLvlLbl val="0"/>
      </c:catAx>
      <c:valAx>
        <c:axId val="216719744"/>
        <c:scaling>
          <c:orientation val="minMax"/>
          <c:max val="5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16709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631999999999997"/>
          <c:y val="0.83600037257824145"/>
          <c:w val="0.11757236111111112"/>
          <c:h val="9.9319423745653251E-2"/>
        </c:manualLayout>
      </c:layout>
      <c:overlay val="0"/>
      <c:txPr>
        <a:bodyPr/>
        <a:lstStyle/>
        <a:p>
          <a:pPr>
            <a:defRPr sz="120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-2.6977124183006573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52-4C53-9B06-5981654F1C4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'Tavola 1'!$A$4:$A$7</c:f>
              <c:strCache>
                <c:ptCount val="4"/>
                <c:pt idx="0">
                  <c:v>Città Metropolitana di Palermo</c:v>
                </c:pt>
                <c:pt idx="1">
                  <c:v>Altre province siciliane</c:v>
                </c:pt>
                <c:pt idx="2">
                  <c:v>Altre regioni</c:v>
                </c:pt>
                <c:pt idx="3">
                  <c:v>Estero</c:v>
                </c:pt>
              </c:strCache>
            </c:strRef>
          </c:cat>
          <c:val>
            <c:numRef>
              <c:f>'Tavola 1'!$C$4:$C$7</c:f>
              <c:numCache>
                <c:formatCode>0.0%</c:formatCode>
                <c:ptCount val="4"/>
                <c:pt idx="0">
                  <c:v>0.45788389286147135</c:v>
                </c:pt>
                <c:pt idx="1">
                  <c:v>0.15937462125802934</c:v>
                </c:pt>
                <c:pt idx="2">
                  <c:v>0.23185068476548298</c:v>
                </c:pt>
                <c:pt idx="3">
                  <c:v>0.15089080111501635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52-4C53-9B06-5981654F1C4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6.2254901960784391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80-4F59-A97A-496C8CC6EA1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'Tavola 1'!$A$4:$A$7</c:f>
              <c:strCache>
                <c:ptCount val="4"/>
                <c:pt idx="0">
                  <c:v>Città Metropolitana di Palermo</c:v>
                </c:pt>
                <c:pt idx="1">
                  <c:v>Altre province siciliane</c:v>
                </c:pt>
                <c:pt idx="2">
                  <c:v>Altre regioni</c:v>
                </c:pt>
                <c:pt idx="3">
                  <c:v>Estero</c:v>
                </c:pt>
              </c:strCache>
            </c:strRef>
          </c:cat>
          <c:val>
            <c:numRef>
              <c:f>'Tavola 1'!$E$4:$E$7</c:f>
              <c:numCache>
                <c:formatCode>0.0%</c:formatCode>
                <c:ptCount val="4"/>
                <c:pt idx="0">
                  <c:v>0.42410084626234135</c:v>
                </c:pt>
                <c:pt idx="1">
                  <c:v>0.10437235543018336</c:v>
                </c:pt>
                <c:pt idx="2">
                  <c:v>0.390074047954866</c:v>
                </c:pt>
                <c:pt idx="3">
                  <c:v>8.1452750352609307E-2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80-4F59-A97A-496C8CC6EA1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675945284996373"/>
          <c:y val="4.8225216617797252E-2"/>
          <c:w val="0.82466722205799359"/>
          <c:h val="0.924578130662537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'Tavola 3'!$K$2:$L$2</c:f>
              <c:strCache>
                <c:ptCount val="1"/>
                <c:pt idx="0">
                  <c:v>Immigrati</c:v>
                </c:pt>
              </c:strCache>
            </c:strRef>
          </c:tx>
          <c:invertIfNegative val="0"/>
          <c:cat>
            <c:strRef>
              <c:f>'Tavola 3'!$J$3:$J$23</c:f>
              <c:strCache>
                <c:ptCount val="21"/>
                <c:pt idx="0">
                  <c:v>MONREALE</c:v>
                </c:pt>
                <c:pt idx="1">
                  <c:v>CARINI</c:v>
                </c:pt>
                <c:pt idx="2">
                  <c:v>BAGHERIA</c:v>
                </c:pt>
                <c:pt idx="3">
                  <c:v>VILLABATE</c:v>
                </c:pt>
                <c:pt idx="4">
                  <c:v>MISILMERI</c:v>
                </c:pt>
                <c:pt idx="5">
                  <c:v>FICARAZZI</c:v>
                </c:pt>
                <c:pt idx="6">
                  <c:v>CAPACI</c:v>
                </c:pt>
                <c:pt idx="7">
                  <c:v>ALTAVILLA MILICIA</c:v>
                </c:pt>
                <c:pt idx="8">
                  <c:v>ISOLA DELLE FEMMINE</c:v>
                </c:pt>
                <c:pt idx="9">
                  <c:v>CINISI</c:v>
                </c:pt>
                <c:pt idx="10">
                  <c:v>TRABIA</c:v>
                </c:pt>
                <c:pt idx="11">
                  <c:v>ALTOFONTE</c:v>
                </c:pt>
                <c:pt idx="12">
                  <c:v>CASTELDACCIA</c:v>
                </c:pt>
                <c:pt idx="13">
                  <c:v>TERRASINI</c:v>
                </c:pt>
                <c:pt idx="14">
                  <c:v>BELMONTE MEZZAGNO</c:v>
                </c:pt>
                <c:pt idx="15">
                  <c:v>TERMINI IMERESE</c:v>
                </c:pt>
                <c:pt idx="16">
                  <c:v>CAMPOFELICE DI ROCCELLA</c:v>
                </c:pt>
                <c:pt idx="17">
                  <c:v>CEFALU'</c:v>
                </c:pt>
                <c:pt idx="18">
                  <c:v>PIANA DEGLI ALBANESI</c:v>
                </c:pt>
                <c:pt idx="19">
                  <c:v>PARTINICO</c:v>
                </c:pt>
                <c:pt idx="20">
                  <c:v>ALTRI COMUNI</c:v>
                </c:pt>
              </c:strCache>
            </c:strRef>
          </c:cat>
          <c:val>
            <c:numRef>
              <c:f>'Tavola 3'!$K$3:$K$23</c:f>
              <c:numCache>
                <c:formatCode>General</c:formatCode>
                <c:ptCount val="21"/>
                <c:pt idx="0">
                  <c:v>538</c:v>
                </c:pt>
                <c:pt idx="1">
                  <c:v>502</c:v>
                </c:pt>
                <c:pt idx="2">
                  <c:v>264</c:v>
                </c:pt>
                <c:pt idx="3">
                  <c:v>254</c:v>
                </c:pt>
                <c:pt idx="4">
                  <c:v>243</c:v>
                </c:pt>
                <c:pt idx="5">
                  <c:v>157</c:v>
                </c:pt>
                <c:pt idx="6">
                  <c:v>137</c:v>
                </c:pt>
                <c:pt idx="7">
                  <c:v>105</c:v>
                </c:pt>
                <c:pt idx="8">
                  <c:v>92</c:v>
                </c:pt>
                <c:pt idx="9">
                  <c:v>89</c:v>
                </c:pt>
                <c:pt idx="10">
                  <c:v>88</c:v>
                </c:pt>
                <c:pt idx="11">
                  <c:v>85</c:v>
                </c:pt>
                <c:pt idx="12">
                  <c:v>83</c:v>
                </c:pt>
                <c:pt idx="13">
                  <c:v>76</c:v>
                </c:pt>
                <c:pt idx="14">
                  <c:v>72</c:v>
                </c:pt>
                <c:pt idx="15">
                  <c:v>65</c:v>
                </c:pt>
                <c:pt idx="16">
                  <c:v>56</c:v>
                </c:pt>
                <c:pt idx="17">
                  <c:v>47</c:v>
                </c:pt>
                <c:pt idx="18">
                  <c:v>46</c:v>
                </c:pt>
                <c:pt idx="19">
                  <c:v>42</c:v>
                </c:pt>
                <c:pt idx="20">
                  <c:v>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CC-4BF7-8537-39BF2FECA947}"/>
            </c:ext>
          </c:extLst>
        </c:ser>
        <c:ser>
          <c:idx val="1"/>
          <c:order val="1"/>
          <c:tx>
            <c:strRef>
              <c:f>'Tavola 3'!$M$2:$N$2</c:f>
              <c:strCache>
                <c:ptCount val="1"/>
                <c:pt idx="0">
                  <c:v>Emigrati</c:v>
                </c:pt>
              </c:strCache>
            </c:strRef>
          </c:tx>
          <c:invertIfNegative val="0"/>
          <c:cat>
            <c:strRef>
              <c:f>'Tavola 3'!$J$3:$J$23</c:f>
              <c:strCache>
                <c:ptCount val="21"/>
                <c:pt idx="0">
                  <c:v>MONREALE</c:v>
                </c:pt>
                <c:pt idx="1">
                  <c:v>CARINI</c:v>
                </c:pt>
                <c:pt idx="2">
                  <c:v>BAGHERIA</c:v>
                </c:pt>
                <c:pt idx="3">
                  <c:v>VILLABATE</c:v>
                </c:pt>
                <c:pt idx="4">
                  <c:v>MISILMERI</c:v>
                </c:pt>
                <c:pt idx="5">
                  <c:v>FICARAZZI</c:v>
                </c:pt>
                <c:pt idx="6">
                  <c:v>CAPACI</c:v>
                </c:pt>
                <c:pt idx="7">
                  <c:v>ALTAVILLA MILICIA</c:v>
                </c:pt>
                <c:pt idx="8">
                  <c:v>ISOLA DELLE FEMMINE</c:v>
                </c:pt>
                <c:pt idx="9">
                  <c:v>CINISI</c:v>
                </c:pt>
                <c:pt idx="10">
                  <c:v>TRABIA</c:v>
                </c:pt>
                <c:pt idx="11">
                  <c:v>ALTOFONTE</c:v>
                </c:pt>
                <c:pt idx="12">
                  <c:v>CASTELDACCIA</c:v>
                </c:pt>
                <c:pt idx="13">
                  <c:v>TERRASINI</c:v>
                </c:pt>
                <c:pt idx="14">
                  <c:v>BELMONTE MEZZAGNO</c:v>
                </c:pt>
                <c:pt idx="15">
                  <c:v>TERMINI IMERESE</c:v>
                </c:pt>
                <c:pt idx="16">
                  <c:v>CAMPOFELICE DI ROCCELLA</c:v>
                </c:pt>
                <c:pt idx="17">
                  <c:v>CEFALU'</c:v>
                </c:pt>
                <c:pt idx="18">
                  <c:v>PIANA DEGLI ALBANESI</c:v>
                </c:pt>
                <c:pt idx="19">
                  <c:v>PARTINICO</c:v>
                </c:pt>
                <c:pt idx="20">
                  <c:v>ALTRI COMUNI</c:v>
                </c:pt>
              </c:strCache>
            </c:strRef>
          </c:cat>
          <c:val>
            <c:numRef>
              <c:f>'Tavola 3'!$M$3:$M$23</c:f>
              <c:numCache>
                <c:formatCode>General</c:formatCode>
                <c:ptCount val="21"/>
                <c:pt idx="0">
                  <c:v>-656</c:v>
                </c:pt>
                <c:pt idx="1">
                  <c:v>-864</c:v>
                </c:pt>
                <c:pt idx="2">
                  <c:v>-299</c:v>
                </c:pt>
                <c:pt idx="3">
                  <c:v>-358</c:v>
                </c:pt>
                <c:pt idx="4">
                  <c:v>-253</c:v>
                </c:pt>
                <c:pt idx="5">
                  <c:v>-232</c:v>
                </c:pt>
                <c:pt idx="6">
                  <c:v>-226</c:v>
                </c:pt>
                <c:pt idx="7">
                  <c:v>-166</c:v>
                </c:pt>
                <c:pt idx="8">
                  <c:v>-126</c:v>
                </c:pt>
                <c:pt idx="9">
                  <c:v>-100</c:v>
                </c:pt>
                <c:pt idx="10">
                  <c:v>-117</c:v>
                </c:pt>
                <c:pt idx="11">
                  <c:v>-103</c:v>
                </c:pt>
                <c:pt idx="12">
                  <c:v>-100</c:v>
                </c:pt>
                <c:pt idx="13">
                  <c:v>-150</c:v>
                </c:pt>
                <c:pt idx="14">
                  <c:v>-61</c:v>
                </c:pt>
                <c:pt idx="15">
                  <c:v>-52</c:v>
                </c:pt>
                <c:pt idx="16">
                  <c:v>-88</c:v>
                </c:pt>
                <c:pt idx="17">
                  <c:v>-54</c:v>
                </c:pt>
                <c:pt idx="18">
                  <c:v>-23</c:v>
                </c:pt>
                <c:pt idx="19">
                  <c:v>-86</c:v>
                </c:pt>
                <c:pt idx="20">
                  <c:v>-697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CC-4BF7-8537-39BF2FECA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218591232"/>
        <c:axId val="218592768"/>
      </c:barChart>
      <c:catAx>
        <c:axId val="21859123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crossAx val="218592768"/>
        <c:crosses val="autoZero"/>
        <c:auto val="1"/>
        <c:lblAlgn val="ctr"/>
        <c:lblOffset val="100"/>
        <c:noMultiLvlLbl val="0"/>
      </c:catAx>
      <c:valAx>
        <c:axId val="218592768"/>
        <c:scaling>
          <c:orientation val="minMax"/>
          <c:max val="1000"/>
          <c:min val="-1000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crossAx val="218591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236402777777777"/>
          <c:y val="0.84603335862823015"/>
          <c:w val="0.10169736111111111"/>
          <c:h val="9.1433806650115287E-2"/>
        </c:manualLayout>
      </c:layout>
      <c:overlay val="0"/>
      <c:txPr>
        <a:bodyPr/>
        <a:lstStyle/>
        <a:p>
          <a:pPr>
            <a:defRPr sz="105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59364166509909E-2"/>
          <c:y val="5.2409317036207291E-2"/>
          <c:w val="0.88836731074144737"/>
          <c:h val="0.924578130662537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'Tavola 5'!$B$17:$C$17</c:f>
              <c:strCache>
                <c:ptCount val="1"/>
                <c:pt idx="0">
                  <c:v>Immigrati</c:v>
                </c:pt>
              </c:strCache>
            </c:strRef>
          </c:tx>
          <c:invertIfNegative val="0"/>
          <c:cat>
            <c:strRef>
              <c:f>'Tavola 5'!$A$18:$A$25</c:f>
              <c:strCache>
                <c:ptCount val="8"/>
                <c:pt idx="0">
                  <c:v>Trapani</c:v>
                </c:pt>
                <c:pt idx="1">
                  <c:v>Agrigento</c:v>
                </c:pt>
                <c:pt idx="2">
                  <c:v>Messina</c:v>
                </c:pt>
                <c:pt idx="3">
                  <c:v>Catania</c:v>
                </c:pt>
                <c:pt idx="4">
                  <c:v>Caltanissetta</c:v>
                </c:pt>
                <c:pt idx="5">
                  <c:v>Siracusa</c:v>
                </c:pt>
                <c:pt idx="6">
                  <c:v>Ragusa</c:v>
                </c:pt>
                <c:pt idx="7">
                  <c:v>Enna</c:v>
                </c:pt>
              </c:strCache>
            </c:strRef>
          </c:cat>
          <c:val>
            <c:numRef>
              <c:f>'Tavola 5'!$B$18:$B$25</c:f>
              <c:numCache>
                <c:formatCode>General</c:formatCode>
                <c:ptCount val="8"/>
                <c:pt idx="0">
                  <c:v>371</c:v>
                </c:pt>
                <c:pt idx="1">
                  <c:v>368</c:v>
                </c:pt>
                <c:pt idx="2">
                  <c:v>167</c:v>
                </c:pt>
                <c:pt idx="3">
                  <c:v>142</c:v>
                </c:pt>
                <c:pt idx="4">
                  <c:v>127</c:v>
                </c:pt>
                <c:pt idx="5">
                  <c:v>53</c:v>
                </c:pt>
                <c:pt idx="6">
                  <c:v>50</c:v>
                </c:pt>
                <c:pt idx="7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60-43CB-BC07-C996C193C13C}"/>
            </c:ext>
          </c:extLst>
        </c:ser>
        <c:ser>
          <c:idx val="1"/>
          <c:order val="1"/>
          <c:tx>
            <c:strRef>
              <c:f>'Tavola 5'!$D$17:$E$17</c:f>
              <c:strCache>
                <c:ptCount val="1"/>
                <c:pt idx="0">
                  <c:v>Emigrati</c:v>
                </c:pt>
              </c:strCache>
            </c:strRef>
          </c:tx>
          <c:invertIfNegative val="0"/>
          <c:cat>
            <c:strRef>
              <c:f>'Tavola 5'!$A$18:$A$25</c:f>
              <c:strCache>
                <c:ptCount val="8"/>
                <c:pt idx="0">
                  <c:v>Trapani</c:v>
                </c:pt>
                <c:pt idx="1">
                  <c:v>Agrigento</c:v>
                </c:pt>
                <c:pt idx="2">
                  <c:v>Messina</c:v>
                </c:pt>
                <c:pt idx="3">
                  <c:v>Catania</c:v>
                </c:pt>
                <c:pt idx="4">
                  <c:v>Caltanissetta</c:v>
                </c:pt>
                <c:pt idx="5">
                  <c:v>Siracusa</c:v>
                </c:pt>
                <c:pt idx="6">
                  <c:v>Ragusa</c:v>
                </c:pt>
                <c:pt idx="7">
                  <c:v>Enna</c:v>
                </c:pt>
              </c:strCache>
            </c:strRef>
          </c:cat>
          <c:val>
            <c:numRef>
              <c:f>'Tavola 5'!$D$18:$D$25</c:f>
              <c:numCache>
                <c:formatCode>General</c:formatCode>
                <c:ptCount val="8"/>
                <c:pt idx="0">
                  <c:v>-418</c:v>
                </c:pt>
                <c:pt idx="1">
                  <c:v>-266</c:v>
                </c:pt>
                <c:pt idx="2">
                  <c:v>-181</c:v>
                </c:pt>
                <c:pt idx="3">
                  <c:v>-135</c:v>
                </c:pt>
                <c:pt idx="4">
                  <c:v>-55</c:v>
                </c:pt>
                <c:pt idx="5">
                  <c:v>-60</c:v>
                </c:pt>
                <c:pt idx="6">
                  <c:v>-49</c:v>
                </c:pt>
                <c:pt idx="7">
                  <c:v>-20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60-43CB-BC07-C996C193C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235624704"/>
        <c:axId val="235626496"/>
      </c:barChart>
      <c:catAx>
        <c:axId val="2356247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it-IT"/>
          </a:p>
        </c:txPr>
        <c:crossAx val="235626496"/>
        <c:crosses val="autoZero"/>
        <c:auto val="1"/>
        <c:lblAlgn val="ctr"/>
        <c:lblOffset val="100"/>
        <c:noMultiLvlLbl val="0"/>
      </c:catAx>
      <c:valAx>
        <c:axId val="235626496"/>
        <c:scaling>
          <c:orientation val="minMax"/>
          <c:min val="-600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crossAx val="235624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771458333333337"/>
          <c:y val="0.85632948335817183"/>
          <c:w val="0.12815569444444444"/>
          <c:h val="0.11246315615168075"/>
        </c:manualLayout>
      </c:layout>
      <c:overlay val="0"/>
      <c:txPr>
        <a:bodyPr/>
        <a:lstStyle/>
        <a:p>
          <a:pPr>
            <a:defRPr sz="120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917637257800112"/>
          <c:y val="5.2409317036207291E-2"/>
          <c:w val="0.8022503023299562"/>
          <c:h val="0.924578130662537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'Tavola 7'!$B$2:$C$2</c:f>
              <c:strCache>
                <c:ptCount val="1"/>
                <c:pt idx="0">
                  <c:v>Immigrati</c:v>
                </c:pt>
              </c:strCache>
            </c:strRef>
          </c:tx>
          <c:invertIfNegative val="0"/>
          <c:cat>
            <c:strRef>
              <c:f>'Tavola 7'!$A$26:$A$44</c:f>
              <c:strCache>
                <c:ptCount val="19"/>
                <c:pt idx="0">
                  <c:v>Lombardia</c:v>
                </c:pt>
                <c:pt idx="1">
                  <c:v>Lazio</c:v>
                </c:pt>
                <c:pt idx="2">
                  <c:v>Veneto</c:v>
                </c:pt>
                <c:pt idx="3">
                  <c:v>Piemonte</c:v>
                </c:pt>
                <c:pt idx="4">
                  <c:v>Emilia-Romagna</c:v>
                </c:pt>
                <c:pt idx="5">
                  <c:v>Campania</c:v>
                </c:pt>
                <c:pt idx="6">
                  <c:v>Toscana</c:v>
                </c:pt>
                <c:pt idx="7">
                  <c:v>Liguria</c:v>
                </c:pt>
                <c:pt idx="8">
                  <c:v>Calabria</c:v>
                </c:pt>
                <c:pt idx="9">
                  <c:v>Puglia</c:v>
                </c:pt>
                <c:pt idx="10">
                  <c:v>Friuli-Venezia Giulia</c:v>
                </c:pt>
                <c:pt idx="11">
                  <c:v>Trentino-Alto Adige/Südtirol</c:v>
                </c:pt>
                <c:pt idx="12">
                  <c:v>Sardegna</c:v>
                </c:pt>
                <c:pt idx="13">
                  <c:v>Abruzzo</c:v>
                </c:pt>
                <c:pt idx="14">
                  <c:v>Umbria</c:v>
                </c:pt>
                <c:pt idx="15">
                  <c:v>Marche</c:v>
                </c:pt>
                <c:pt idx="16">
                  <c:v>Valle d'Aosta/Vallée d'Aoste</c:v>
                </c:pt>
                <c:pt idx="17">
                  <c:v>Basilicata</c:v>
                </c:pt>
                <c:pt idx="18">
                  <c:v>Molise</c:v>
                </c:pt>
              </c:strCache>
            </c:strRef>
          </c:cat>
          <c:val>
            <c:numRef>
              <c:f>'Tavola 7'!$B$26:$B$44</c:f>
              <c:numCache>
                <c:formatCode>General</c:formatCode>
                <c:ptCount val="19"/>
                <c:pt idx="0">
                  <c:v>516</c:v>
                </c:pt>
                <c:pt idx="1">
                  <c:v>250</c:v>
                </c:pt>
                <c:pt idx="2">
                  <c:v>172</c:v>
                </c:pt>
                <c:pt idx="3">
                  <c:v>159</c:v>
                </c:pt>
                <c:pt idx="4">
                  <c:v>156</c:v>
                </c:pt>
                <c:pt idx="5">
                  <c:v>122</c:v>
                </c:pt>
                <c:pt idx="6">
                  <c:v>114</c:v>
                </c:pt>
                <c:pt idx="7">
                  <c:v>82</c:v>
                </c:pt>
                <c:pt idx="8">
                  <c:v>67</c:v>
                </c:pt>
                <c:pt idx="9">
                  <c:v>62</c:v>
                </c:pt>
                <c:pt idx="10">
                  <c:v>56</c:v>
                </c:pt>
                <c:pt idx="11">
                  <c:v>37</c:v>
                </c:pt>
                <c:pt idx="12">
                  <c:v>33</c:v>
                </c:pt>
                <c:pt idx="13">
                  <c:v>23</c:v>
                </c:pt>
                <c:pt idx="14">
                  <c:v>21</c:v>
                </c:pt>
                <c:pt idx="15">
                  <c:v>19</c:v>
                </c:pt>
                <c:pt idx="16">
                  <c:v>12</c:v>
                </c:pt>
                <c:pt idx="17">
                  <c:v>6</c:v>
                </c:pt>
                <c:pt idx="18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27-4FE1-8FBD-41FCF5E9F422}"/>
            </c:ext>
          </c:extLst>
        </c:ser>
        <c:ser>
          <c:idx val="1"/>
          <c:order val="1"/>
          <c:tx>
            <c:strRef>
              <c:f>'Tavola 7'!$D$2:$E$2</c:f>
              <c:strCache>
                <c:ptCount val="1"/>
                <c:pt idx="0">
                  <c:v>Emigrati</c:v>
                </c:pt>
              </c:strCache>
            </c:strRef>
          </c:tx>
          <c:invertIfNegative val="0"/>
          <c:cat>
            <c:strRef>
              <c:f>'Tavola 7'!$A$26:$A$44</c:f>
              <c:strCache>
                <c:ptCount val="19"/>
                <c:pt idx="0">
                  <c:v>Lombardia</c:v>
                </c:pt>
                <c:pt idx="1">
                  <c:v>Lazio</c:v>
                </c:pt>
                <c:pt idx="2">
                  <c:v>Veneto</c:v>
                </c:pt>
                <c:pt idx="3">
                  <c:v>Piemonte</c:v>
                </c:pt>
                <c:pt idx="4">
                  <c:v>Emilia-Romagna</c:v>
                </c:pt>
                <c:pt idx="5">
                  <c:v>Campania</c:v>
                </c:pt>
                <c:pt idx="6">
                  <c:v>Toscana</c:v>
                </c:pt>
                <c:pt idx="7">
                  <c:v>Liguria</c:v>
                </c:pt>
                <c:pt idx="8">
                  <c:v>Calabria</c:v>
                </c:pt>
                <c:pt idx="9">
                  <c:v>Puglia</c:v>
                </c:pt>
                <c:pt idx="10">
                  <c:v>Friuli-Venezia Giulia</c:v>
                </c:pt>
                <c:pt idx="11">
                  <c:v>Trentino-Alto Adige/Südtirol</c:v>
                </c:pt>
                <c:pt idx="12">
                  <c:v>Sardegna</c:v>
                </c:pt>
                <c:pt idx="13">
                  <c:v>Abruzzo</c:v>
                </c:pt>
                <c:pt idx="14">
                  <c:v>Umbria</c:v>
                </c:pt>
                <c:pt idx="15">
                  <c:v>Marche</c:v>
                </c:pt>
                <c:pt idx="16">
                  <c:v>Valle d'Aosta/Vallée d'Aoste</c:v>
                </c:pt>
                <c:pt idx="17">
                  <c:v>Basilicata</c:v>
                </c:pt>
                <c:pt idx="18">
                  <c:v>Molise</c:v>
                </c:pt>
              </c:strCache>
            </c:strRef>
          </c:cat>
          <c:val>
            <c:numRef>
              <c:f>'Tavola 7'!$D$26:$D$44</c:f>
              <c:numCache>
                <c:formatCode>General</c:formatCode>
                <c:ptCount val="19"/>
                <c:pt idx="0">
                  <c:v>-1291</c:v>
                </c:pt>
                <c:pt idx="1">
                  <c:v>-500</c:v>
                </c:pt>
                <c:pt idx="2">
                  <c:v>-429</c:v>
                </c:pt>
                <c:pt idx="3">
                  <c:v>-417</c:v>
                </c:pt>
                <c:pt idx="4">
                  <c:v>-619</c:v>
                </c:pt>
                <c:pt idx="5">
                  <c:v>-158</c:v>
                </c:pt>
                <c:pt idx="6">
                  <c:v>-263</c:v>
                </c:pt>
                <c:pt idx="7">
                  <c:v>-105</c:v>
                </c:pt>
                <c:pt idx="8">
                  <c:v>-76</c:v>
                </c:pt>
                <c:pt idx="9">
                  <c:v>-93</c:v>
                </c:pt>
                <c:pt idx="10">
                  <c:v>-178</c:v>
                </c:pt>
                <c:pt idx="11">
                  <c:v>-81</c:v>
                </c:pt>
                <c:pt idx="12">
                  <c:v>-45</c:v>
                </c:pt>
                <c:pt idx="13">
                  <c:v>-37</c:v>
                </c:pt>
                <c:pt idx="14">
                  <c:v>-48</c:v>
                </c:pt>
                <c:pt idx="15">
                  <c:v>-57</c:v>
                </c:pt>
                <c:pt idx="16">
                  <c:v>-15</c:v>
                </c:pt>
                <c:pt idx="17">
                  <c:v>-6</c:v>
                </c:pt>
                <c:pt idx="18">
                  <c:v>-7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27-4FE1-8FBD-41FCF5E9F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235674624"/>
        <c:axId val="235696896"/>
      </c:barChart>
      <c:catAx>
        <c:axId val="23567462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crossAx val="235696896"/>
        <c:crosses val="autoZero"/>
        <c:auto val="1"/>
        <c:lblAlgn val="ctr"/>
        <c:lblOffset val="100"/>
        <c:noMultiLvlLbl val="0"/>
      </c:catAx>
      <c:valAx>
        <c:axId val="235696896"/>
        <c:scaling>
          <c:orientation val="minMax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crossAx val="235674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789763888888888"/>
          <c:y val="0.87682273555224399"/>
          <c:w val="0.11757236111111112"/>
          <c:h val="9.4061930783242265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26194444444445"/>
          <c:y val="5.5339460175525747E-2"/>
          <c:w val="0.83797652777777776"/>
          <c:h val="0.924578130662537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'Tavola 9'!$B$2:$C$2</c:f>
              <c:strCache>
                <c:ptCount val="1"/>
                <c:pt idx="0">
                  <c:v>Immigrati</c:v>
                </c:pt>
              </c:strCache>
            </c:strRef>
          </c:tx>
          <c:invertIfNegative val="0"/>
          <c:cat>
            <c:strRef>
              <c:f>'Tavola 9'!$I$3:$I$37</c:f>
              <c:strCache>
                <c:ptCount val="34"/>
                <c:pt idx="0">
                  <c:v>Bangladesh</c:v>
                </c:pt>
                <c:pt idx="1">
                  <c:v>Argentina</c:v>
                </c:pt>
                <c:pt idx="2">
                  <c:v>Ghana</c:v>
                </c:pt>
                <c:pt idx="3">
                  <c:v>Nigeria</c:v>
                </c:pt>
                <c:pt idx="4">
                  <c:v>Romania</c:v>
                </c:pt>
                <c:pt idx="5">
                  <c:v>Tunisia</c:v>
                </c:pt>
                <c:pt idx="6">
                  <c:v>Marocco</c:v>
                </c:pt>
                <c:pt idx="7">
                  <c:v>Brasile</c:v>
                </c:pt>
                <c:pt idx="8">
                  <c:v>Stati Uniti d'America</c:v>
                </c:pt>
                <c:pt idx="9">
                  <c:v>Maurizio</c:v>
                </c:pt>
                <c:pt idx="10">
                  <c:v>Ucraina</c:v>
                </c:pt>
                <c:pt idx="11">
                  <c:v>Iran</c:v>
                </c:pt>
                <c:pt idx="12">
                  <c:v>Filippine</c:v>
                </c:pt>
                <c:pt idx="13">
                  <c:v>Pakistan</c:v>
                </c:pt>
                <c:pt idx="14">
                  <c:v>Cina</c:v>
                </c:pt>
                <c:pt idx="15">
                  <c:v>Emirati Arabi Uniti</c:v>
                </c:pt>
                <c:pt idx="16">
                  <c:v>ALTRI PAESI</c:v>
                </c:pt>
                <c:pt idx="17">
                  <c:v>Repubblica ceca</c:v>
                </c:pt>
                <c:pt idx="18">
                  <c:v>Norvegia</c:v>
                </c:pt>
                <c:pt idx="19">
                  <c:v>Lettonia</c:v>
                </c:pt>
                <c:pt idx="20">
                  <c:v>Federazione russa</c:v>
                </c:pt>
                <c:pt idx="21">
                  <c:v>Austria</c:v>
                </c:pt>
                <c:pt idx="22">
                  <c:v>Irlanda</c:v>
                </c:pt>
                <c:pt idx="23">
                  <c:v>Australia</c:v>
                </c:pt>
                <c:pt idx="24">
                  <c:v>Lussemburgo</c:v>
                </c:pt>
                <c:pt idx="25">
                  <c:v>Polonia</c:v>
                </c:pt>
                <c:pt idx="26">
                  <c:v>Svizzera</c:v>
                </c:pt>
                <c:pt idx="27">
                  <c:v>Paesi Bassi</c:v>
                </c:pt>
                <c:pt idx="28">
                  <c:v>Malta</c:v>
                </c:pt>
                <c:pt idx="29">
                  <c:v>Belgio</c:v>
                </c:pt>
                <c:pt idx="30">
                  <c:v>Spagna</c:v>
                </c:pt>
                <c:pt idx="31">
                  <c:v>Francia</c:v>
                </c:pt>
                <c:pt idx="32">
                  <c:v>Germania</c:v>
                </c:pt>
                <c:pt idx="33">
                  <c:v>Regno Unito</c:v>
                </c:pt>
              </c:strCache>
            </c:strRef>
          </c:cat>
          <c:val>
            <c:numRef>
              <c:f>'Tavola 9'!$J$3:$J$36</c:f>
              <c:numCache>
                <c:formatCode>General</c:formatCode>
                <c:ptCount val="34"/>
                <c:pt idx="0">
                  <c:v>311</c:v>
                </c:pt>
                <c:pt idx="1">
                  <c:v>54</c:v>
                </c:pt>
                <c:pt idx="2">
                  <c:v>54</c:v>
                </c:pt>
                <c:pt idx="3">
                  <c:v>40</c:v>
                </c:pt>
                <c:pt idx="4">
                  <c:v>39</c:v>
                </c:pt>
                <c:pt idx="5">
                  <c:v>31</c:v>
                </c:pt>
                <c:pt idx="6">
                  <c:v>30</c:v>
                </c:pt>
                <c:pt idx="7">
                  <c:v>29</c:v>
                </c:pt>
                <c:pt idx="8">
                  <c:v>21</c:v>
                </c:pt>
                <c:pt idx="9">
                  <c:v>19</c:v>
                </c:pt>
                <c:pt idx="10">
                  <c:v>18</c:v>
                </c:pt>
                <c:pt idx="11">
                  <c:v>17</c:v>
                </c:pt>
                <c:pt idx="12">
                  <c:v>16</c:v>
                </c:pt>
                <c:pt idx="13">
                  <c:v>16</c:v>
                </c:pt>
                <c:pt idx="14">
                  <c:v>15</c:v>
                </c:pt>
                <c:pt idx="15">
                  <c:v>14</c:v>
                </c:pt>
                <c:pt idx="16">
                  <c:v>207</c:v>
                </c:pt>
                <c:pt idx="17">
                  <c:v>5</c:v>
                </c:pt>
                <c:pt idx="18">
                  <c:v>1</c:v>
                </c:pt>
                <c:pt idx="19">
                  <c:v>1</c:v>
                </c:pt>
                <c:pt idx="20">
                  <c:v>13</c:v>
                </c:pt>
                <c:pt idx="21">
                  <c:v>4</c:v>
                </c:pt>
                <c:pt idx="22">
                  <c:v>3</c:v>
                </c:pt>
                <c:pt idx="23">
                  <c:v>0</c:v>
                </c:pt>
                <c:pt idx="24">
                  <c:v>0</c:v>
                </c:pt>
                <c:pt idx="25">
                  <c:v>3</c:v>
                </c:pt>
                <c:pt idx="26">
                  <c:v>4</c:v>
                </c:pt>
                <c:pt idx="27">
                  <c:v>12</c:v>
                </c:pt>
                <c:pt idx="28">
                  <c:v>10</c:v>
                </c:pt>
                <c:pt idx="29">
                  <c:v>12</c:v>
                </c:pt>
                <c:pt idx="30">
                  <c:v>23</c:v>
                </c:pt>
                <c:pt idx="31">
                  <c:v>45</c:v>
                </c:pt>
                <c:pt idx="32">
                  <c:v>95</c:v>
                </c:pt>
                <c:pt idx="33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49-41C3-8EB3-7D359436D0A5}"/>
            </c:ext>
          </c:extLst>
        </c:ser>
        <c:ser>
          <c:idx val="1"/>
          <c:order val="1"/>
          <c:tx>
            <c:strRef>
              <c:f>'Tavola 9'!$D$2:$E$2</c:f>
              <c:strCache>
                <c:ptCount val="1"/>
                <c:pt idx="0">
                  <c:v>Emigrati</c:v>
                </c:pt>
              </c:strCache>
            </c:strRef>
          </c:tx>
          <c:invertIfNegative val="0"/>
          <c:cat>
            <c:strRef>
              <c:f>'Tavola 9'!$I$3:$I$37</c:f>
              <c:strCache>
                <c:ptCount val="34"/>
                <c:pt idx="0">
                  <c:v>Bangladesh</c:v>
                </c:pt>
                <c:pt idx="1">
                  <c:v>Argentina</c:v>
                </c:pt>
                <c:pt idx="2">
                  <c:v>Ghana</c:v>
                </c:pt>
                <c:pt idx="3">
                  <c:v>Nigeria</c:v>
                </c:pt>
                <c:pt idx="4">
                  <c:v>Romania</c:v>
                </c:pt>
                <c:pt idx="5">
                  <c:v>Tunisia</c:v>
                </c:pt>
                <c:pt idx="6">
                  <c:v>Marocco</c:v>
                </c:pt>
                <c:pt idx="7">
                  <c:v>Brasile</c:v>
                </c:pt>
                <c:pt idx="8">
                  <c:v>Stati Uniti d'America</c:v>
                </c:pt>
                <c:pt idx="9">
                  <c:v>Maurizio</c:v>
                </c:pt>
                <c:pt idx="10">
                  <c:v>Ucraina</c:v>
                </c:pt>
                <c:pt idx="11">
                  <c:v>Iran</c:v>
                </c:pt>
                <c:pt idx="12">
                  <c:v>Filippine</c:v>
                </c:pt>
                <c:pt idx="13">
                  <c:v>Pakistan</c:v>
                </c:pt>
                <c:pt idx="14">
                  <c:v>Cina</c:v>
                </c:pt>
                <c:pt idx="15">
                  <c:v>Emirati Arabi Uniti</c:v>
                </c:pt>
                <c:pt idx="16">
                  <c:v>ALTRI PAESI</c:v>
                </c:pt>
                <c:pt idx="17">
                  <c:v>Repubblica ceca</c:v>
                </c:pt>
                <c:pt idx="18">
                  <c:v>Norvegia</c:v>
                </c:pt>
                <c:pt idx="19">
                  <c:v>Lettonia</c:v>
                </c:pt>
                <c:pt idx="20">
                  <c:v>Federazione russa</c:v>
                </c:pt>
                <c:pt idx="21">
                  <c:v>Austria</c:v>
                </c:pt>
                <c:pt idx="22">
                  <c:v>Irlanda</c:v>
                </c:pt>
                <c:pt idx="23">
                  <c:v>Australia</c:v>
                </c:pt>
                <c:pt idx="24">
                  <c:v>Lussemburgo</c:v>
                </c:pt>
                <c:pt idx="25">
                  <c:v>Polonia</c:v>
                </c:pt>
                <c:pt idx="26">
                  <c:v>Svizzera</c:v>
                </c:pt>
                <c:pt idx="27">
                  <c:v>Paesi Bassi</c:v>
                </c:pt>
                <c:pt idx="28">
                  <c:v>Malta</c:v>
                </c:pt>
                <c:pt idx="29">
                  <c:v>Belgio</c:v>
                </c:pt>
                <c:pt idx="30">
                  <c:v>Spagna</c:v>
                </c:pt>
                <c:pt idx="31">
                  <c:v>Francia</c:v>
                </c:pt>
                <c:pt idx="32">
                  <c:v>Germania</c:v>
                </c:pt>
                <c:pt idx="33">
                  <c:v>Regno Unito</c:v>
                </c:pt>
              </c:strCache>
            </c:strRef>
          </c:cat>
          <c:val>
            <c:numRef>
              <c:f>'Tavola 9'!$K$3:$K$36</c:f>
              <c:numCache>
                <c:formatCode>General</c:formatCode>
                <c:ptCount val="34"/>
                <c:pt idx="0">
                  <c:v>0</c:v>
                </c:pt>
                <c:pt idx="1">
                  <c:v>-2</c:v>
                </c:pt>
                <c:pt idx="2">
                  <c:v>0</c:v>
                </c:pt>
                <c:pt idx="3">
                  <c:v>0</c:v>
                </c:pt>
                <c:pt idx="4">
                  <c:v>-4</c:v>
                </c:pt>
                <c:pt idx="5">
                  <c:v>-9</c:v>
                </c:pt>
                <c:pt idx="6">
                  <c:v>0</c:v>
                </c:pt>
                <c:pt idx="7">
                  <c:v>-1</c:v>
                </c:pt>
                <c:pt idx="8">
                  <c:v>-13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-6</c:v>
                </c:pt>
                <c:pt idx="16">
                  <c:v>-43</c:v>
                </c:pt>
                <c:pt idx="17">
                  <c:v>-6</c:v>
                </c:pt>
                <c:pt idx="18">
                  <c:v>-6</c:v>
                </c:pt>
                <c:pt idx="19">
                  <c:v>-7</c:v>
                </c:pt>
                <c:pt idx="20">
                  <c:v>-7</c:v>
                </c:pt>
                <c:pt idx="21">
                  <c:v>-7</c:v>
                </c:pt>
                <c:pt idx="22">
                  <c:v>-8</c:v>
                </c:pt>
                <c:pt idx="23">
                  <c:v>-8</c:v>
                </c:pt>
                <c:pt idx="24">
                  <c:v>-9</c:v>
                </c:pt>
                <c:pt idx="25">
                  <c:v>-10</c:v>
                </c:pt>
                <c:pt idx="26">
                  <c:v>-26</c:v>
                </c:pt>
                <c:pt idx="27">
                  <c:v>-27</c:v>
                </c:pt>
                <c:pt idx="28">
                  <c:v>-35</c:v>
                </c:pt>
                <c:pt idx="29">
                  <c:v>-41</c:v>
                </c:pt>
                <c:pt idx="30">
                  <c:v>-71</c:v>
                </c:pt>
                <c:pt idx="31">
                  <c:v>-110</c:v>
                </c:pt>
                <c:pt idx="32">
                  <c:v>-180</c:v>
                </c:pt>
                <c:pt idx="33">
                  <c:v>-288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49-41C3-8EB3-7D359436D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235730816"/>
        <c:axId val="235732352"/>
      </c:barChart>
      <c:catAx>
        <c:axId val="23573081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800"/>
            </a:pPr>
            <a:endParaRPr lang="it-IT"/>
          </a:p>
        </c:txPr>
        <c:crossAx val="235732352"/>
        <c:crosses val="autoZero"/>
        <c:auto val="1"/>
        <c:lblAlgn val="ctr"/>
        <c:lblOffset val="100"/>
        <c:noMultiLvlLbl val="0"/>
      </c:catAx>
      <c:valAx>
        <c:axId val="235732352"/>
        <c:scaling>
          <c:orientation val="minMax"/>
          <c:max val="400"/>
          <c:min val="-400"/>
        </c:scaling>
        <c:delete val="0"/>
        <c:axPos val="t"/>
        <c:majorGridlines/>
        <c:numFmt formatCode="General" sourceLinked="1"/>
        <c:majorTickMark val="out"/>
        <c:minorTickMark val="none"/>
        <c:tickLblPos val="nextTo"/>
        <c:crossAx val="2357308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18597222222226"/>
          <c:y val="0.87102852293426059"/>
          <c:w val="0.11933625000000002"/>
          <c:h val="0.10194817022685874"/>
        </c:manualLayout>
      </c:layout>
      <c:overlay val="0"/>
      <c:txPr>
        <a:bodyPr/>
        <a:lstStyle/>
        <a:p>
          <a:pPr>
            <a:defRPr sz="1200"/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30/05/2023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74574" y="1856270"/>
            <a:ext cx="5817425" cy="2407188"/>
          </a:xfrm>
        </p:spPr>
        <p:txBody>
          <a:bodyPr>
            <a:noAutofit/>
          </a:bodyPr>
          <a:lstStyle/>
          <a:p>
            <a:pPr algn="l"/>
            <a:r>
              <a:rPr lang="it-IT" sz="4400" b="1" dirty="0">
                <a:solidFill>
                  <a:srgbClr val="C00000"/>
                </a:solidFill>
              </a:rPr>
              <a:t>DA DOVE VENIAMO?</a:t>
            </a:r>
            <a:br>
              <a:rPr lang="it-IT" sz="4400" b="1" dirty="0">
                <a:solidFill>
                  <a:srgbClr val="C00000"/>
                </a:solidFill>
              </a:rPr>
            </a:br>
            <a:r>
              <a:rPr lang="it-IT" sz="4400" b="1" dirty="0">
                <a:solidFill>
                  <a:srgbClr val="C00000"/>
                </a:solidFill>
              </a:rPr>
              <a:t>CHI SIAMO? </a:t>
            </a:r>
            <a:br>
              <a:rPr lang="it-IT" sz="4400" b="1" dirty="0">
                <a:solidFill>
                  <a:srgbClr val="C00000"/>
                </a:solidFill>
              </a:rPr>
            </a:br>
            <a:r>
              <a:rPr lang="it-IT" sz="4400" b="1" dirty="0">
                <a:solidFill>
                  <a:srgbClr val="C00000"/>
                </a:solidFill>
              </a:rPr>
              <a:t>DOVE ANDIAMO?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575" y="4263458"/>
            <a:ext cx="4572000" cy="769441"/>
          </a:xfrm>
        </p:spPr>
        <p:txBody>
          <a:bodyPr>
            <a:normAutofit/>
          </a:bodyPr>
          <a:lstStyle/>
          <a:p>
            <a:pPr algn="l"/>
            <a:r>
              <a:rPr lang="it-IT" dirty="0"/>
              <a:t>IMMIGRATI ED EMIGRATI </a:t>
            </a:r>
            <a:br>
              <a:rPr lang="it-IT" dirty="0"/>
            </a:br>
            <a:r>
              <a:rPr lang="it-IT" dirty="0"/>
              <a:t>A PALERMO NEL 2022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E0852E2-98F0-4EEC-B091-E7F1BD391580}"/>
              </a:ext>
            </a:extLst>
          </p:cNvPr>
          <p:cNvSpPr txBox="1"/>
          <p:nvPr/>
        </p:nvSpPr>
        <p:spPr>
          <a:xfrm>
            <a:off x="7179779" y="5068270"/>
            <a:ext cx="35621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solidFill>
                  <a:srgbClr val="009E47"/>
                </a:solidFill>
                <a:latin typeface="Bahnschrift Light" panose="020B0502040204020203" pitchFamily="34" charset="0"/>
              </a:rPr>
              <a:t>GIROLAMO D’ANNEO</a:t>
            </a:r>
          </a:p>
          <a:p>
            <a:r>
              <a:rPr lang="it-IT" sz="1200" dirty="0">
                <a:solidFill>
                  <a:srgbClr val="009E47"/>
                </a:solidFill>
                <a:latin typeface="Bahnschrift Light" panose="020B0502040204020203" pitchFamily="34" charset="0"/>
              </a:rPr>
              <a:t>RESPONSABILE STUDI E RICERCHE STATISTICHE</a:t>
            </a:r>
            <a:br>
              <a:rPr lang="it-IT" sz="1200" dirty="0">
                <a:solidFill>
                  <a:srgbClr val="009E47"/>
                </a:solidFill>
                <a:latin typeface="Bahnschrift Light" panose="020B0502040204020203" pitchFamily="34" charset="0"/>
              </a:rPr>
            </a:br>
            <a:r>
              <a:rPr lang="it-IT" sz="1200" dirty="0">
                <a:solidFill>
                  <a:srgbClr val="009E47"/>
                </a:solidFill>
                <a:latin typeface="Bahnschrift Light" panose="020B0502040204020203" pitchFamily="34" charset="0"/>
              </a:rPr>
              <a:t>COMUNE DI PALERMO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7C6B28A1-27AC-4FB4-AA48-F678B103E6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414" y="5101809"/>
            <a:ext cx="702365" cy="70236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4449121-1CC2-41B7-A464-177EABFB1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51649"/>
            <a:ext cx="6415427" cy="3023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70"/>
            <a:ext cx="11353800" cy="97692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Immigrati ed emigrati nel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3804" y="1479567"/>
            <a:ext cx="4908196" cy="4697395"/>
          </a:xfrm>
        </p:spPr>
        <p:txBody>
          <a:bodyPr>
            <a:normAutofit fontScale="92500" lnSpcReduction="10000"/>
          </a:bodyPr>
          <a:lstStyle/>
          <a:p>
            <a:r>
              <a:rPr lang="it-IT" sz="1600" dirty="0"/>
              <a:t>A Palermo, nel 2022, si sono registrate 11.344 cancellazioni dall’anagrafe per trasferimento verso altri comuni italiani o verso l’estero. Nello stesso periodo si sono registrate 8.251 iscrizioni, determinando così un saldo migratorio negativo di 3.093 unità .</a:t>
            </a:r>
          </a:p>
          <a:p>
            <a:r>
              <a:rPr lang="it-IT" sz="1600" dirty="0"/>
              <a:t>L’età media delle persone che nel 2022 hanno lasciato Palermo è di 36,3 anni, mentre quella delle persone che si sono trasferite a Palermo è di 35,5 anni.</a:t>
            </a:r>
          </a:p>
          <a:p>
            <a:r>
              <a:rPr lang="it-IT" sz="1600" dirty="0"/>
              <a:t>La distribuzione per età degli emigrati e degli immigrati (vedi grafico) segue un andamento bimodale, con un primo picco che riguarda i bambini nei primi anni di età, e un secondo picco – più alto – che riguarda la fascia di età compresa fra i 25 e i 40 anni. </a:t>
            </a:r>
          </a:p>
          <a:p>
            <a:r>
              <a:rPr lang="it-IT" sz="1600" dirty="0"/>
              <a:t>Appare evidente che il significativo numero di bambini è indice di intere famiglie che spostano la propria residenza, come confermato anche dalla forte concentrazione di immigrati e di emigrati nella fascia fra i 25 e i 40 anni. </a:t>
            </a:r>
          </a:p>
          <a:p>
            <a:r>
              <a:rPr lang="it-IT" sz="1600" dirty="0"/>
              <a:t>Le caratteristiche tipo degli immigrati e degli emigrati sembrano individuare quindi giovani famiglie con bambini in tenera età o giovani coppie ancora senza figli</a:t>
            </a:r>
          </a:p>
          <a:p>
            <a:endParaRPr lang="it-IT" sz="1600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0000000-0008-0000-1D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411338"/>
              </p:ext>
            </p:extLst>
          </p:nvPr>
        </p:nvGraphicFramePr>
        <p:xfrm>
          <a:off x="0" y="1394216"/>
          <a:ext cx="7200000" cy="483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741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70"/>
            <a:ext cx="11353800" cy="97692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Immigrati ed emigrati nel 2022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1F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852897"/>
              </p:ext>
            </p:extLst>
          </p:nvPr>
        </p:nvGraphicFramePr>
        <p:xfrm>
          <a:off x="0" y="1777781"/>
          <a:ext cx="6120000" cy="3211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00000000-0008-0000-1E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613049"/>
              </p:ext>
            </p:extLst>
          </p:nvPr>
        </p:nvGraphicFramePr>
        <p:xfrm>
          <a:off x="6065578" y="1777781"/>
          <a:ext cx="6120000" cy="3211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911E5448-806B-4756-98C2-61863D6A1553}"/>
              </a:ext>
            </a:extLst>
          </p:cNvPr>
          <p:cNvSpPr/>
          <p:nvPr/>
        </p:nvSpPr>
        <p:spPr>
          <a:xfrm>
            <a:off x="0" y="5165771"/>
            <a:ext cx="6120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15,1% degli immigrati proviene dall’estero, il 23,2% da altre regioni italiane, il 15,9% da altre province siciliane e ben il 45,8% si è spostato da un comune della Città Metropolitana di Palermo</a:t>
            </a:r>
            <a:endParaRPr lang="it-IT" sz="16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7F7EF55-A247-494E-89E8-4FDD9B805095}"/>
              </a:ext>
            </a:extLst>
          </p:cNvPr>
          <p:cNvSpPr/>
          <p:nvPr/>
        </p:nvSpPr>
        <p:spPr>
          <a:xfrm>
            <a:off x="6065578" y="5160380"/>
            <a:ext cx="6120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L’8,1% degli emigrati si è trasferito all’estero, il 39,0% ha varcato lo Stretto di Messina per andare a vivere in un’altra regione italiana, il 10,4% si è diretto verso altre province siciliane, mentre ben il 42,4% non ha varcato i confini della Città Metropolitana di Palermo</a:t>
            </a:r>
            <a:endParaRPr lang="it-IT" sz="16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63BBF34A-89F9-4E0E-93E8-2D09B81DC7D2}"/>
              </a:ext>
            </a:extLst>
          </p:cNvPr>
          <p:cNvSpPr/>
          <p:nvPr/>
        </p:nvSpPr>
        <p:spPr>
          <a:xfrm>
            <a:off x="1044063" y="1352285"/>
            <a:ext cx="4031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</a:rPr>
              <a:t>Immigrati nel 2022 per provenienza</a:t>
            </a:r>
            <a:endParaRPr lang="it-IT" b="1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E14AFD1C-E7CC-487A-A211-42771971912A}"/>
              </a:ext>
            </a:extLst>
          </p:cNvPr>
          <p:cNvSpPr/>
          <p:nvPr/>
        </p:nvSpPr>
        <p:spPr>
          <a:xfrm>
            <a:off x="7141701" y="1352285"/>
            <a:ext cx="3967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</a:rPr>
              <a:t>Emigrati nel 2022 per destinazione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70"/>
            <a:ext cx="11353800" cy="97692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Immigrati ed emigrati da/verso i Comuni della Città Metropolitana nel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AC2465-64EC-4FC3-A160-C73D30F6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2596" y="1427878"/>
            <a:ext cx="5040000" cy="4824000"/>
          </a:xfrm>
        </p:spPr>
        <p:txBody>
          <a:bodyPr>
            <a:normAutofit fontScale="85000" lnSpcReduction="20000"/>
          </a:bodyPr>
          <a:lstStyle/>
          <a:p>
            <a:r>
              <a:rPr lang="it-IT" sz="1600" dirty="0"/>
              <a:t>Il 42,4% degli emigrati (4.811 persone) ha lasciato il Comune di Palermo per trasferirsi in uno dei Comuni della Città Metropolitana di Palermo, e il 45,8% degli immigrati (3.778 persone) ha lasciato un Comune della Città Metropolitana per trasferirsi a Palermo. Il saldo migratorio con i Comuni della Città Metropolitana è negativo per 1.033 unità</a:t>
            </a:r>
          </a:p>
          <a:p>
            <a:r>
              <a:rPr lang="it-IT" sz="1600" dirty="0"/>
              <a:t>Con riferimento alle cancellazioni, i flussi più consistenti si sono diretti verso i Comuni di Carini (18,0% del totale degli emigrati verso un comune della Città Metropolitana di Palermo), Monreale (13,6%), Villabate (7,4%), Bagheria (6,2%), Misilmeri (5,3%), Ficarazzi (4,8%) e Capaci (4,7%). </a:t>
            </a:r>
            <a:br>
              <a:rPr lang="it-IT" sz="1600" dirty="0"/>
            </a:br>
            <a:r>
              <a:rPr lang="it-IT" sz="1600" dirty="0"/>
              <a:t>Complessivamente, i primi sette Comuni sopra elencati hanno assorbito il 60,0% del totale degli emigrati verso un Comune della Città Metropolitana</a:t>
            </a:r>
          </a:p>
          <a:p>
            <a:r>
              <a:rPr lang="it-IT" sz="1600" dirty="0"/>
              <a:t>I primi sette Comuni, anche se con un ordine leggermente diverso, sono anche quelli dai quali si sono registrati i flussi più consistenti di persone che hanno deciso di trasferirsi a Palermo: Monreale (14,2% del totale degli immigrati da un Comune della Città Metropolitana di Palermo), Carini (13,3%), Bagheria (7,0%), Villabate (6,7%), Misilmeri (6,4%), Ficarazzi (4,2%) e Capaci (3,6%). </a:t>
            </a:r>
            <a:br>
              <a:rPr lang="it-IT" sz="1600" dirty="0"/>
            </a:br>
            <a:r>
              <a:rPr lang="it-IT" sz="1600" dirty="0"/>
              <a:t>Complessivamente, il 55,5% del totale degli immigrati da un comune della Città Metropolitana si è mosso da uno di questi sette Comuni</a:t>
            </a:r>
          </a:p>
          <a:p>
            <a:r>
              <a:rPr lang="it-IT" sz="1600" dirty="0"/>
              <a:t>Dei 3.778 immigrati provenienti dai comuni della Provincia, ben 2.997 (pari al 79,3%) sono nati a Palermo (immigrati di ritorno)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2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345515"/>
              </p:ext>
            </p:extLst>
          </p:nvPr>
        </p:nvGraphicFramePr>
        <p:xfrm>
          <a:off x="0" y="1393185"/>
          <a:ext cx="7200000" cy="4831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70"/>
            <a:ext cx="11353800" cy="97692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Immigrati ed emigrati da/verso le altre province siciliane nel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010F5E-8616-4297-BF71-24D76F80B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8677" y="1419927"/>
            <a:ext cx="5040000" cy="4824000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Le persone che si sono trasferite da Palermo verso un comune siciliano al di fuori della Città Metropolitana di Palermo sono state 1.184, pari al 10,4% del totale degli emigrati, mentre le persone che da uno di questi comuni si sono trasferite a Palermo sono state 1.315, pari al 15,9% del totale degli immigrati. Il saldo migratorio con le altre province siciliane è positivo per 131 unità</a:t>
            </a:r>
          </a:p>
          <a:p>
            <a:r>
              <a:rPr lang="it-IT" dirty="0"/>
              <a:t>La provincia che ha assorbito il maggior numero di emigrati palermitani è stata la Provincia di Trapani (35,3% del totale degli emigrati verso le altre province siciliane), seguita dalla Provincia di Agrigento (22,5%) e dalla Provincia di Messina (15,3%). </a:t>
            </a:r>
            <a:br>
              <a:rPr lang="it-IT" dirty="0"/>
            </a:br>
            <a:r>
              <a:rPr lang="it-IT" dirty="0"/>
              <a:t>Complessivamente, il 73,1% degli emigrati verso le altre province siciliane si è trasferito in una di queste tre province</a:t>
            </a:r>
          </a:p>
          <a:p>
            <a:r>
              <a:rPr lang="it-IT" dirty="0"/>
              <a:t>Trapani, Agrigento e Messina sono anche le province da cui sono arrivati i flussi più consistenti di immigrati: da Trapani il 28,2% del totale degli immigrati dalle altre province siciliane, da Agrigento il 28,0% e da Messina il 12,7%. </a:t>
            </a:r>
            <a:br>
              <a:rPr lang="it-IT" dirty="0"/>
            </a:br>
            <a:r>
              <a:rPr lang="it-IT" dirty="0"/>
              <a:t>Complessivamente, il 68,9% degli immigrati dalle altre province siciliane è arrivato da una di queste tre province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2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229523"/>
              </p:ext>
            </p:extLst>
          </p:nvPr>
        </p:nvGraphicFramePr>
        <p:xfrm>
          <a:off x="1007" y="1394222"/>
          <a:ext cx="7200000" cy="483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D9B91-1F29-4A7F-9EAA-F52A7C363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2598" y="1411980"/>
            <a:ext cx="5040000" cy="4824000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I palermitani che hanno oltrepassato lo Stretto di Messina per trasferirsi in un’altra regione italiana sono stati 4.425, pari al 39,0% del totale degli emigrati, mentre le persone che si sono trasferite a Palermo dalle altre regioni italiane sono state 1.913, pari al 23,2% del totale degli immigrati. Il saldo migratorio con le altre regioni italiane è negativo per 3.093 unità</a:t>
            </a:r>
          </a:p>
          <a:p>
            <a:r>
              <a:rPr lang="it-IT" dirty="0"/>
              <a:t>Le principali destinazioni degli emigrati verso le altre regioni italiane sono state la Lombardia (29,2% del totale degli emigrati verso le altre regioni), l’Emilia Romagna (14,0%), il Lazio (11,3%), il Veneto (9,7%) e il Piemonte (9,4%). Complessivamente, queste cinque regioni hanno assorbito quasi i tre quarti (73,6%) del totale degli emigrati verso le altre regioni</a:t>
            </a:r>
          </a:p>
          <a:p>
            <a:r>
              <a:rPr lang="it-IT" dirty="0"/>
              <a:t>Lombardia, Lazio, Veneto, Piemonte ed Emilia Romagna sono anche le regioni dalle quali è arrivato il maggior numero di immigrati, anche se in tutti i casi il numero di immigrati è stato sensibilmente più basso rispetto al numero di emigrati. Il 27,0% degli emigrati dalle altre regioni è arrivato dalla Lombardia, il 13,1% dal Lazio, il 9,0% dal Veneto, l’8,3% dal Piemonte e l’8,2% dall’Emilia Romagna</a:t>
            </a:r>
          </a:p>
          <a:p>
            <a:r>
              <a:rPr lang="it-IT" dirty="0"/>
              <a:t>Oltre la metà degli immigrati dalle altre regioni italiane, il 58,2%, è nato a Palermo, per cui si può pensare anche in questo caso a un fenomeno di immigrazione di ritorno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23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278748"/>
              </p:ext>
            </p:extLst>
          </p:nvPr>
        </p:nvGraphicFramePr>
        <p:xfrm>
          <a:off x="0" y="1404816"/>
          <a:ext cx="7200000" cy="483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olo 1">
            <a:extLst>
              <a:ext uri="{FF2B5EF4-FFF2-40B4-BE49-F238E27FC236}">
                <a16:creationId xmlns:a16="http://schemas.microsoft.com/office/drawing/2014/main" id="{4E9FBFEC-60A2-4C5D-858E-A9BEB01E4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70"/>
            <a:ext cx="11353800" cy="97692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Immigrati ed emigrati da/verso le altre regioni italiane nel 2022</a:t>
            </a:r>
          </a:p>
        </p:txBody>
      </p:sp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A31CD5-1B79-42DB-BEA4-0BAC38C80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0670"/>
            <a:ext cx="11353800" cy="97692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Immigrati ed emigrati da/verso l’estero nel 2022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83C950-57F1-4818-BD75-64F21A8AC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7977" y="1404073"/>
            <a:ext cx="5040000" cy="4824000"/>
          </a:xfrm>
        </p:spPr>
        <p:txBody>
          <a:bodyPr>
            <a:normAutofit fontScale="55000" lnSpcReduction="20000"/>
          </a:bodyPr>
          <a:lstStyle/>
          <a:p>
            <a:r>
              <a:rPr lang="it-IT" dirty="0"/>
              <a:t>924 cittadini palermitani, pari all’8,1% del totale degli emigrati, si sono trasferiti all’estero. Si sono invece trasferiti a Palermo dall’estero 1.245 persone, pari al 15,1% del totale degli immigrati. Il saldo con l’estero è pertanto positivo per 321 unità</a:t>
            </a:r>
          </a:p>
          <a:p>
            <a:r>
              <a:rPr lang="it-IT" dirty="0"/>
              <a:t>Il flusso maggiore di emigrati verso l’estero si è diretto nel Regno Unito, che ha assorbito il 31,2% del totale dei palermitani che hanno lasciato l’Italia. Seguono la Germania, con il 19,5%, la Francia, con l’11,9% e la Spagna, con il 7,7%. Complessivamente, i primi quattro Paesi hanno assorbito il 70,2% del totale degli emigrati verso l’estero.</a:t>
            </a:r>
          </a:p>
          <a:p>
            <a:r>
              <a:rPr lang="it-IT" dirty="0"/>
              <a:t>Il flusso maggiore di immigrati dall’estero verso Palermo è invece arrivato dal Bangladesh (25,0% del totale), seguito da Germania (7,6%), Regno Unito (6,7%) e Argentina (4,3%). Complessivamente, i primi quattro Paesi hanno generato il 43,6% del totale degli immigrati dall’estero</a:t>
            </a:r>
          </a:p>
          <a:p>
            <a:r>
              <a:rPr lang="it-IT" dirty="0"/>
              <a:t>Fra gli immigrati dall’estero il 21,0% è nato a Palermo, percentuale che sale al 64,2% fra gli immigrati dalla Germania e al 74,7% fra gli immigrati dal Regno Unito. Fra gli emigrati verso l’estero, invece, il 17,6% è nato in un Paese straniero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2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908472"/>
              </p:ext>
            </p:extLst>
          </p:nvPr>
        </p:nvGraphicFramePr>
        <p:xfrm>
          <a:off x="0" y="1408740"/>
          <a:ext cx="7200000" cy="483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46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1329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Arial</vt:lpstr>
      <vt:lpstr>Bahnschrift Light</vt:lpstr>
      <vt:lpstr>Calibri</vt:lpstr>
      <vt:lpstr>Calibri Light</vt:lpstr>
      <vt:lpstr>Lucida Sans</vt:lpstr>
      <vt:lpstr>Tahoma</vt:lpstr>
      <vt:lpstr>Times New Roman</vt:lpstr>
      <vt:lpstr>Tema di Office</vt:lpstr>
      <vt:lpstr>DA DOVE VENIAMO? CHI SIAMO?  DOVE ANDIAMO?</vt:lpstr>
      <vt:lpstr>Immigrati ed emigrati nel 2022</vt:lpstr>
      <vt:lpstr>Immigrati ed emigrati nel 2022</vt:lpstr>
      <vt:lpstr>Immigrati ed emigrati da/verso i Comuni della Città Metropolitana nel 2022</vt:lpstr>
      <vt:lpstr>Immigrati ed emigrati da/verso le altre province siciliane nel 2022</vt:lpstr>
      <vt:lpstr>Immigrati ed emigrati da/verso le altre regioni italiane nel 2022</vt:lpstr>
      <vt:lpstr>Immigrati ed emigrati da/verso l’estero nel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17</cp:revision>
  <dcterms:created xsi:type="dcterms:W3CDTF">2022-04-03T16:23:48Z</dcterms:created>
  <dcterms:modified xsi:type="dcterms:W3CDTF">2023-05-30T10:32:28Z</dcterms:modified>
</cp:coreProperties>
</file>