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26/05/2023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26/05/2023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/>
          <a:lstStyle/>
          <a:p>
            <a:r>
              <a:rPr lang="it-IT" dirty="0"/>
              <a:t>I Comuni nel Sistan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Un focus sulle caratteristiche dei comuni alla luce della Rilevazione Istat sugli elementi identificativi, risorse e attività degli uffici di statistica del Sistan</a:t>
            </a:r>
          </a:p>
          <a:p>
            <a:endParaRPr lang="it-IT" dirty="0"/>
          </a:p>
          <a:p>
            <a:pPr algn="l">
              <a:spcBef>
                <a:spcPts val="0"/>
              </a:spcBef>
            </a:pPr>
            <a:endParaRPr lang="it-IT" sz="1600" dirty="0">
              <a:latin typeface="+mj-lt"/>
            </a:endParaRPr>
          </a:p>
          <a:p>
            <a:pPr algn="l">
              <a:spcBef>
                <a:spcPts val="0"/>
              </a:spcBef>
            </a:pPr>
            <a:r>
              <a:rPr lang="it-IT" sz="1600" dirty="0">
                <a:latin typeface="+mj-lt"/>
              </a:rPr>
              <a:t>Tebala Domenico – Istat</a:t>
            </a:r>
            <a:endParaRPr lang="it-IT" sz="1600" b="0" i="0" dirty="0">
              <a:solidFill>
                <a:srgbClr val="000000"/>
              </a:solidFill>
              <a:effectLst/>
              <a:latin typeface="+mj-lt"/>
            </a:endParaRPr>
          </a:p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990A6148-724D-92E7-CC90-595498098580}"/>
              </a:ext>
            </a:extLst>
          </p:cNvPr>
          <p:cNvSpPr txBox="1">
            <a:spLocks/>
          </p:cNvSpPr>
          <p:nvPr/>
        </p:nvSpPr>
        <p:spPr>
          <a:xfrm>
            <a:off x="765982" y="100097"/>
            <a:ext cx="10515600" cy="11311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/>
              <a:t>La distribuzione territoriale degli uffici di statistica nei comuni italiani – Anno 2022 (*)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B84A974-090F-3DC8-9AF4-A7D082F2D477}"/>
              </a:ext>
            </a:extLst>
          </p:cNvPr>
          <p:cNvSpPr txBox="1"/>
          <p:nvPr/>
        </p:nvSpPr>
        <p:spPr>
          <a:xfrm>
            <a:off x="9408160" y="4501257"/>
            <a:ext cx="278384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(*) Sono compresi i Comuni in Associazione.</a:t>
            </a:r>
          </a:p>
          <a:p>
            <a:r>
              <a:rPr lang="it-IT" sz="1400" i="1" dirty="0"/>
              <a:t>Le basse percentuali di Val d’Aosta e delle province di Trento e Bolzano sono dovute alle specifiche caratteristiche dei territori.  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BD28AE8-972C-44BF-3A3B-59781525B506}"/>
              </a:ext>
            </a:extLst>
          </p:cNvPr>
          <p:cNvSpPr txBox="1"/>
          <p:nvPr/>
        </p:nvSpPr>
        <p:spPr>
          <a:xfrm>
            <a:off x="765982" y="1426785"/>
            <a:ext cx="363728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700" dirty="0"/>
              <a:t>Comuni con U.S. (per 100 Comuni) 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BC05DDFD-F5E6-CC8A-174E-68072369DD0B}"/>
              </a:ext>
            </a:extLst>
          </p:cNvPr>
          <p:cNvGrpSpPr/>
          <p:nvPr/>
        </p:nvGrpSpPr>
        <p:grpSpPr>
          <a:xfrm>
            <a:off x="330514" y="1788921"/>
            <a:ext cx="4535318" cy="4347719"/>
            <a:chOff x="330514" y="1788921"/>
            <a:chExt cx="4535318" cy="4347719"/>
          </a:xfrm>
        </p:grpSpPr>
        <p:grpSp>
          <p:nvGrpSpPr>
            <p:cNvPr id="15" name="Gruppo 14">
              <a:extLst>
                <a:ext uri="{FF2B5EF4-FFF2-40B4-BE49-F238E27FC236}">
                  <a16:creationId xmlns:a16="http://schemas.microsoft.com/office/drawing/2014/main" id="{20014A8D-14A1-CF7A-62A9-01A7C0FF5107}"/>
                </a:ext>
              </a:extLst>
            </p:cNvPr>
            <p:cNvGrpSpPr/>
            <p:nvPr/>
          </p:nvGrpSpPr>
          <p:grpSpPr>
            <a:xfrm>
              <a:off x="933331" y="1788921"/>
              <a:ext cx="3932501" cy="4347719"/>
              <a:chOff x="933331" y="1788921"/>
              <a:chExt cx="3932501" cy="4347719"/>
            </a:xfrm>
          </p:grpSpPr>
          <p:pic>
            <p:nvPicPr>
              <p:cNvPr id="10" name="Immagine 9">
                <a:extLst>
                  <a:ext uri="{FF2B5EF4-FFF2-40B4-BE49-F238E27FC236}">
                    <a16:creationId xmlns:a16="http://schemas.microsoft.com/office/drawing/2014/main" id="{33A4A898-BD58-38D6-2379-89A1C529FB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33331" y="1880919"/>
                <a:ext cx="3932501" cy="4255721"/>
              </a:xfrm>
              <a:prstGeom prst="rect">
                <a:avLst/>
              </a:prstGeom>
            </p:spPr>
          </p:pic>
          <p:sp>
            <p:nvSpPr>
              <p:cNvPr id="14" name="Rettangolo con angoli arrotondati 13">
                <a:extLst>
                  <a:ext uri="{FF2B5EF4-FFF2-40B4-BE49-F238E27FC236}">
                    <a16:creationId xmlns:a16="http://schemas.microsoft.com/office/drawing/2014/main" id="{66EE9CCB-6ECB-AF9C-0BED-37CEE39F821A}"/>
                  </a:ext>
                </a:extLst>
              </p:cNvPr>
              <p:cNvSpPr/>
              <p:nvPr/>
            </p:nvSpPr>
            <p:spPr>
              <a:xfrm>
                <a:off x="4235912" y="1788921"/>
                <a:ext cx="629920" cy="83243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91AAAFFC-48FE-F33E-CE04-58830420A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0514" y="3407834"/>
              <a:ext cx="1015371" cy="1093423"/>
            </a:xfrm>
            <a:prstGeom prst="rect">
              <a:avLst/>
            </a:prstGeom>
          </p:spPr>
        </p:pic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A59255C2-806E-3A1A-EF9E-996022F5C077}"/>
                </a:ext>
              </a:extLst>
            </p:cNvPr>
            <p:cNvSpPr txBox="1"/>
            <p:nvPr/>
          </p:nvSpPr>
          <p:spPr>
            <a:xfrm>
              <a:off x="766386" y="5377062"/>
              <a:ext cx="1188719" cy="338554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it-IT" sz="1600" b="1" dirty="0">
                  <a:solidFill>
                    <a:schemeClr val="bg1"/>
                  </a:solidFill>
                </a:rPr>
                <a:t>Italia 37,8%</a:t>
              </a:r>
            </a:p>
          </p:txBody>
        </p:sp>
      </p:grp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76E19912-8E72-43D2-679B-E7EDDD9628FA}"/>
              </a:ext>
            </a:extLst>
          </p:cNvPr>
          <p:cNvSpPr txBox="1"/>
          <p:nvPr/>
        </p:nvSpPr>
        <p:spPr>
          <a:xfrm>
            <a:off x="5313680" y="1435318"/>
            <a:ext cx="61976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700" dirty="0"/>
              <a:t>Popolazione residente in Comuni con U.S. (per 100 residenti)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5C4096E2-FE1E-A3DA-2B83-2010017A267C}"/>
              </a:ext>
            </a:extLst>
          </p:cNvPr>
          <p:cNvGrpSpPr/>
          <p:nvPr/>
        </p:nvGrpSpPr>
        <p:grpSpPr>
          <a:xfrm>
            <a:off x="5053368" y="1780728"/>
            <a:ext cx="4639272" cy="4427032"/>
            <a:chOff x="5053368" y="1780728"/>
            <a:chExt cx="4639272" cy="4427032"/>
          </a:xfrm>
        </p:grpSpPr>
        <p:pic>
          <p:nvPicPr>
            <p:cNvPr id="18" name="Immagine 17">
              <a:extLst>
                <a:ext uri="{FF2B5EF4-FFF2-40B4-BE49-F238E27FC236}">
                  <a16:creationId xmlns:a16="http://schemas.microsoft.com/office/drawing/2014/main" id="{EAEA9376-AE14-D878-5350-EC35D69A9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68648" y="1880919"/>
              <a:ext cx="4035507" cy="4326841"/>
            </a:xfrm>
            <a:prstGeom prst="rect">
              <a:avLst/>
            </a:prstGeom>
          </p:spPr>
        </p:pic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EB6648A7-C7B0-951D-000C-45A0EFACAFD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53368" y="3420195"/>
              <a:ext cx="830561" cy="1142022"/>
            </a:xfrm>
            <a:prstGeom prst="rect">
              <a:avLst/>
            </a:prstGeom>
          </p:spPr>
        </p:pic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2D6B3BF0-E4D9-1990-0D99-F66D5E5B8F73}"/>
                </a:ext>
              </a:extLst>
            </p:cNvPr>
            <p:cNvSpPr/>
            <p:nvPr/>
          </p:nvSpPr>
          <p:spPr>
            <a:xfrm>
              <a:off x="8869680" y="1780728"/>
              <a:ext cx="822960" cy="9827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07EA38BC-CB6D-DF27-91E7-6D96BB0DCFFD}"/>
                </a:ext>
              </a:extLst>
            </p:cNvPr>
            <p:cNvSpPr txBox="1"/>
            <p:nvPr/>
          </p:nvSpPr>
          <p:spPr>
            <a:xfrm>
              <a:off x="5302301" y="5409198"/>
              <a:ext cx="1188719" cy="338554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it-IT" sz="1600" b="1" dirty="0">
                  <a:solidFill>
                    <a:schemeClr val="bg1"/>
                  </a:solidFill>
                </a:rPr>
                <a:t>Italia 68,2%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o 18">
            <a:extLst>
              <a:ext uri="{FF2B5EF4-FFF2-40B4-BE49-F238E27FC236}">
                <a16:creationId xmlns:a16="http://schemas.microsoft.com/office/drawing/2014/main" id="{741ADC61-7B0A-D8AF-A373-4CA8C7481196}"/>
              </a:ext>
            </a:extLst>
          </p:cNvPr>
          <p:cNvGrpSpPr/>
          <p:nvPr/>
        </p:nvGrpSpPr>
        <p:grpSpPr>
          <a:xfrm>
            <a:off x="8820" y="1813208"/>
            <a:ext cx="4217710" cy="4450211"/>
            <a:chOff x="8820" y="1706880"/>
            <a:chExt cx="4217710" cy="4450211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B414D6B6-9BE3-17F1-6F6E-4AE74D1DE0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20" y="1793570"/>
              <a:ext cx="4217710" cy="4363521"/>
            </a:xfrm>
            <a:prstGeom prst="rect">
              <a:avLst/>
            </a:prstGeom>
          </p:spPr>
        </p:pic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06DEF-AFC6-AB2B-A206-579CC2A611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98" y="3280396"/>
              <a:ext cx="772922" cy="960297"/>
            </a:xfrm>
            <a:prstGeom prst="rect">
              <a:avLst/>
            </a:prstGeom>
          </p:spPr>
        </p:pic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2FBB2250-763B-B95E-AE0F-122C96D3ED1A}"/>
                </a:ext>
              </a:extLst>
            </p:cNvPr>
            <p:cNvSpPr/>
            <p:nvPr/>
          </p:nvSpPr>
          <p:spPr>
            <a:xfrm>
              <a:off x="3657600" y="1706880"/>
              <a:ext cx="528290" cy="904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4" name="Titolo 1">
            <a:extLst>
              <a:ext uri="{FF2B5EF4-FFF2-40B4-BE49-F238E27FC236}">
                <a16:creationId xmlns:a16="http://schemas.microsoft.com/office/drawing/2014/main" id="{8CC0D4D6-1AF3-C7CD-C1F1-9A2D1C5AA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900" y="137909"/>
            <a:ext cx="10515600" cy="1131166"/>
          </a:xfrm>
        </p:spPr>
        <p:txBody>
          <a:bodyPr>
            <a:normAutofit/>
          </a:bodyPr>
          <a:lstStyle/>
          <a:p>
            <a:r>
              <a:rPr lang="it-IT" dirty="0"/>
              <a:t>Risorse umane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7C800B2-9AD3-1ADF-BAB1-2081C983C942}"/>
              </a:ext>
            </a:extLst>
          </p:cNvPr>
          <p:cNvSpPr txBox="1"/>
          <p:nvPr/>
        </p:nvSpPr>
        <p:spPr>
          <a:xfrm>
            <a:off x="152399" y="1375830"/>
            <a:ext cx="297357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700" dirty="0"/>
              <a:t>Full time </a:t>
            </a:r>
            <a:r>
              <a:rPr lang="it-IT" sz="1700" dirty="0" err="1"/>
              <a:t>equivalent</a:t>
            </a:r>
            <a:r>
              <a:rPr lang="it-IT" sz="1700" dirty="0"/>
              <a:t> (FTE) – Anno 2022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5294168-8F74-610C-0A5C-22C450B8F954}"/>
              </a:ext>
            </a:extLst>
          </p:cNvPr>
          <p:cNvSpPr txBox="1"/>
          <p:nvPr/>
        </p:nvSpPr>
        <p:spPr>
          <a:xfrm>
            <a:off x="258410" y="5418373"/>
            <a:ext cx="1047820" cy="35139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Italia 0,5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4781489A-6D77-4A0D-8ED1-152DBC70EA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60" y="1439627"/>
            <a:ext cx="4273550" cy="46609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65300B9E-4F6E-CF12-C784-88C8274486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0850" y="1439627"/>
            <a:ext cx="3689350" cy="466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BCA11C0-9946-0F96-7734-29993F21B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900" y="137909"/>
            <a:ext cx="10515600" cy="1131166"/>
          </a:xfrm>
        </p:spPr>
        <p:txBody>
          <a:bodyPr>
            <a:normAutofit/>
          </a:bodyPr>
          <a:lstStyle/>
          <a:p>
            <a:r>
              <a:rPr lang="it-IT" dirty="0"/>
              <a:t> Attività statistica autonoma </a:t>
            </a:r>
            <a:r>
              <a:rPr lang="it-IT" sz="3600" dirty="0"/>
              <a:t>(*)</a:t>
            </a: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A65BD18-4C28-28BA-6577-0AA3E939CE2A}"/>
              </a:ext>
            </a:extLst>
          </p:cNvPr>
          <p:cNvSpPr txBox="1"/>
          <p:nvPr/>
        </p:nvSpPr>
        <p:spPr>
          <a:xfrm>
            <a:off x="8430074" y="438078"/>
            <a:ext cx="37619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i="1" dirty="0"/>
              <a:t>(*) Attività non determinata da richieste dell’Istat o relativa al Programma statistico nazionale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DBEBD60-BE5B-CA24-B9AB-E2FD7AA9F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78" y="1850072"/>
            <a:ext cx="4239192" cy="436996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7C8F5008-A3AB-CDD5-79E4-BA0C806A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78" y="3338626"/>
            <a:ext cx="733647" cy="893134"/>
          </a:xfrm>
          <a:prstGeom prst="rect">
            <a:avLst/>
          </a:prstGeom>
        </p:spPr>
      </p:pic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B30CE699-9709-662D-8C86-D235350BA597}"/>
              </a:ext>
            </a:extLst>
          </p:cNvPr>
          <p:cNvSpPr/>
          <p:nvPr/>
        </p:nvSpPr>
        <p:spPr>
          <a:xfrm>
            <a:off x="3784011" y="1800717"/>
            <a:ext cx="572159" cy="83615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678C76A-46F1-7032-0D82-8BA6D78300BA}"/>
              </a:ext>
            </a:extLst>
          </p:cNvPr>
          <p:cNvSpPr txBox="1"/>
          <p:nvPr/>
        </p:nvSpPr>
        <p:spPr>
          <a:xfrm>
            <a:off x="0" y="1339883"/>
            <a:ext cx="395531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700" dirty="0"/>
              <a:t>Attività statistica di propria iniziativa - Anno 2022 (valori percentuali)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B7AA27E9-F91E-C555-FCC0-F4EBFB694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695" y="1454743"/>
            <a:ext cx="4273550" cy="4660900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D753E3B1-29A4-6EEE-3815-11B2DAD15E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3650" y="1465376"/>
            <a:ext cx="3689350" cy="466090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6CF86B-E5F5-43A4-6366-4836DC9DC89B}"/>
              </a:ext>
            </a:extLst>
          </p:cNvPr>
          <p:cNvSpPr txBox="1"/>
          <p:nvPr/>
        </p:nvSpPr>
        <p:spPr>
          <a:xfrm>
            <a:off x="258410" y="5418373"/>
            <a:ext cx="1047820" cy="35139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Italia 19,0</a:t>
            </a:r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0" y="181310"/>
            <a:ext cx="10515600" cy="976923"/>
          </a:xfrm>
        </p:spPr>
        <p:txBody>
          <a:bodyPr/>
          <a:lstStyle/>
          <a:p>
            <a:r>
              <a:rPr lang="it-IT" dirty="0"/>
              <a:t>Competenze statistiche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8641CD8-2095-DD08-DD77-441BF991AB07}"/>
              </a:ext>
            </a:extLst>
          </p:cNvPr>
          <p:cNvSpPr txBox="1"/>
          <p:nvPr/>
        </p:nvSpPr>
        <p:spPr>
          <a:xfrm>
            <a:off x="606056" y="1490210"/>
            <a:ext cx="9452343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700" dirty="0"/>
              <a:t>Livello di competenze su metodi e strumenti statistici del personale - Anno 2022 (valori percentuali)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09C9C506-D55F-86D5-FA1A-B47D45F29B40}"/>
              </a:ext>
            </a:extLst>
          </p:cNvPr>
          <p:cNvGrpSpPr/>
          <p:nvPr/>
        </p:nvGrpSpPr>
        <p:grpSpPr>
          <a:xfrm>
            <a:off x="606056" y="1945758"/>
            <a:ext cx="10808289" cy="3997842"/>
            <a:chOff x="606056" y="1945758"/>
            <a:chExt cx="10808289" cy="3997842"/>
          </a:xfrm>
        </p:grpSpPr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09A22E34-17A2-B470-2A7E-46B86B02BF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6056" y="1945758"/>
              <a:ext cx="5926867" cy="3997842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2026506D-2C49-2441-3C78-C022D448E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32922" y="1945758"/>
              <a:ext cx="4881423" cy="39978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170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Lucida Sans</vt:lpstr>
      <vt:lpstr>Tahoma</vt:lpstr>
      <vt:lpstr>Tema di Office</vt:lpstr>
      <vt:lpstr>I Comuni nel Sistan</vt:lpstr>
      <vt:lpstr>Presentazione standard di PowerPoint</vt:lpstr>
      <vt:lpstr>Risorse umane</vt:lpstr>
      <vt:lpstr> Attività statistica autonoma (*)</vt:lpstr>
      <vt:lpstr>Competenze statistiche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Domenico Tebala</cp:lastModifiedBy>
  <cp:revision>16</cp:revision>
  <dcterms:created xsi:type="dcterms:W3CDTF">2022-04-03T16:23:48Z</dcterms:created>
  <dcterms:modified xsi:type="dcterms:W3CDTF">2023-05-26T09:18:32Z</dcterms:modified>
</cp:coreProperties>
</file>