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autoCompressPictures="0" bookmarkIdSeed="3">
  <p:sldMasterIdLst>
    <p:sldMasterId id="2147483663" r:id="rId5"/>
  </p:sldMasterIdLst>
  <p:notesMasterIdLst>
    <p:notesMasterId r:id="rId25"/>
  </p:notesMasterIdLst>
  <p:handoutMasterIdLst>
    <p:handoutMasterId r:id="rId26"/>
  </p:handoutMasterIdLst>
  <p:sldIdLst>
    <p:sldId id="402" r:id="rId6"/>
    <p:sldId id="468" r:id="rId7"/>
    <p:sldId id="465" r:id="rId8"/>
    <p:sldId id="467" r:id="rId9"/>
    <p:sldId id="460" r:id="rId10"/>
    <p:sldId id="462" r:id="rId11"/>
    <p:sldId id="443" r:id="rId12"/>
    <p:sldId id="458" r:id="rId13"/>
    <p:sldId id="459" r:id="rId14"/>
    <p:sldId id="457" r:id="rId15"/>
    <p:sldId id="453" r:id="rId16"/>
    <p:sldId id="455" r:id="rId17"/>
    <p:sldId id="456" r:id="rId18"/>
    <p:sldId id="444" r:id="rId19"/>
    <p:sldId id="445" r:id="rId20"/>
    <p:sldId id="450" r:id="rId21"/>
    <p:sldId id="451" r:id="rId22"/>
    <p:sldId id="446" r:id="rId23"/>
    <p:sldId id="355" r:id="rId24"/>
  </p:sldIdLst>
  <p:sldSz cx="12192000" cy="6858000"/>
  <p:notesSz cx="6808788" cy="9940925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795" userDrawn="1">
          <p15:clr>
            <a:srgbClr val="A4A3A4"/>
          </p15:clr>
        </p15:guide>
        <p15:guide id="3" pos="189" userDrawn="1">
          <p15:clr>
            <a:srgbClr val="A4A3A4"/>
          </p15:clr>
        </p15:guide>
        <p15:guide id="4" orient="horz" pos="4201" userDrawn="1">
          <p15:clr>
            <a:srgbClr val="A4A3A4"/>
          </p15:clr>
        </p15:guide>
        <p15:guide id="5" pos="7469" userDrawn="1">
          <p15:clr>
            <a:srgbClr val="A4A3A4"/>
          </p15:clr>
        </p15:guide>
        <p15:guide id="6" orient="horz" pos="3634" userDrawn="1">
          <p15:clr>
            <a:srgbClr val="A4A3A4"/>
          </p15:clr>
        </p15:guide>
        <p15:guide id="7" orient="horz" pos="414" userDrawn="1">
          <p15:clr>
            <a:srgbClr val="A4A3A4"/>
          </p15:clr>
        </p15:guide>
        <p15:guide id="8" pos="506" userDrawn="1">
          <p15:clr>
            <a:srgbClr val="A4A3A4"/>
          </p15:clr>
        </p15:guide>
        <p15:guide id="10" orient="horz" pos="91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3174"/>
    <a:srgbClr val="FF6600"/>
    <a:srgbClr val="FC2C5E"/>
    <a:srgbClr val="E92E16"/>
    <a:srgbClr val="FF9999"/>
    <a:srgbClr val="004A85"/>
    <a:srgbClr val="FF66CC"/>
    <a:srgbClr val="FF3300"/>
    <a:srgbClr val="F37406"/>
    <a:srgbClr val="D773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4241" autoAdjust="0"/>
  </p:normalViewPr>
  <p:slideViewPr>
    <p:cSldViewPr snapToGrid="0" snapToObjects="1" showGuides="1">
      <p:cViewPr varScale="1">
        <p:scale>
          <a:sx n="97" d="100"/>
          <a:sy n="97" d="100"/>
        </p:scale>
        <p:origin x="1110" y="78"/>
      </p:cViewPr>
      <p:guideLst>
        <p:guide orient="horz" pos="2160"/>
        <p:guide pos="3795"/>
        <p:guide pos="189"/>
        <p:guide orient="horz" pos="4201"/>
        <p:guide pos="7469"/>
        <p:guide orient="horz" pos="3634"/>
        <p:guide orient="horz" pos="414"/>
        <p:guide pos="506"/>
        <p:guide orient="horz" pos="91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99" d="100"/>
          <a:sy n="99" d="100"/>
        </p:scale>
        <p:origin x="4272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7046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56739" y="0"/>
            <a:ext cx="2950475" cy="497046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C5913118-4EC9-AD4C-B9DA-CA0DB6FFC859}" type="datetime1">
              <a:rPr lang="it-IT" smtClean="0"/>
              <a:pPr/>
              <a:t>08/07/2026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42153"/>
            <a:ext cx="2950475" cy="497046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56739" y="9442153"/>
            <a:ext cx="2950475" cy="497046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E1E4E66C-E065-794B-B4DB-C562ECE2B61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1034578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50475" cy="498773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6739" y="1"/>
            <a:ext cx="2950475" cy="498773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B61264E2-5233-8443-8A16-23A594158BA5}" type="datetime1">
              <a:rPr lang="it-IT" smtClean="0"/>
              <a:pPr/>
              <a:t>08/07/2026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1062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0880" y="4784069"/>
            <a:ext cx="5447030" cy="3914240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42155"/>
            <a:ext cx="2950475" cy="498772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6739" y="9442155"/>
            <a:ext cx="2950475" cy="498772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28A374D5-EB6D-E447-B721-9A9B1378976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724148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A374D5-EB6D-E447-B721-9A9B1378976A}" type="slidenum">
              <a:rPr lang="it-IT" smtClean="0"/>
              <a:pPr/>
              <a:t>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465571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A374D5-EB6D-E447-B721-9A9B1378976A}" type="slidenum">
              <a:rPr lang="it-IT" smtClean="0"/>
              <a:pPr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583535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A374D5-EB6D-E447-B721-9A9B1378976A}" type="slidenum">
              <a:rPr lang="it-IT" smtClean="0"/>
              <a:pPr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654063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A374D5-EB6D-E447-B721-9A9B1378976A}" type="slidenum">
              <a:rPr lang="it-IT" smtClean="0"/>
              <a:pPr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517018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A374D5-EB6D-E447-B721-9A9B1378976A}" type="slidenum">
              <a:rPr lang="it-IT" smtClean="0"/>
              <a:pPr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737492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A374D5-EB6D-E447-B721-9A9B1378976A}" type="slidenum">
              <a:rPr lang="it-IT" smtClean="0"/>
              <a:pPr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460493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>
            <a:extLst>
              <a:ext uri="{FF2B5EF4-FFF2-40B4-BE49-F238E27FC236}">
                <a16:creationId xmlns:a16="http://schemas.microsoft.com/office/drawing/2014/main" id="{065F3599-476D-2E49-BAA5-6AE823EE52B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58255" indent="-291636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66546" indent="-233309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33164" indent="-233309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99782" indent="-233309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66401" indent="-233309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033019" indent="-233309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99637" indent="-233309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966256" indent="-233309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8AA91791-39B7-7B42-B733-753D30D84C45}" type="slidenum">
              <a:rPr lang="it-IT" altLang="it-IT" sz="1200"/>
              <a:pPr/>
              <a:t>18</a:t>
            </a:fld>
            <a:endParaRPr lang="it-IT" altLang="it-IT" sz="1200"/>
          </a:p>
        </p:txBody>
      </p:sp>
      <p:sp>
        <p:nvSpPr>
          <p:cNvPr id="16386" name="Rectangle 2">
            <a:extLst>
              <a:ext uri="{FF2B5EF4-FFF2-40B4-BE49-F238E27FC236}">
                <a16:creationId xmlns:a16="http://schemas.microsoft.com/office/drawing/2014/main" id="{79DEB6C3-F655-014A-A897-8DEB29C264D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AFBB228A-B974-ED47-9095-D2AA92CBE9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it-IT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401390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20084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/>
      </p:transition>
    </mc:Choice>
    <mc:Fallback xmlns="">
      <p:transition spd="med">
        <p:push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>
            <a:extLst>
              <a:ext uri="{FF2B5EF4-FFF2-40B4-BE49-F238E27FC236}">
                <a16:creationId xmlns:a16="http://schemas.microsoft.com/office/drawing/2014/main" id="{02B92774-8BD0-D54F-8472-CCF507C1FF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5880100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E0680C71-9AB4-094B-B98F-AC3C7971FEB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880100"/>
            <a:ext cx="12192000" cy="97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521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/>
      </p:transition>
    </mc:Choice>
    <mc:Fallback xmlns="">
      <p:transition spd="med">
        <p:push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622B5055-39C9-324B-B2E5-15DB539AEF2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880100"/>
            <a:ext cx="12192000" cy="97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013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/>
      </p:transition>
    </mc:Choice>
    <mc:Fallback xmlns="">
      <p:transition spd="med">
        <p:push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>
            <a:extLst>
              <a:ext uri="{FF2B5EF4-FFF2-40B4-BE49-F238E27FC236}">
                <a16:creationId xmlns:a16="http://schemas.microsoft.com/office/drawing/2014/main" id="{02B92774-8BD0-D54F-8472-CCF507C1FF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5880100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68DD0F90-2399-F142-95E8-B3CBBA8E74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880100"/>
            <a:ext cx="12192000" cy="97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431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/>
      </p:transition>
    </mc:Choice>
    <mc:Fallback xmlns="">
      <p:transition spd="med">
        <p:push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13382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0" r:id="rId2"/>
    <p:sldLayoutId id="2147483671" r:id="rId3"/>
    <p:sldLayoutId id="2147483672" r:id="rId4"/>
  </p:sldLayoutIdLst>
  <mc:AlternateContent xmlns:mc="http://schemas.openxmlformats.org/markup-compatibility/2006" xmlns:p14="http://schemas.microsoft.com/office/powerpoint/2010/main">
    <mc:Choice Requires="p14">
      <p:transition spd="med" p14:dur="700">
        <p:push/>
      </p:transition>
    </mc:Choice>
    <mc:Fallback xmlns="">
      <p:transition spd="med">
        <p:push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5296894" y="1897170"/>
            <a:ext cx="60989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it-IT" b="1" dirty="0" smtClean="0">
                <a:solidFill>
                  <a:schemeClr val="bg1"/>
                </a:solidFill>
                <a:latin typeface="Arial"/>
                <a:ea typeface="ＭＳ Ｐゴシック" charset="0"/>
                <a:cs typeface="Arial"/>
              </a:rPr>
              <a:t>Corso di formazione Istat – Usci sul Censimento permanente delle Istituzioni Pubbliche</a:t>
            </a:r>
            <a:endParaRPr lang="it-IT" b="1" dirty="0">
              <a:solidFill>
                <a:schemeClr val="bg1"/>
              </a:solidFill>
              <a:latin typeface="Arial"/>
              <a:ea typeface="ＭＳ Ｐゴシック" charset="0"/>
              <a:cs typeface="Arial"/>
            </a:endParaRPr>
          </a:p>
        </p:txBody>
      </p:sp>
      <p:sp>
        <p:nvSpPr>
          <p:cNvPr id="3" name="Text Box 13">
            <a:extLst>
              <a:ext uri="{FF2B5EF4-FFF2-40B4-BE49-F238E27FC236}">
                <a16:creationId xmlns:a16="http://schemas.microsoft.com/office/drawing/2014/main" id="{A9AB924B-6574-0D4C-B888-4D4BC3FDC6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3291" y="3068003"/>
            <a:ext cx="7726166" cy="1519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t" anchorCtr="0">
            <a:no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ctr">
              <a:defRPr/>
            </a:pPr>
            <a:r>
              <a:rPr lang="it-IT" sz="2800" spc="50" dirty="0">
                <a:solidFill>
                  <a:schemeClr val="bg1"/>
                </a:solidFill>
                <a:cs typeface="Courier New" charset="0"/>
              </a:rPr>
              <a:t>Focus sulla sezione 5 </a:t>
            </a:r>
            <a:r>
              <a:rPr lang="it-IT" sz="2800" spc="50" dirty="0" smtClean="0">
                <a:solidFill>
                  <a:schemeClr val="bg1"/>
                </a:solidFill>
                <a:cs typeface="Courier New" charset="0"/>
              </a:rPr>
              <a:t>- servizi </a:t>
            </a:r>
            <a:r>
              <a:rPr lang="it-IT" sz="2800" spc="50" dirty="0">
                <a:solidFill>
                  <a:schemeClr val="bg1"/>
                </a:solidFill>
                <a:cs typeface="Courier New" charset="0"/>
              </a:rPr>
              <a:t>finali </a:t>
            </a:r>
          </a:p>
        </p:txBody>
      </p:sp>
      <p:sp>
        <p:nvSpPr>
          <p:cNvPr id="4" name="Text Box 16">
            <a:extLst>
              <a:ext uri="{FF2B5EF4-FFF2-40B4-BE49-F238E27FC236}">
                <a16:creationId xmlns:a16="http://schemas.microsoft.com/office/drawing/2014/main" id="{FBAE5D11-7306-9D4A-83BC-9E6BCEE7E6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60382" y="5013394"/>
            <a:ext cx="657198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defRPr/>
            </a:pPr>
            <a:r>
              <a:rPr lang="it-IT" sz="1800" dirty="0" smtClean="0">
                <a:solidFill>
                  <a:schemeClr val="bg1"/>
                </a:solidFill>
                <a:latin typeface="Arial"/>
                <a:cs typeface="Arial"/>
              </a:rPr>
              <a:t>Nevio Albo</a:t>
            </a:r>
            <a:endParaRPr lang="it-IT" sz="1800" dirty="0">
              <a:solidFill>
                <a:schemeClr val="bg1"/>
              </a:solidFill>
              <a:latin typeface="Arial"/>
              <a:cs typeface="Arial"/>
            </a:endParaRPr>
          </a:p>
          <a:p>
            <a:pPr>
              <a:defRPr/>
            </a:pPr>
            <a:r>
              <a:rPr lang="it-IT" sz="1800" dirty="0">
                <a:solidFill>
                  <a:schemeClr val="bg1"/>
                </a:solidFill>
                <a:latin typeface="Arial"/>
                <a:cs typeface="Arial"/>
              </a:rPr>
              <a:t>Istat – Direzione Centrale per le Statistiche Economiche</a:t>
            </a:r>
          </a:p>
          <a:p>
            <a:pPr>
              <a:defRPr/>
            </a:pPr>
            <a:endParaRPr lang="it-IT" sz="1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Segnaposto data 1">
            <a:extLst>
              <a:ext uri="{FF2B5EF4-FFF2-40B4-BE49-F238E27FC236}">
                <a16:creationId xmlns:a16="http://schemas.microsoft.com/office/drawing/2014/main" id="{A3712E78-60AB-FA4F-89EF-0E575D043BB7}"/>
              </a:ext>
            </a:extLst>
          </p:cNvPr>
          <p:cNvSpPr txBox="1">
            <a:spLocks/>
          </p:cNvSpPr>
          <p:nvPr/>
        </p:nvSpPr>
        <p:spPr>
          <a:xfrm>
            <a:off x="3609847" y="6368893"/>
            <a:ext cx="5048072" cy="331932"/>
          </a:xfrm>
          <a:prstGeom prst="rect">
            <a:avLst/>
          </a:prstGeom>
        </p:spPr>
        <p:txBody>
          <a:bodyPr bIns="0" anchor="b" anchorCtr="0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Roma – </a:t>
            </a:r>
            <a:r>
              <a:rPr lang="it-IT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08 luglio </a:t>
            </a:r>
            <a:r>
              <a:rPr lang="it-IT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2026</a:t>
            </a:r>
          </a:p>
        </p:txBody>
      </p:sp>
      <p:pic>
        <p:nvPicPr>
          <p:cNvPr id="6" name="Immagine 5"/>
          <p:cNvPicPr/>
          <p:nvPr/>
        </p:nvPicPr>
        <p:blipFill rotWithShape="1">
          <a:blip r:embed="rId3"/>
          <a:srcRect l="72319" t="76554" r="10043" b="14962"/>
          <a:stretch/>
        </p:blipFill>
        <p:spPr bwMode="auto">
          <a:xfrm>
            <a:off x="10078042" y="6158999"/>
            <a:ext cx="1847850" cy="54182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24556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/>
      </p:transition>
    </mc:Choice>
    <mc:Fallback xmlns="">
      <p:transition spd="med">
        <p:push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10">
            <a:extLst>
              <a:ext uri="{FF2B5EF4-FFF2-40B4-BE49-F238E27FC236}">
                <a16:creationId xmlns:a16="http://schemas.microsoft.com/office/drawing/2014/main" id="{8397962C-10BE-9C44-A641-ACE9812CBA69}"/>
              </a:ext>
            </a:extLst>
          </p:cNvPr>
          <p:cNvSpPr txBox="1">
            <a:spLocks/>
          </p:cNvSpPr>
          <p:nvPr/>
        </p:nvSpPr>
        <p:spPr>
          <a:xfrm>
            <a:off x="5892800" y="6045200"/>
            <a:ext cx="406400" cy="2524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606285A-0D01-5749-9BA5-C6D470AE5FD2}" type="slidenum">
              <a:rPr lang="it-IT" sz="12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pPr algn="ctr"/>
              <a:t>9</a:t>
            </a:fld>
            <a:endParaRPr lang="it-IT" sz="1200" b="1" dirty="0">
              <a:solidFill>
                <a:schemeClr val="tx1">
                  <a:lumMod val="50000"/>
                  <a:lumOff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4720464" y="6297613"/>
            <a:ext cx="275107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it-IT" sz="2000" dirty="0">
                <a:solidFill>
                  <a:srgbClr val="000000">
                    <a:lumMod val="50000"/>
                    <a:lumOff val="50000"/>
                  </a:srgbClr>
                </a:solidFill>
                <a:latin typeface="Arial"/>
                <a:cs typeface="Arial"/>
              </a:rPr>
              <a:t>Roma – </a:t>
            </a:r>
            <a:r>
              <a:rPr lang="it-IT" sz="2000" dirty="0" smtClean="0">
                <a:solidFill>
                  <a:srgbClr val="000000">
                    <a:lumMod val="50000"/>
                    <a:lumOff val="50000"/>
                  </a:srgbClr>
                </a:solidFill>
                <a:latin typeface="Arial"/>
                <a:cs typeface="Arial"/>
              </a:rPr>
              <a:t>08 luglio </a:t>
            </a:r>
            <a:r>
              <a:rPr lang="it-IT" sz="2000" dirty="0">
                <a:solidFill>
                  <a:srgbClr val="000000">
                    <a:lumMod val="50000"/>
                    <a:lumOff val="50000"/>
                  </a:srgbClr>
                </a:solidFill>
                <a:latin typeface="Arial"/>
                <a:cs typeface="Arial"/>
              </a:rPr>
              <a:t>2026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8985E405-D677-E549-BED5-E2617C4B9E8B}"/>
              </a:ext>
            </a:extLst>
          </p:cNvPr>
          <p:cNvSpPr txBox="1"/>
          <p:nvPr/>
        </p:nvSpPr>
        <p:spPr>
          <a:xfrm>
            <a:off x="-1" y="0"/>
            <a:ext cx="12192001" cy="660144"/>
          </a:xfrm>
          <a:prstGeom prst="rect">
            <a:avLst/>
          </a:prstGeom>
          <a:solidFill>
            <a:srgbClr val="004A85"/>
          </a:solidFill>
        </p:spPr>
        <p:txBody>
          <a:bodyPr wrap="square" lIns="288000" tIns="144000" rIns="288000" bIns="144000" rtlCol="0" anchor="t" anchorCtr="0">
            <a:spAutoFit/>
          </a:bodyPr>
          <a:lstStyle/>
          <a:p>
            <a:pPr>
              <a:defRPr/>
            </a:pPr>
            <a:r>
              <a:rPr lang="it-IT" sz="2400" b="1" dirty="0">
                <a:solidFill>
                  <a:schemeClr val="bg1"/>
                </a:solidFill>
                <a:latin typeface="Arial"/>
                <a:cs typeface="Arial"/>
              </a:rPr>
              <a:t>Attività 5 Predisposizione di indicatori per misurare i servizi finali delle UI</a:t>
            </a:r>
          </a:p>
        </p:txBody>
      </p:sp>
      <p:sp>
        <p:nvSpPr>
          <p:cNvPr id="10" name="Rettangolo arrotondato 9"/>
          <p:cNvSpPr/>
          <p:nvPr/>
        </p:nvSpPr>
        <p:spPr>
          <a:xfrm>
            <a:off x="161009" y="975405"/>
            <a:ext cx="11869980" cy="914400"/>
          </a:xfrm>
          <a:prstGeom prst="roundRect">
            <a:avLst/>
          </a:prstGeom>
          <a:solidFill>
            <a:srgbClr val="10317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2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it-IT" sz="2000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ndicatore </a:t>
            </a:r>
            <a:r>
              <a:rPr lang="it-IT" sz="2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fisico di </a:t>
            </a:r>
            <a:r>
              <a:rPr lang="it-IT" sz="2000" i="1" u="sng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output</a:t>
            </a:r>
            <a:r>
              <a:rPr lang="it-IT" sz="2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dei servizi finali </a:t>
            </a:r>
            <a:r>
              <a:rPr lang="it-IT" sz="2000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istituzionali in gestione diretta delle IP =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20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numero </a:t>
            </a:r>
            <a:r>
              <a:rPr lang="it-IT" sz="20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totale di utenti/beneficiari del servizio finale nell’anno di riferimento</a:t>
            </a:r>
            <a:endParaRPr lang="it-IT" sz="20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161009" y="2397636"/>
            <a:ext cx="118699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it-IT" sz="2000" dirty="0" smtClean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MS Mincho"/>
              <a:cs typeface="Arial" panose="020B0604020202020204" pitchFamily="34" charset="0"/>
            </a:endParaRPr>
          </a:p>
          <a:p>
            <a:pPr>
              <a:buClr>
                <a:srgbClr val="00B050"/>
              </a:buClr>
            </a:pPr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numero </a:t>
            </a:r>
            <a:r>
              <a:rPr lang="it-IT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complessivo di individui o imprese che nell'arco dell'anno solare 2025 abbiano concretamente usufruito, anche solo per brevi </a:t>
            </a:r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periodi o anche solo per una singola prestazione, </a:t>
            </a:r>
            <a:r>
              <a:rPr lang="it-IT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del servizio finale erogato direttamente dalla istituzione </a:t>
            </a:r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pubblica rispondente</a:t>
            </a:r>
            <a:endParaRPr lang="it-IT" sz="20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ttangolo 23"/>
          <p:cNvSpPr/>
          <p:nvPr/>
        </p:nvSpPr>
        <p:spPr>
          <a:xfrm>
            <a:off x="161009" y="4021363"/>
            <a:ext cx="118699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it-IT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non si dispone di un dato puntuale, </a:t>
            </a:r>
            <a:r>
              <a:rPr lang="it-IT" sz="2000" b="1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 può stimare </a:t>
            </a:r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questo </a:t>
            </a:r>
            <a:r>
              <a:rPr lang="it-IT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numero, anche considerando il suo andamento negli anni precedenti</a:t>
            </a:r>
          </a:p>
        </p:txBody>
      </p:sp>
      <p:sp>
        <p:nvSpPr>
          <p:cNvPr id="25" name="Rettangolo 24"/>
          <p:cNvSpPr/>
          <p:nvPr/>
        </p:nvSpPr>
        <p:spPr>
          <a:xfrm>
            <a:off x="161009" y="5029537"/>
            <a:ext cx="1186998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it-IT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addove è possibile, nei </a:t>
            </a:r>
            <a:r>
              <a:rPr lang="it-IT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casi in cui </a:t>
            </a:r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 </a:t>
            </a:r>
            <a:r>
              <a:rPr lang="it-IT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utente/beneficiario usufruisca più volte nell'anno solare dello stesso servizio </a:t>
            </a:r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finale, deve </a:t>
            </a:r>
            <a:r>
              <a:rPr lang="it-IT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essere </a:t>
            </a:r>
            <a:r>
              <a:rPr lang="it-IT" sz="20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conteggiato una sola volta </a:t>
            </a:r>
            <a:r>
              <a:rPr lang="it-IT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all'interno del totale dei beneficiari </a:t>
            </a:r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 quel </a:t>
            </a:r>
            <a:r>
              <a:rPr lang="it-IT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servizio </a:t>
            </a:r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finale</a:t>
            </a:r>
            <a:endParaRPr lang="it-IT" sz="20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ttangolo 25"/>
          <p:cNvSpPr/>
          <p:nvPr/>
        </p:nvSpPr>
        <p:spPr>
          <a:xfrm>
            <a:off x="2074189" y="2119068"/>
            <a:ext cx="80436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000" b="1" u="sng" dirty="0" smtClean="0">
                <a:solidFill>
                  <a:srgbClr val="1031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Definizione</a:t>
            </a:r>
            <a:endParaRPr lang="it-IT" sz="2000" b="1" u="sng" dirty="0">
              <a:solidFill>
                <a:srgbClr val="10317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3522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/>
      </p:transition>
    </mc:Choice>
    <mc:Fallback xmlns="">
      <p:transition spd="med">
        <p:push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10">
            <a:extLst>
              <a:ext uri="{FF2B5EF4-FFF2-40B4-BE49-F238E27FC236}">
                <a16:creationId xmlns:a16="http://schemas.microsoft.com/office/drawing/2014/main" id="{8397962C-10BE-9C44-A641-ACE9812CBA69}"/>
              </a:ext>
            </a:extLst>
          </p:cNvPr>
          <p:cNvSpPr txBox="1">
            <a:spLocks/>
          </p:cNvSpPr>
          <p:nvPr/>
        </p:nvSpPr>
        <p:spPr>
          <a:xfrm>
            <a:off x="5892800" y="6045200"/>
            <a:ext cx="406400" cy="2524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606285A-0D01-5749-9BA5-C6D470AE5FD2}" type="slidenum">
              <a:rPr lang="it-IT" sz="12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pPr algn="ctr"/>
              <a:t>10</a:t>
            </a:fld>
            <a:endParaRPr lang="it-IT" sz="1200" b="1" dirty="0">
              <a:solidFill>
                <a:schemeClr val="tx1">
                  <a:lumMod val="50000"/>
                  <a:lumOff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4720464" y="6297613"/>
            <a:ext cx="275107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it-IT" sz="2000" dirty="0">
                <a:solidFill>
                  <a:srgbClr val="000000">
                    <a:lumMod val="50000"/>
                    <a:lumOff val="50000"/>
                  </a:srgbClr>
                </a:solidFill>
                <a:latin typeface="Arial"/>
                <a:cs typeface="Arial"/>
              </a:rPr>
              <a:t>Roma – </a:t>
            </a:r>
            <a:r>
              <a:rPr lang="it-IT" sz="2000" dirty="0" smtClean="0">
                <a:solidFill>
                  <a:srgbClr val="000000">
                    <a:lumMod val="50000"/>
                    <a:lumOff val="50000"/>
                  </a:srgbClr>
                </a:solidFill>
                <a:latin typeface="Arial"/>
                <a:cs typeface="Arial"/>
              </a:rPr>
              <a:t>08 luglio </a:t>
            </a:r>
            <a:r>
              <a:rPr lang="it-IT" sz="2000" dirty="0">
                <a:solidFill>
                  <a:srgbClr val="000000">
                    <a:lumMod val="50000"/>
                    <a:lumOff val="50000"/>
                  </a:srgbClr>
                </a:solidFill>
                <a:latin typeface="Arial"/>
                <a:cs typeface="Arial"/>
              </a:rPr>
              <a:t>2026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8985E405-D677-E549-BED5-E2617C4B9E8B}"/>
              </a:ext>
            </a:extLst>
          </p:cNvPr>
          <p:cNvSpPr txBox="1"/>
          <p:nvPr/>
        </p:nvSpPr>
        <p:spPr>
          <a:xfrm>
            <a:off x="-1" y="0"/>
            <a:ext cx="12192001" cy="660144"/>
          </a:xfrm>
          <a:prstGeom prst="rect">
            <a:avLst/>
          </a:prstGeom>
          <a:solidFill>
            <a:srgbClr val="004A85"/>
          </a:solidFill>
        </p:spPr>
        <p:txBody>
          <a:bodyPr wrap="square" lIns="288000" tIns="144000" rIns="288000" bIns="144000" rtlCol="0" anchor="t" anchorCtr="0">
            <a:spAutoFit/>
          </a:bodyPr>
          <a:lstStyle/>
          <a:p>
            <a:pPr>
              <a:defRPr/>
            </a:pPr>
            <a:r>
              <a:rPr lang="it-IT" sz="2400" b="1" dirty="0">
                <a:solidFill>
                  <a:schemeClr val="bg1"/>
                </a:solidFill>
                <a:latin typeface="Arial"/>
                <a:cs typeface="Arial"/>
              </a:rPr>
              <a:t>Attività 5 Predisposizione di indicatori per misurare i servizi finali delle UI</a:t>
            </a:r>
          </a:p>
        </p:txBody>
      </p:sp>
      <p:sp>
        <p:nvSpPr>
          <p:cNvPr id="6" name="Rettangolo 5"/>
          <p:cNvSpPr/>
          <p:nvPr/>
        </p:nvSpPr>
        <p:spPr>
          <a:xfrm>
            <a:off x="2002726" y="1097789"/>
            <a:ext cx="77801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000" b="1" u="sng" dirty="0" smtClean="0">
                <a:solidFill>
                  <a:srgbClr val="1031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Casistiche per Comuni, Unioni di comuni, Comunità montane</a:t>
            </a:r>
            <a:r>
              <a:rPr lang="it-IT" sz="2000" b="1" dirty="0" smtClean="0">
                <a:solidFill>
                  <a:srgbClr val="1031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it-IT" sz="2000" b="1" dirty="0">
              <a:solidFill>
                <a:srgbClr val="10317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-52064" y="2979735"/>
            <a:ext cx="29951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 smtClean="0">
                <a:solidFill>
                  <a:srgbClr val="103174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Gestione rifiuti urbani e servizio idrico </a:t>
            </a:r>
            <a:endParaRPr lang="it-IT" sz="2000" dirty="0">
              <a:solidFill>
                <a:srgbClr val="10317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3762436" y="2959763"/>
            <a:ext cx="88667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totale </a:t>
            </a:r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utenze </a:t>
            </a:r>
            <a:r>
              <a:rPr lang="it-IT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civili </a:t>
            </a:r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(domestiche e non domestiche non produttive) attive (</a:t>
            </a:r>
            <a:r>
              <a:rPr lang="it-IT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anche solo per un mese) nell’anno 2025  </a:t>
            </a:r>
            <a:endParaRPr lang="it-IT" sz="20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-73481" y="3822487"/>
            <a:ext cx="12192001" cy="4156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 smtClean="0">
                <a:solidFill>
                  <a:srgbClr val="103174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P. e. di </a:t>
            </a:r>
            <a:r>
              <a:rPr lang="it-IT" sz="2000" dirty="0">
                <a:solidFill>
                  <a:srgbClr val="103174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sostegno al reddito</a:t>
            </a:r>
            <a:endParaRPr lang="it-IT" sz="2000" dirty="0">
              <a:solidFill>
                <a:srgbClr val="10317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3742295" y="3676887"/>
            <a:ext cx="904047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totale </a:t>
            </a:r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percettori nell'anno </a:t>
            </a:r>
            <a:r>
              <a:rPr lang="it-IT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2025 </a:t>
            </a:r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di almeno </a:t>
            </a:r>
            <a:r>
              <a:rPr lang="it-IT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una prestazione assistenziale </a:t>
            </a:r>
            <a:endParaRPr lang="it-IT" sz="2000" dirty="0" smtClean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MS Mincho"/>
              <a:cs typeface="Arial" panose="020B0604020202020204" pitchFamily="34" charset="0"/>
            </a:endParaRPr>
          </a:p>
          <a:p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in </a:t>
            </a:r>
            <a:r>
              <a:rPr lang="it-IT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denaro </a:t>
            </a:r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(sussidi </a:t>
            </a:r>
            <a:r>
              <a:rPr lang="it-IT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economici per </a:t>
            </a:r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famiglie in difficoltà) erogata direttamente</a:t>
            </a:r>
            <a:endParaRPr lang="it-IT" sz="20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ttangolo 14"/>
          <p:cNvSpPr/>
          <p:nvPr/>
        </p:nvSpPr>
        <p:spPr>
          <a:xfrm>
            <a:off x="-70307" y="4622824"/>
            <a:ext cx="30686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>
                <a:solidFill>
                  <a:srgbClr val="1031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Assistenza </a:t>
            </a:r>
            <a:r>
              <a:rPr lang="it-IT" sz="2000" dirty="0" smtClean="0">
                <a:solidFill>
                  <a:srgbClr val="1031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residenziale</a:t>
            </a:r>
            <a:endParaRPr lang="it-IT" sz="2000" dirty="0">
              <a:solidFill>
                <a:srgbClr val="10317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ttangolo 15"/>
          <p:cNvSpPr/>
          <p:nvPr/>
        </p:nvSpPr>
        <p:spPr>
          <a:xfrm>
            <a:off x="3731510" y="4352864"/>
            <a:ext cx="914956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totale ospiti </a:t>
            </a:r>
            <a:r>
              <a:rPr lang="it-IT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nell’anno 2025 di strutture residenziali di assistenza sociale </a:t>
            </a:r>
            <a:endParaRPr lang="it-IT" sz="2000" dirty="0" smtClean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MS Mincho"/>
              <a:cs typeface="Arial" panose="020B0604020202020204" pitchFamily="34" charset="0"/>
            </a:endParaRPr>
          </a:p>
          <a:p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e </a:t>
            </a:r>
            <a:r>
              <a:rPr lang="it-IT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socio-sanitaria (comunità </a:t>
            </a:r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e case alloggio, </a:t>
            </a:r>
            <a:r>
              <a:rPr lang="it-IT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comunità </a:t>
            </a:r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per </a:t>
            </a:r>
            <a:r>
              <a:rPr lang="it-IT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minori, case di </a:t>
            </a:r>
            <a:endParaRPr lang="it-IT" sz="2000" dirty="0" smtClean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MS Mincho"/>
              <a:cs typeface="Arial" panose="020B0604020202020204" pitchFamily="34" charset="0"/>
            </a:endParaRPr>
          </a:p>
          <a:p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riposo</a:t>
            </a:r>
            <a:r>
              <a:rPr lang="it-IT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, residenze sanitarie assistenziali</a:t>
            </a:r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) in gestione diretta</a:t>
            </a:r>
            <a:endParaRPr lang="it-IT" sz="20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ttangolo 16"/>
          <p:cNvSpPr/>
          <p:nvPr/>
        </p:nvSpPr>
        <p:spPr>
          <a:xfrm>
            <a:off x="-73481" y="5522415"/>
            <a:ext cx="335280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 smtClean="0">
                <a:solidFill>
                  <a:srgbClr val="103174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Assistenza </a:t>
            </a:r>
            <a:r>
              <a:rPr lang="it-IT" sz="2000" dirty="0">
                <a:solidFill>
                  <a:srgbClr val="103174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non residenziale </a:t>
            </a:r>
            <a:endParaRPr lang="it-IT" sz="2000" dirty="0">
              <a:solidFill>
                <a:srgbClr val="10317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ttangolo 17"/>
          <p:cNvSpPr/>
          <p:nvPr/>
        </p:nvSpPr>
        <p:spPr>
          <a:xfrm>
            <a:off x="3745437" y="5368527"/>
            <a:ext cx="896509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totale </a:t>
            </a:r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individui beneficiari nell’anno </a:t>
            </a:r>
            <a:r>
              <a:rPr lang="it-IT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2025 di almeno uno dei servizi di assistenza non residenziale </a:t>
            </a:r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(SAD e SAISA) in gestione diretta</a:t>
            </a:r>
            <a:endParaRPr lang="it-IT" sz="20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Freccia a destra 18"/>
          <p:cNvSpPr/>
          <p:nvPr/>
        </p:nvSpPr>
        <p:spPr>
          <a:xfrm>
            <a:off x="3205839" y="5485839"/>
            <a:ext cx="53959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" name="Freccia a destra 19"/>
          <p:cNvSpPr/>
          <p:nvPr/>
        </p:nvSpPr>
        <p:spPr>
          <a:xfrm>
            <a:off x="3185168" y="4550341"/>
            <a:ext cx="53959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Freccia a destra 20"/>
          <p:cNvSpPr/>
          <p:nvPr/>
        </p:nvSpPr>
        <p:spPr>
          <a:xfrm>
            <a:off x="3180128" y="3798952"/>
            <a:ext cx="54463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2" name="Freccia a destra 21"/>
          <p:cNvSpPr/>
          <p:nvPr/>
        </p:nvSpPr>
        <p:spPr>
          <a:xfrm>
            <a:off x="3204980" y="3068608"/>
            <a:ext cx="557456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Rettangolo arrotondato 8"/>
          <p:cNvSpPr/>
          <p:nvPr/>
        </p:nvSpPr>
        <p:spPr>
          <a:xfrm>
            <a:off x="0" y="2995652"/>
            <a:ext cx="12192000" cy="67605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Rettangolo arrotondato 10"/>
          <p:cNvSpPr/>
          <p:nvPr/>
        </p:nvSpPr>
        <p:spPr>
          <a:xfrm>
            <a:off x="-7894" y="3753867"/>
            <a:ext cx="12169324" cy="55286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Rettangolo arrotondato 12"/>
          <p:cNvSpPr/>
          <p:nvPr/>
        </p:nvSpPr>
        <p:spPr>
          <a:xfrm>
            <a:off x="-21384" y="4378538"/>
            <a:ext cx="12169326" cy="97043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Rettangolo arrotondato 22"/>
          <p:cNvSpPr/>
          <p:nvPr/>
        </p:nvSpPr>
        <p:spPr>
          <a:xfrm>
            <a:off x="0" y="5434808"/>
            <a:ext cx="12192000" cy="58669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4" name="Rettangolo 23"/>
          <p:cNvSpPr/>
          <p:nvPr/>
        </p:nvSpPr>
        <p:spPr>
          <a:xfrm>
            <a:off x="161009" y="1982097"/>
            <a:ext cx="118699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000" b="1" i="1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 servizi finali principali di pertinenza </a:t>
            </a:r>
            <a:endParaRPr lang="it-IT" sz="2000" b="1" i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0649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/>
      </p:transition>
    </mc:Choice>
    <mc:Fallback xmlns="">
      <p:transition spd="med">
        <p:push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10">
            <a:extLst>
              <a:ext uri="{FF2B5EF4-FFF2-40B4-BE49-F238E27FC236}">
                <a16:creationId xmlns:a16="http://schemas.microsoft.com/office/drawing/2014/main" id="{8397962C-10BE-9C44-A641-ACE9812CBA69}"/>
              </a:ext>
            </a:extLst>
          </p:cNvPr>
          <p:cNvSpPr txBox="1">
            <a:spLocks/>
          </p:cNvSpPr>
          <p:nvPr/>
        </p:nvSpPr>
        <p:spPr>
          <a:xfrm>
            <a:off x="5892800" y="6045200"/>
            <a:ext cx="406400" cy="2524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606285A-0D01-5749-9BA5-C6D470AE5FD2}" type="slidenum">
              <a:rPr lang="it-IT" sz="12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pPr algn="ctr"/>
              <a:t>11</a:t>
            </a:fld>
            <a:endParaRPr lang="it-IT" sz="1200" b="1" dirty="0">
              <a:solidFill>
                <a:schemeClr val="tx1">
                  <a:lumMod val="50000"/>
                  <a:lumOff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4720464" y="6297613"/>
            <a:ext cx="275107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it-IT" sz="2000" dirty="0">
                <a:solidFill>
                  <a:srgbClr val="000000">
                    <a:lumMod val="50000"/>
                    <a:lumOff val="50000"/>
                  </a:srgbClr>
                </a:solidFill>
                <a:latin typeface="Arial"/>
                <a:cs typeface="Arial"/>
              </a:rPr>
              <a:t>Roma – </a:t>
            </a:r>
            <a:r>
              <a:rPr lang="it-IT" sz="2000" dirty="0" smtClean="0">
                <a:solidFill>
                  <a:srgbClr val="000000">
                    <a:lumMod val="50000"/>
                    <a:lumOff val="50000"/>
                  </a:srgbClr>
                </a:solidFill>
                <a:latin typeface="Arial"/>
                <a:cs typeface="Arial"/>
              </a:rPr>
              <a:t>08 luglio </a:t>
            </a:r>
            <a:r>
              <a:rPr lang="it-IT" sz="2000" dirty="0">
                <a:solidFill>
                  <a:srgbClr val="000000">
                    <a:lumMod val="50000"/>
                    <a:lumOff val="50000"/>
                  </a:srgbClr>
                </a:solidFill>
                <a:latin typeface="Arial"/>
                <a:cs typeface="Arial"/>
              </a:rPr>
              <a:t>2026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8985E405-D677-E549-BED5-E2617C4B9E8B}"/>
              </a:ext>
            </a:extLst>
          </p:cNvPr>
          <p:cNvSpPr txBox="1"/>
          <p:nvPr/>
        </p:nvSpPr>
        <p:spPr>
          <a:xfrm>
            <a:off x="-1" y="0"/>
            <a:ext cx="12192001" cy="660144"/>
          </a:xfrm>
          <a:prstGeom prst="rect">
            <a:avLst/>
          </a:prstGeom>
          <a:solidFill>
            <a:srgbClr val="004A85"/>
          </a:solidFill>
        </p:spPr>
        <p:txBody>
          <a:bodyPr wrap="square" lIns="288000" tIns="144000" rIns="288000" bIns="144000" rtlCol="0" anchor="t" anchorCtr="0">
            <a:spAutoFit/>
          </a:bodyPr>
          <a:lstStyle/>
          <a:p>
            <a:pPr>
              <a:defRPr/>
            </a:pPr>
            <a:r>
              <a:rPr lang="it-IT" sz="2400" b="1" dirty="0">
                <a:solidFill>
                  <a:schemeClr val="bg1"/>
                </a:solidFill>
                <a:latin typeface="Arial"/>
                <a:cs typeface="Arial"/>
              </a:rPr>
              <a:t>Attività 5 Predisposizione di indicatori per misurare i servizi finali delle UI</a:t>
            </a:r>
          </a:p>
        </p:txBody>
      </p:sp>
      <p:sp>
        <p:nvSpPr>
          <p:cNvPr id="7" name="Rettangolo 6"/>
          <p:cNvSpPr/>
          <p:nvPr/>
        </p:nvSpPr>
        <p:spPr>
          <a:xfrm>
            <a:off x="19767" y="735280"/>
            <a:ext cx="31399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 smtClean="0">
                <a:solidFill>
                  <a:srgbClr val="103174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Alloggio </a:t>
            </a:r>
            <a:r>
              <a:rPr lang="it-IT" sz="2000" dirty="0">
                <a:solidFill>
                  <a:srgbClr val="103174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e vitto per stranieri e richiedenti asilo</a:t>
            </a:r>
            <a:endParaRPr lang="it-IT" sz="2000" dirty="0">
              <a:solidFill>
                <a:srgbClr val="10317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3819708" y="3346631"/>
            <a:ext cx="88667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t</a:t>
            </a:r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otale individui </a:t>
            </a:r>
            <a:r>
              <a:rPr lang="it-IT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che abbiano ritirato nell’anno 2025 almeno un </a:t>
            </a:r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farmaco o prodotto sanitario presso </a:t>
            </a:r>
            <a:r>
              <a:rPr lang="it-IT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una farmacia </a:t>
            </a:r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pubblica in gestione diretta</a:t>
            </a:r>
            <a:endParaRPr lang="it-IT" sz="20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19767" y="1445121"/>
            <a:ext cx="330699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 smtClean="0">
                <a:solidFill>
                  <a:srgbClr val="103174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Gestione patrimonio </a:t>
            </a:r>
            <a:r>
              <a:rPr lang="it-IT" sz="2000" dirty="0">
                <a:solidFill>
                  <a:srgbClr val="103174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immobiliare di </a:t>
            </a:r>
            <a:r>
              <a:rPr lang="it-IT" sz="2000" dirty="0" smtClean="0">
                <a:solidFill>
                  <a:srgbClr val="103174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edilizia economico-popolare</a:t>
            </a:r>
            <a:endParaRPr lang="it-IT" sz="2000" dirty="0">
              <a:solidFill>
                <a:srgbClr val="10317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ttangolo 14"/>
          <p:cNvSpPr/>
          <p:nvPr/>
        </p:nvSpPr>
        <p:spPr>
          <a:xfrm>
            <a:off x="-4669" y="2718380"/>
            <a:ext cx="30686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>
                <a:solidFill>
                  <a:srgbClr val="1031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Assistenza </a:t>
            </a:r>
            <a:r>
              <a:rPr lang="it-IT" sz="2000" dirty="0" smtClean="0">
                <a:solidFill>
                  <a:srgbClr val="1031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scolastica</a:t>
            </a:r>
            <a:endParaRPr lang="it-IT" sz="2000" dirty="0">
              <a:solidFill>
                <a:srgbClr val="10317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ttangolo 15"/>
          <p:cNvSpPr/>
          <p:nvPr/>
        </p:nvSpPr>
        <p:spPr>
          <a:xfrm>
            <a:off x="3819708" y="4103412"/>
            <a:ext cx="870292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t</a:t>
            </a:r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otale iscritti </a:t>
            </a:r>
            <a:r>
              <a:rPr lang="it-IT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all’asilo nido o alla scuola dell’infanzia </a:t>
            </a:r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in gestione diretta che abbiano frequentato almeno una giornata nell’anno solare 2025</a:t>
            </a:r>
          </a:p>
        </p:txBody>
      </p:sp>
      <p:sp>
        <p:nvSpPr>
          <p:cNvPr id="17" name="Rettangolo 16"/>
          <p:cNvSpPr/>
          <p:nvPr/>
        </p:nvSpPr>
        <p:spPr>
          <a:xfrm>
            <a:off x="-53001" y="3510692"/>
            <a:ext cx="362856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 smtClean="0">
                <a:solidFill>
                  <a:srgbClr val="103174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Gestione farmacie pubbliche</a:t>
            </a:r>
            <a:endParaRPr lang="it-IT" sz="2000" dirty="0">
              <a:solidFill>
                <a:srgbClr val="103174"/>
              </a:solidFill>
              <a:latin typeface="Arial" panose="020B0604020202020204" pitchFamily="34" charset="0"/>
              <a:ea typeface="MS Mincho"/>
              <a:cs typeface="Arial" panose="020B0604020202020204" pitchFamily="34" charset="0"/>
            </a:endParaRPr>
          </a:p>
          <a:p>
            <a:r>
              <a:rPr lang="it-IT" sz="2000" dirty="0" smtClean="0">
                <a:solidFill>
                  <a:srgbClr val="103174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endParaRPr lang="it-IT" sz="2000" dirty="0">
              <a:solidFill>
                <a:srgbClr val="10317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Freccia a destra 18"/>
          <p:cNvSpPr/>
          <p:nvPr/>
        </p:nvSpPr>
        <p:spPr>
          <a:xfrm>
            <a:off x="3331417" y="3472197"/>
            <a:ext cx="53959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" name="Freccia a destra 19"/>
          <p:cNvSpPr/>
          <p:nvPr/>
        </p:nvSpPr>
        <p:spPr>
          <a:xfrm>
            <a:off x="3322171" y="2676119"/>
            <a:ext cx="53959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Freccia a destra 20"/>
          <p:cNvSpPr/>
          <p:nvPr/>
        </p:nvSpPr>
        <p:spPr>
          <a:xfrm>
            <a:off x="3326766" y="1706820"/>
            <a:ext cx="54463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2" name="Freccia a destra 21"/>
          <p:cNvSpPr/>
          <p:nvPr/>
        </p:nvSpPr>
        <p:spPr>
          <a:xfrm>
            <a:off x="3326766" y="807404"/>
            <a:ext cx="557456" cy="46293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Rettangolo 8"/>
          <p:cNvSpPr/>
          <p:nvPr/>
        </p:nvSpPr>
        <p:spPr>
          <a:xfrm>
            <a:off x="3836540" y="757790"/>
            <a:ext cx="838511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totale </a:t>
            </a:r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stranieri </a:t>
            </a:r>
            <a:r>
              <a:rPr lang="it-IT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e richiedenti </a:t>
            </a:r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asilo beneficiari </a:t>
            </a:r>
            <a:r>
              <a:rPr lang="it-IT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nell’anno 2025 di almeno uno dei servizi di vitto e alloggio</a:t>
            </a:r>
            <a:endParaRPr lang="it-IT" sz="20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3861769" y="1599249"/>
            <a:ext cx="833023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t</a:t>
            </a:r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otale assegnatari residenti nell’anno </a:t>
            </a:r>
            <a:r>
              <a:rPr lang="it-IT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2025 negli alloggi di edilizia residenziale pubblica</a:t>
            </a:r>
            <a:endParaRPr lang="it-IT" sz="20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ttangolo arrotondato 23"/>
          <p:cNvSpPr/>
          <p:nvPr/>
        </p:nvSpPr>
        <p:spPr>
          <a:xfrm>
            <a:off x="-4669" y="787202"/>
            <a:ext cx="12186337" cy="63963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Rettangolo arrotondato 24"/>
          <p:cNvSpPr/>
          <p:nvPr/>
        </p:nvSpPr>
        <p:spPr>
          <a:xfrm>
            <a:off x="3492" y="1507138"/>
            <a:ext cx="12188508" cy="97288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6" name="Rettangolo arrotondato 25"/>
          <p:cNvSpPr/>
          <p:nvPr/>
        </p:nvSpPr>
        <p:spPr>
          <a:xfrm>
            <a:off x="19762" y="2570886"/>
            <a:ext cx="12172238" cy="69925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Rettangolo 26"/>
          <p:cNvSpPr/>
          <p:nvPr/>
        </p:nvSpPr>
        <p:spPr>
          <a:xfrm>
            <a:off x="3819708" y="2523062"/>
            <a:ext cx="83036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totale beneficiari nell’anno </a:t>
            </a:r>
            <a:r>
              <a:rPr lang="it-IT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2025 di almeno uno dei servizi di assistenza scolastica (mensa, trasporto, acquisto </a:t>
            </a:r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sussidi didattici, borse </a:t>
            </a:r>
            <a:r>
              <a:rPr lang="it-IT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di studio)</a:t>
            </a:r>
            <a:endParaRPr lang="it-IT" sz="20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ttangolo arrotondato 22"/>
          <p:cNvSpPr/>
          <p:nvPr/>
        </p:nvSpPr>
        <p:spPr>
          <a:xfrm>
            <a:off x="19767" y="3365470"/>
            <a:ext cx="12139640" cy="67476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Rettangolo 1"/>
          <p:cNvSpPr/>
          <p:nvPr/>
        </p:nvSpPr>
        <p:spPr>
          <a:xfrm>
            <a:off x="-34428" y="4112412"/>
            <a:ext cx="329188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 smtClean="0">
                <a:solidFill>
                  <a:srgbClr val="103174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Gestione asili nido e scuole dell’infanzia</a:t>
            </a:r>
            <a:endParaRPr lang="it-IT" sz="2000" dirty="0">
              <a:solidFill>
                <a:srgbClr val="103174"/>
              </a:solidFill>
              <a:latin typeface="Arial" panose="020B0604020202020204" pitchFamily="34" charset="0"/>
              <a:ea typeface="MS Mincho"/>
              <a:cs typeface="Arial" panose="020B0604020202020204" pitchFamily="34" charset="0"/>
            </a:endParaRPr>
          </a:p>
        </p:txBody>
      </p:sp>
      <p:sp>
        <p:nvSpPr>
          <p:cNvPr id="28" name="Freccia a destra 27"/>
          <p:cNvSpPr/>
          <p:nvPr/>
        </p:nvSpPr>
        <p:spPr>
          <a:xfrm>
            <a:off x="3329286" y="4272921"/>
            <a:ext cx="53959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" name="Rettangolo arrotondato 28"/>
          <p:cNvSpPr/>
          <p:nvPr/>
        </p:nvSpPr>
        <p:spPr>
          <a:xfrm>
            <a:off x="-1" y="4122390"/>
            <a:ext cx="12159408" cy="67476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/>
          <p:cNvSpPr/>
          <p:nvPr/>
        </p:nvSpPr>
        <p:spPr>
          <a:xfrm>
            <a:off x="-55908" y="5060848"/>
            <a:ext cx="321915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000" dirty="0" smtClean="0">
                <a:solidFill>
                  <a:srgbClr val="103174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Gestione mercati </a:t>
            </a:r>
            <a:r>
              <a:rPr lang="it-IT" sz="2000" dirty="0">
                <a:solidFill>
                  <a:srgbClr val="103174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comunali</a:t>
            </a:r>
          </a:p>
        </p:txBody>
      </p:sp>
      <p:sp>
        <p:nvSpPr>
          <p:cNvPr id="30" name="Freccia a destra 29"/>
          <p:cNvSpPr/>
          <p:nvPr/>
        </p:nvSpPr>
        <p:spPr>
          <a:xfrm>
            <a:off x="3354429" y="4964244"/>
            <a:ext cx="53959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1" name="Rettangolo arrotondato 30"/>
          <p:cNvSpPr/>
          <p:nvPr/>
        </p:nvSpPr>
        <p:spPr>
          <a:xfrm>
            <a:off x="3492" y="4878494"/>
            <a:ext cx="12188508" cy="68921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Rettangolo 9"/>
          <p:cNvSpPr/>
          <p:nvPr/>
        </p:nvSpPr>
        <p:spPr>
          <a:xfrm>
            <a:off x="3861767" y="4859819"/>
            <a:ext cx="835988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totale operatori di commercio titolari nell’anno 2025 di autorizzazioni per la vendita al dettaglio </a:t>
            </a:r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sull’area </a:t>
            </a:r>
            <a:r>
              <a:rPr lang="it-IT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pubblica in gestione diretta</a:t>
            </a:r>
          </a:p>
        </p:txBody>
      </p:sp>
    </p:spTree>
    <p:extLst>
      <p:ext uri="{BB962C8B-B14F-4D97-AF65-F5344CB8AC3E}">
        <p14:creationId xmlns:p14="http://schemas.microsoft.com/office/powerpoint/2010/main" val="2240001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/>
      </p:transition>
    </mc:Choice>
    <mc:Fallback xmlns="">
      <p:transition spd="med">
        <p:push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10">
            <a:extLst>
              <a:ext uri="{FF2B5EF4-FFF2-40B4-BE49-F238E27FC236}">
                <a16:creationId xmlns:a16="http://schemas.microsoft.com/office/drawing/2014/main" id="{8397962C-10BE-9C44-A641-ACE9812CBA69}"/>
              </a:ext>
            </a:extLst>
          </p:cNvPr>
          <p:cNvSpPr txBox="1">
            <a:spLocks/>
          </p:cNvSpPr>
          <p:nvPr/>
        </p:nvSpPr>
        <p:spPr>
          <a:xfrm>
            <a:off x="5892800" y="6045200"/>
            <a:ext cx="406400" cy="2524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606285A-0D01-5749-9BA5-C6D470AE5FD2}" type="slidenum">
              <a:rPr lang="it-IT" sz="12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pPr algn="ctr"/>
              <a:t>12</a:t>
            </a:fld>
            <a:endParaRPr lang="it-IT" sz="1200" b="1" dirty="0">
              <a:solidFill>
                <a:schemeClr val="tx1">
                  <a:lumMod val="50000"/>
                  <a:lumOff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4720464" y="6297613"/>
            <a:ext cx="275107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it-IT" sz="2000" dirty="0">
                <a:solidFill>
                  <a:srgbClr val="000000">
                    <a:lumMod val="50000"/>
                    <a:lumOff val="50000"/>
                  </a:srgbClr>
                </a:solidFill>
                <a:latin typeface="Arial"/>
                <a:cs typeface="Arial"/>
              </a:rPr>
              <a:t>Roma – </a:t>
            </a:r>
            <a:r>
              <a:rPr lang="it-IT" sz="2000" dirty="0" smtClean="0">
                <a:solidFill>
                  <a:srgbClr val="000000">
                    <a:lumMod val="50000"/>
                    <a:lumOff val="50000"/>
                  </a:srgbClr>
                </a:solidFill>
                <a:latin typeface="Arial"/>
                <a:cs typeface="Arial"/>
              </a:rPr>
              <a:t>08 luglio </a:t>
            </a:r>
            <a:r>
              <a:rPr lang="it-IT" sz="2000" dirty="0">
                <a:solidFill>
                  <a:srgbClr val="000000">
                    <a:lumMod val="50000"/>
                    <a:lumOff val="50000"/>
                  </a:srgbClr>
                </a:solidFill>
                <a:latin typeface="Arial"/>
                <a:cs typeface="Arial"/>
              </a:rPr>
              <a:t>2026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8985E405-D677-E549-BED5-E2617C4B9E8B}"/>
              </a:ext>
            </a:extLst>
          </p:cNvPr>
          <p:cNvSpPr txBox="1"/>
          <p:nvPr/>
        </p:nvSpPr>
        <p:spPr>
          <a:xfrm>
            <a:off x="-1" y="0"/>
            <a:ext cx="12192001" cy="660144"/>
          </a:xfrm>
          <a:prstGeom prst="rect">
            <a:avLst/>
          </a:prstGeom>
          <a:solidFill>
            <a:srgbClr val="004A85"/>
          </a:solidFill>
        </p:spPr>
        <p:txBody>
          <a:bodyPr wrap="square" lIns="288000" tIns="144000" rIns="288000" bIns="144000" rtlCol="0" anchor="t" anchorCtr="0">
            <a:spAutoFit/>
          </a:bodyPr>
          <a:lstStyle/>
          <a:p>
            <a:pPr>
              <a:defRPr/>
            </a:pPr>
            <a:r>
              <a:rPr lang="it-IT" sz="2400" b="1" dirty="0">
                <a:solidFill>
                  <a:schemeClr val="bg1"/>
                </a:solidFill>
                <a:latin typeface="Arial"/>
                <a:cs typeface="Arial"/>
              </a:rPr>
              <a:t>Attività 5 Predisposizione di indicatori per misurare i servizi finali delle UI</a:t>
            </a:r>
          </a:p>
        </p:txBody>
      </p:sp>
      <p:sp>
        <p:nvSpPr>
          <p:cNvPr id="7" name="Rettangolo 6"/>
          <p:cNvSpPr/>
          <p:nvPr/>
        </p:nvSpPr>
        <p:spPr>
          <a:xfrm>
            <a:off x="-32956" y="1016747"/>
            <a:ext cx="321010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>
                <a:solidFill>
                  <a:srgbClr val="103174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Servizi </a:t>
            </a:r>
            <a:r>
              <a:rPr lang="it-IT" sz="2000" dirty="0" smtClean="0">
                <a:solidFill>
                  <a:srgbClr val="103174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culturali</a:t>
            </a:r>
            <a:endParaRPr lang="it-IT" sz="2000" dirty="0">
              <a:solidFill>
                <a:srgbClr val="103174"/>
              </a:solidFill>
              <a:latin typeface="Arial" panose="020B0604020202020204" pitchFamily="34" charset="0"/>
              <a:ea typeface="MS Mincho"/>
              <a:cs typeface="Arial" panose="020B0604020202020204" pitchFamily="34" charset="0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3641575" y="2549319"/>
            <a:ext cx="88667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t</a:t>
            </a:r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otale fruitori nell’anno 2025 di strade comunali in gestione diretta, in base </a:t>
            </a:r>
          </a:p>
          <a:p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ai transiti registrati </a:t>
            </a:r>
            <a:r>
              <a:rPr lang="it-IT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o </a:t>
            </a:r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stimati</a:t>
            </a:r>
            <a:endParaRPr lang="it-IT" sz="20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-32956" y="1814660"/>
            <a:ext cx="36742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 smtClean="0">
                <a:solidFill>
                  <a:srgbClr val="103174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Gestione parchi </a:t>
            </a:r>
            <a:r>
              <a:rPr lang="it-IT" sz="2000" dirty="0">
                <a:solidFill>
                  <a:srgbClr val="103174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e aree </a:t>
            </a:r>
            <a:endParaRPr lang="it-IT" sz="2000" dirty="0" smtClean="0">
              <a:solidFill>
                <a:srgbClr val="103174"/>
              </a:solidFill>
              <a:latin typeface="Arial" panose="020B0604020202020204" pitchFamily="34" charset="0"/>
              <a:ea typeface="MS Mincho"/>
              <a:cs typeface="Arial" panose="020B0604020202020204" pitchFamily="34" charset="0"/>
            </a:endParaRPr>
          </a:p>
          <a:p>
            <a:r>
              <a:rPr lang="it-IT" sz="2000" dirty="0" smtClean="0">
                <a:solidFill>
                  <a:srgbClr val="103174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naturali </a:t>
            </a:r>
            <a:r>
              <a:rPr lang="it-IT" sz="2000" dirty="0">
                <a:solidFill>
                  <a:srgbClr val="103174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protette</a:t>
            </a:r>
          </a:p>
        </p:txBody>
      </p:sp>
      <p:sp>
        <p:nvSpPr>
          <p:cNvPr id="14" name="Rettangolo 13"/>
          <p:cNvSpPr/>
          <p:nvPr/>
        </p:nvSpPr>
        <p:spPr>
          <a:xfrm>
            <a:off x="3641320" y="3361817"/>
            <a:ext cx="904047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t</a:t>
            </a:r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otale frequentatori nell’anno 2025 </a:t>
            </a:r>
            <a:r>
              <a:rPr lang="it-IT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di </a:t>
            </a:r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infrastrutture per </a:t>
            </a:r>
            <a:r>
              <a:rPr lang="it-IT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lo sport (campi e </a:t>
            </a:r>
            <a:endParaRPr lang="it-IT" sz="2000" dirty="0" smtClean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MS Mincho"/>
              <a:cs typeface="Arial" panose="020B0604020202020204" pitchFamily="34" charset="0"/>
            </a:endParaRPr>
          </a:p>
          <a:p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centri </a:t>
            </a:r>
            <a:r>
              <a:rPr lang="it-IT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sportivi, </a:t>
            </a:r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palestre, piscine</a:t>
            </a:r>
            <a:r>
              <a:rPr lang="it-IT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) in gestione </a:t>
            </a:r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diretta, in base agli </a:t>
            </a:r>
            <a:r>
              <a:rPr lang="it-IT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accessi registrati </a:t>
            </a:r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da </a:t>
            </a:r>
            <a:r>
              <a:rPr lang="it-IT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tornelli, </a:t>
            </a:r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biglietterie</a:t>
            </a:r>
            <a:r>
              <a:rPr lang="it-IT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, prenotazioni, ecc</a:t>
            </a:r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.</a:t>
            </a:r>
            <a:endParaRPr lang="it-IT" sz="20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ttangolo 14"/>
          <p:cNvSpPr/>
          <p:nvPr/>
        </p:nvSpPr>
        <p:spPr>
          <a:xfrm>
            <a:off x="-32956" y="2703207"/>
            <a:ext cx="30686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 smtClean="0">
                <a:solidFill>
                  <a:srgbClr val="1031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Gestione strade urbane </a:t>
            </a:r>
            <a:endParaRPr lang="it-IT" sz="2000" dirty="0">
              <a:solidFill>
                <a:srgbClr val="10317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ttangolo 16"/>
          <p:cNvSpPr/>
          <p:nvPr/>
        </p:nvSpPr>
        <p:spPr>
          <a:xfrm>
            <a:off x="-74787" y="3711854"/>
            <a:ext cx="335280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 smtClean="0">
                <a:solidFill>
                  <a:srgbClr val="103174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Gestione impianti </a:t>
            </a:r>
            <a:r>
              <a:rPr lang="it-IT" sz="2000" dirty="0">
                <a:solidFill>
                  <a:srgbClr val="103174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sportivi</a:t>
            </a:r>
          </a:p>
        </p:txBody>
      </p:sp>
      <p:sp>
        <p:nvSpPr>
          <p:cNvPr id="18" name="Rettangolo 17"/>
          <p:cNvSpPr/>
          <p:nvPr/>
        </p:nvSpPr>
        <p:spPr>
          <a:xfrm>
            <a:off x="3679010" y="4513807"/>
            <a:ext cx="896509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totale visitatori nell’anno 2025 del cimitero in gestione diretta, in base ad </a:t>
            </a:r>
            <a:r>
              <a:rPr lang="it-IT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accessi registrati da varchi e </a:t>
            </a:r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sistemi di conteggio delle persone, </a:t>
            </a:r>
            <a:r>
              <a:rPr lang="it-IT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oppure </a:t>
            </a:r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a stime</a:t>
            </a:r>
            <a:endParaRPr lang="it-IT" sz="20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Freccia a destra 18"/>
          <p:cNvSpPr/>
          <p:nvPr/>
        </p:nvSpPr>
        <p:spPr>
          <a:xfrm>
            <a:off x="3142195" y="2678033"/>
            <a:ext cx="53959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" name="Freccia a destra 19"/>
          <p:cNvSpPr/>
          <p:nvPr/>
        </p:nvSpPr>
        <p:spPr>
          <a:xfrm>
            <a:off x="3142195" y="1910109"/>
            <a:ext cx="53959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2" name="Freccia a destra 21"/>
          <p:cNvSpPr/>
          <p:nvPr/>
        </p:nvSpPr>
        <p:spPr>
          <a:xfrm>
            <a:off x="3083864" y="985333"/>
            <a:ext cx="557456" cy="46293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Rettangolo 8"/>
          <p:cNvSpPr/>
          <p:nvPr/>
        </p:nvSpPr>
        <p:spPr>
          <a:xfrm>
            <a:off x="3635166" y="695114"/>
            <a:ext cx="887961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t</a:t>
            </a:r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otale frequentatori nell’anno 2025 di luoghi di cultura (musei</a:t>
            </a:r>
            <a:r>
              <a:rPr lang="it-IT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, edifici storici, teatri, biblioteche) e/o </a:t>
            </a:r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di eventi </a:t>
            </a:r>
            <a:r>
              <a:rPr lang="it-IT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culturali (festival, mostre, spettacoli, attività divulgative</a:t>
            </a:r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) in gestione diretta, in base a registri presenze o biglietti venduti</a:t>
            </a:r>
            <a:endParaRPr lang="it-IT" sz="20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ttangolo arrotondato 23"/>
          <p:cNvSpPr/>
          <p:nvPr/>
        </p:nvSpPr>
        <p:spPr>
          <a:xfrm>
            <a:off x="0" y="753325"/>
            <a:ext cx="12192000" cy="97112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Rettangolo arrotondato 24"/>
          <p:cNvSpPr/>
          <p:nvPr/>
        </p:nvSpPr>
        <p:spPr>
          <a:xfrm>
            <a:off x="15498" y="1798108"/>
            <a:ext cx="12176502" cy="70863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6" name="Rettangolo arrotondato 25"/>
          <p:cNvSpPr/>
          <p:nvPr/>
        </p:nvSpPr>
        <p:spPr>
          <a:xfrm>
            <a:off x="-17450" y="2591850"/>
            <a:ext cx="12193951" cy="6904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Rettangolo 1"/>
          <p:cNvSpPr/>
          <p:nvPr/>
        </p:nvSpPr>
        <p:spPr>
          <a:xfrm>
            <a:off x="3651967" y="1736821"/>
            <a:ext cx="802114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totale </a:t>
            </a:r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visitatori nell’anno 2025 dell’area protetta</a:t>
            </a:r>
            <a:r>
              <a:rPr lang="it-IT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(parco naturale, riserva naturale, area marina protetta)</a:t>
            </a:r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in gestione diretta</a:t>
            </a:r>
            <a:endParaRPr lang="it-IT" sz="20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MS Mincho"/>
              <a:cs typeface="Arial" panose="020B0604020202020204" pitchFamily="34" charset="0"/>
            </a:endParaRPr>
          </a:p>
        </p:txBody>
      </p:sp>
      <p:sp>
        <p:nvSpPr>
          <p:cNvPr id="23" name="Freccia a destra 22"/>
          <p:cNvSpPr/>
          <p:nvPr/>
        </p:nvSpPr>
        <p:spPr>
          <a:xfrm>
            <a:off x="3141655" y="3653280"/>
            <a:ext cx="53959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" name="Rettangolo arrotondato 27"/>
          <p:cNvSpPr/>
          <p:nvPr/>
        </p:nvSpPr>
        <p:spPr>
          <a:xfrm>
            <a:off x="-32956" y="3363036"/>
            <a:ext cx="12224956" cy="106344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" name="Rettangolo 28"/>
          <p:cNvSpPr/>
          <p:nvPr/>
        </p:nvSpPr>
        <p:spPr>
          <a:xfrm>
            <a:off x="-44820" y="4817543"/>
            <a:ext cx="335280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 smtClean="0">
                <a:solidFill>
                  <a:srgbClr val="103174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Gestione cimiteri</a:t>
            </a:r>
            <a:endParaRPr lang="it-IT" sz="2000" dirty="0">
              <a:solidFill>
                <a:srgbClr val="103174"/>
              </a:solidFill>
              <a:latin typeface="Arial" panose="020B0604020202020204" pitchFamily="34" charset="0"/>
              <a:ea typeface="MS Mincho"/>
              <a:cs typeface="Arial" panose="020B0604020202020204" pitchFamily="34" charset="0"/>
            </a:endParaRPr>
          </a:p>
        </p:txBody>
      </p:sp>
      <p:sp>
        <p:nvSpPr>
          <p:cNvPr id="30" name="Freccia a destra 29"/>
          <p:cNvSpPr/>
          <p:nvPr/>
        </p:nvSpPr>
        <p:spPr>
          <a:xfrm>
            <a:off x="3111192" y="4780966"/>
            <a:ext cx="53959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1" name="Rettangolo arrotondato 30"/>
          <p:cNvSpPr/>
          <p:nvPr/>
        </p:nvSpPr>
        <p:spPr>
          <a:xfrm>
            <a:off x="-1" y="4513807"/>
            <a:ext cx="12176502" cy="106344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8341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/>
      </p:transition>
    </mc:Choice>
    <mc:Fallback xmlns="">
      <p:transition spd="med">
        <p:push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10">
            <a:extLst>
              <a:ext uri="{FF2B5EF4-FFF2-40B4-BE49-F238E27FC236}">
                <a16:creationId xmlns:a16="http://schemas.microsoft.com/office/drawing/2014/main" id="{8397962C-10BE-9C44-A641-ACE9812CBA69}"/>
              </a:ext>
            </a:extLst>
          </p:cNvPr>
          <p:cNvSpPr txBox="1">
            <a:spLocks/>
          </p:cNvSpPr>
          <p:nvPr/>
        </p:nvSpPr>
        <p:spPr>
          <a:xfrm>
            <a:off x="5892800" y="6045200"/>
            <a:ext cx="406400" cy="2524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606285A-0D01-5749-9BA5-C6D470AE5FD2}" type="slidenum">
              <a:rPr lang="it-IT" sz="12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pPr algn="ctr"/>
              <a:t>13</a:t>
            </a:fld>
            <a:endParaRPr lang="it-IT" sz="1200" b="1" dirty="0">
              <a:solidFill>
                <a:schemeClr val="tx1">
                  <a:lumMod val="50000"/>
                  <a:lumOff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4720462" y="6297613"/>
            <a:ext cx="275107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it-IT" sz="2000" dirty="0">
                <a:solidFill>
                  <a:srgbClr val="000000">
                    <a:lumMod val="50000"/>
                    <a:lumOff val="50000"/>
                  </a:srgbClr>
                </a:solidFill>
                <a:latin typeface="Arial"/>
                <a:cs typeface="Arial"/>
              </a:rPr>
              <a:t>Roma – </a:t>
            </a:r>
            <a:r>
              <a:rPr lang="it-IT" sz="2000" dirty="0" smtClean="0">
                <a:solidFill>
                  <a:srgbClr val="000000">
                    <a:lumMod val="50000"/>
                    <a:lumOff val="50000"/>
                  </a:srgbClr>
                </a:solidFill>
                <a:latin typeface="Arial"/>
                <a:cs typeface="Arial"/>
              </a:rPr>
              <a:t>08 luglio </a:t>
            </a:r>
            <a:r>
              <a:rPr lang="it-IT" sz="2000" dirty="0">
                <a:solidFill>
                  <a:srgbClr val="000000">
                    <a:lumMod val="50000"/>
                    <a:lumOff val="50000"/>
                  </a:srgbClr>
                </a:solidFill>
                <a:latin typeface="Arial"/>
                <a:cs typeface="Arial"/>
              </a:rPr>
              <a:t>2026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8985E405-D677-E549-BED5-E2617C4B9E8B}"/>
              </a:ext>
            </a:extLst>
          </p:cNvPr>
          <p:cNvSpPr txBox="1"/>
          <p:nvPr/>
        </p:nvSpPr>
        <p:spPr>
          <a:xfrm>
            <a:off x="-1" y="0"/>
            <a:ext cx="12192001" cy="660144"/>
          </a:xfrm>
          <a:prstGeom prst="rect">
            <a:avLst/>
          </a:prstGeom>
          <a:solidFill>
            <a:srgbClr val="004A85"/>
          </a:solidFill>
        </p:spPr>
        <p:txBody>
          <a:bodyPr wrap="square" lIns="288000" tIns="144000" rIns="288000" bIns="144000" rtlCol="0" anchor="t" anchorCtr="0">
            <a:spAutoFit/>
          </a:bodyPr>
          <a:lstStyle/>
          <a:p>
            <a:pPr>
              <a:defRPr/>
            </a:pPr>
            <a:r>
              <a:rPr lang="it-IT" sz="2400" b="1" dirty="0" smtClean="0">
                <a:solidFill>
                  <a:schemeClr val="bg1"/>
                </a:solidFill>
                <a:latin typeface="Arial"/>
                <a:cs typeface="Arial"/>
              </a:rPr>
              <a:t>Esempio di compilazione della sezione 5 servizi finali delle UI (Comune)</a:t>
            </a:r>
            <a:endParaRPr lang="it-IT"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6" name="Immagine 5"/>
          <p:cNvPicPr/>
          <p:nvPr/>
        </p:nvPicPr>
        <p:blipFill rotWithShape="1">
          <a:blip r:embed="rId2"/>
          <a:srcRect l="-1" t="12861" r="797" b="1647"/>
          <a:stretch/>
        </p:blipFill>
        <p:spPr bwMode="auto">
          <a:xfrm>
            <a:off x="2061275" y="660144"/>
            <a:ext cx="7330698" cy="538505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04654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/>
      </p:transition>
    </mc:Choice>
    <mc:Fallback xmlns="">
      <p:transition spd="med">
        <p:push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10">
            <a:extLst>
              <a:ext uri="{FF2B5EF4-FFF2-40B4-BE49-F238E27FC236}">
                <a16:creationId xmlns:a16="http://schemas.microsoft.com/office/drawing/2014/main" id="{8397962C-10BE-9C44-A641-ACE9812CBA69}"/>
              </a:ext>
            </a:extLst>
          </p:cNvPr>
          <p:cNvSpPr txBox="1">
            <a:spLocks/>
          </p:cNvSpPr>
          <p:nvPr/>
        </p:nvSpPr>
        <p:spPr>
          <a:xfrm>
            <a:off x="5892800" y="6045200"/>
            <a:ext cx="406400" cy="2524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606285A-0D01-5749-9BA5-C6D470AE5FD2}" type="slidenum">
              <a:rPr lang="it-IT" sz="12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pPr algn="ctr"/>
              <a:t>14</a:t>
            </a:fld>
            <a:endParaRPr lang="it-IT" sz="1200" b="1" dirty="0">
              <a:solidFill>
                <a:schemeClr val="tx1">
                  <a:lumMod val="50000"/>
                  <a:lumOff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4720462" y="6297613"/>
            <a:ext cx="275107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it-IT" sz="2000" dirty="0">
                <a:solidFill>
                  <a:srgbClr val="000000">
                    <a:lumMod val="50000"/>
                    <a:lumOff val="50000"/>
                  </a:srgbClr>
                </a:solidFill>
                <a:latin typeface="Arial"/>
                <a:cs typeface="Arial"/>
              </a:rPr>
              <a:t>Roma – </a:t>
            </a:r>
            <a:r>
              <a:rPr lang="it-IT" sz="2000" dirty="0" smtClean="0">
                <a:solidFill>
                  <a:srgbClr val="000000">
                    <a:lumMod val="50000"/>
                    <a:lumOff val="50000"/>
                  </a:srgbClr>
                </a:solidFill>
                <a:latin typeface="Arial"/>
                <a:cs typeface="Arial"/>
              </a:rPr>
              <a:t>08 luglio </a:t>
            </a:r>
            <a:r>
              <a:rPr lang="it-IT" sz="2000" dirty="0">
                <a:solidFill>
                  <a:srgbClr val="000000">
                    <a:lumMod val="50000"/>
                    <a:lumOff val="50000"/>
                  </a:srgbClr>
                </a:solidFill>
                <a:latin typeface="Arial"/>
                <a:cs typeface="Arial"/>
              </a:rPr>
              <a:t>2026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8985E405-D677-E549-BED5-E2617C4B9E8B}"/>
              </a:ext>
            </a:extLst>
          </p:cNvPr>
          <p:cNvSpPr txBox="1"/>
          <p:nvPr/>
        </p:nvSpPr>
        <p:spPr>
          <a:xfrm>
            <a:off x="-1" y="0"/>
            <a:ext cx="12192001" cy="660144"/>
          </a:xfrm>
          <a:prstGeom prst="rect">
            <a:avLst/>
          </a:prstGeom>
          <a:solidFill>
            <a:srgbClr val="004A85"/>
          </a:solidFill>
        </p:spPr>
        <p:txBody>
          <a:bodyPr wrap="square" lIns="288000" tIns="144000" rIns="288000" bIns="144000" rtlCol="0" anchor="t" anchorCtr="0">
            <a:spAutoFit/>
          </a:bodyPr>
          <a:lstStyle/>
          <a:p>
            <a:pPr>
              <a:defRPr/>
            </a:pPr>
            <a:r>
              <a:rPr lang="it-IT" sz="2400" b="1" dirty="0">
                <a:solidFill>
                  <a:schemeClr val="bg1"/>
                </a:solidFill>
                <a:latin typeface="Arial"/>
                <a:cs typeface="Arial"/>
              </a:rPr>
              <a:t>Esempio di compilazione della sezione 5 servizi finali delle UI (Comune)</a:t>
            </a:r>
          </a:p>
        </p:txBody>
      </p:sp>
      <p:pic>
        <p:nvPicPr>
          <p:cNvPr id="6" name="Immagine 5"/>
          <p:cNvPicPr/>
          <p:nvPr/>
        </p:nvPicPr>
        <p:blipFill rotWithShape="1">
          <a:blip r:embed="rId2"/>
          <a:srcRect l="313" t="11010" r="1882" b="2036"/>
          <a:stretch/>
        </p:blipFill>
        <p:spPr bwMode="auto">
          <a:xfrm>
            <a:off x="1983783" y="790414"/>
            <a:ext cx="7392692" cy="509894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79830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/>
      </p:transition>
    </mc:Choice>
    <mc:Fallback xmlns="">
      <p:transition spd="med">
        <p:push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10">
            <a:extLst>
              <a:ext uri="{FF2B5EF4-FFF2-40B4-BE49-F238E27FC236}">
                <a16:creationId xmlns:a16="http://schemas.microsoft.com/office/drawing/2014/main" id="{8397962C-10BE-9C44-A641-ACE9812CBA69}"/>
              </a:ext>
            </a:extLst>
          </p:cNvPr>
          <p:cNvSpPr txBox="1">
            <a:spLocks/>
          </p:cNvSpPr>
          <p:nvPr/>
        </p:nvSpPr>
        <p:spPr>
          <a:xfrm>
            <a:off x="5892800" y="6045200"/>
            <a:ext cx="406400" cy="2524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606285A-0D01-5749-9BA5-C6D470AE5FD2}" type="slidenum">
              <a:rPr lang="it-IT" sz="12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pPr algn="ctr"/>
              <a:t>15</a:t>
            </a:fld>
            <a:endParaRPr lang="it-IT" sz="1200" b="1" dirty="0">
              <a:solidFill>
                <a:schemeClr val="tx1">
                  <a:lumMod val="50000"/>
                  <a:lumOff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4720462" y="6297613"/>
            <a:ext cx="275107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it-IT" sz="2000" dirty="0">
                <a:solidFill>
                  <a:srgbClr val="000000">
                    <a:lumMod val="50000"/>
                    <a:lumOff val="50000"/>
                  </a:srgbClr>
                </a:solidFill>
                <a:latin typeface="Arial"/>
                <a:cs typeface="Arial"/>
              </a:rPr>
              <a:t>Roma – </a:t>
            </a:r>
            <a:r>
              <a:rPr lang="it-IT" sz="2000" dirty="0" smtClean="0">
                <a:solidFill>
                  <a:srgbClr val="000000">
                    <a:lumMod val="50000"/>
                    <a:lumOff val="50000"/>
                  </a:srgbClr>
                </a:solidFill>
                <a:latin typeface="Arial"/>
                <a:cs typeface="Arial"/>
              </a:rPr>
              <a:t>08 luglio </a:t>
            </a:r>
            <a:r>
              <a:rPr lang="it-IT" sz="2000" dirty="0">
                <a:solidFill>
                  <a:srgbClr val="000000">
                    <a:lumMod val="50000"/>
                    <a:lumOff val="50000"/>
                  </a:srgbClr>
                </a:solidFill>
                <a:latin typeface="Arial"/>
                <a:cs typeface="Arial"/>
              </a:rPr>
              <a:t>2026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8985E405-D677-E549-BED5-E2617C4B9E8B}"/>
              </a:ext>
            </a:extLst>
          </p:cNvPr>
          <p:cNvSpPr txBox="1"/>
          <p:nvPr/>
        </p:nvSpPr>
        <p:spPr>
          <a:xfrm>
            <a:off x="-1" y="0"/>
            <a:ext cx="12192001" cy="660144"/>
          </a:xfrm>
          <a:prstGeom prst="rect">
            <a:avLst/>
          </a:prstGeom>
          <a:solidFill>
            <a:srgbClr val="004A85"/>
          </a:solidFill>
        </p:spPr>
        <p:txBody>
          <a:bodyPr wrap="square" lIns="288000" tIns="144000" rIns="288000" bIns="144000" rtlCol="0" anchor="t" anchorCtr="0">
            <a:spAutoFit/>
          </a:bodyPr>
          <a:lstStyle/>
          <a:p>
            <a:pPr>
              <a:defRPr/>
            </a:pPr>
            <a:r>
              <a:rPr lang="it-IT" sz="2400" b="1" dirty="0">
                <a:solidFill>
                  <a:schemeClr val="bg1"/>
                </a:solidFill>
                <a:latin typeface="Arial"/>
                <a:cs typeface="Arial"/>
              </a:rPr>
              <a:t>Esempio di compilazione della sezione 5 servizi finali delle UI (Comune)</a:t>
            </a:r>
          </a:p>
        </p:txBody>
      </p:sp>
      <p:pic>
        <p:nvPicPr>
          <p:cNvPr id="6" name="Immagine 5"/>
          <p:cNvPicPr/>
          <p:nvPr/>
        </p:nvPicPr>
        <p:blipFill rotWithShape="1">
          <a:blip r:embed="rId2"/>
          <a:srcRect t="12031" r="1141" b="2275"/>
          <a:stretch/>
        </p:blipFill>
        <p:spPr bwMode="auto">
          <a:xfrm>
            <a:off x="1983783" y="790414"/>
            <a:ext cx="7563173" cy="509894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43608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/>
      </p:transition>
    </mc:Choice>
    <mc:Fallback xmlns="">
      <p:transition spd="med">
        <p:push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10">
            <a:extLst>
              <a:ext uri="{FF2B5EF4-FFF2-40B4-BE49-F238E27FC236}">
                <a16:creationId xmlns:a16="http://schemas.microsoft.com/office/drawing/2014/main" id="{8397962C-10BE-9C44-A641-ACE9812CBA69}"/>
              </a:ext>
            </a:extLst>
          </p:cNvPr>
          <p:cNvSpPr txBox="1">
            <a:spLocks/>
          </p:cNvSpPr>
          <p:nvPr/>
        </p:nvSpPr>
        <p:spPr>
          <a:xfrm>
            <a:off x="5892800" y="6045200"/>
            <a:ext cx="406400" cy="2524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606285A-0D01-5749-9BA5-C6D470AE5FD2}" type="slidenum">
              <a:rPr lang="it-IT" sz="12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pPr algn="ctr"/>
              <a:t>16</a:t>
            </a:fld>
            <a:endParaRPr lang="it-IT" sz="1200" b="1" dirty="0">
              <a:solidFill>
                <a:schemeClr val="tx1">
                  <a:lumMod val="50000"/>
                  <a:lumOff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4720462" y="6297613"/>
            <a:ext cx="275107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it-IT" sz="2000" dirty="0">
                <a:solidFill>
                  <a:srgbClr val="000000">
                    <a:lumMod val="50000"/>
                    <a:lumOff val="50000"/>
                  </a:srgbClr>
                </a:solidFill>
                <a:latin typeface="Arial"/>
                <a:cs typeface="Arial"/>
              </a:rPr>
              <a:t>Roma – </a:t>
            </a:r>
            <a:r>
              <a:rPr lang="it-IT" sz="2000" dirty="0" smtClean="0">
                <a:solidFill>
                  <a:srgbClr val="000000">
                    <a:lumMod val="50000"/>
                    <a:lumOff val="50000"/>
                  </a:srgbClr>
                </a:solidFill>
                <a:latin typeface="Arial"/>
                <a:cs typeface="Arial"/>
              </a:rPr>
              <a:t>08 luglio </a:t>
            </a:r>
            <a:r>
              <a:rPr lang="it-IT" sz="2000" dirty="0">
                <a:solidFill>
                  <a:srgbClr val="000000">
                    <a:lumMod val="50000"/>
                    <a:lumOff val="50000"/>
                  </a:srgbClr>
                </a:solidFill>
                <a:latin typeface="Arial"/>
                <a:cs typeface="Arial"/>
              </a:rPr>
              <a:t>2026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8985E405-D677-E549-BED5-E2617C4B9E8B}"/>
              </a:ext>
            </a:extLst>
          </p:cNvPr>
          <p:cNvSpPr txBox="1"/>
          <p:nvPr/>
        </p:nvSpPr>
        <p:spPr>
          <a:xfrm>
            <a:off x="-1" y="0"/>
            <a:ext cx="12192001" cy="660144"/>
          </a:xfrm>
          <a:prstGeom prst="rect">
            <a:avLst/>
          </a:prstGeom>
          <a:solidFill>
            <a:srgbClr val="004A85"/>
          </a:solidFill>
        </p:spPr>
        <p:txBody>
          <a:bodyPr wrap="square" lIns="288000" tIns="144000" rIns="288000" bIns="144000" rtlCol="0" anchor="t" anchorCtr="0">
            <a:spAutoFit/>
          </a:bodyPr>
          <a:lstStyle/>
          <a:p>
            <a:pPr>
              <a:defRPr/>
            </a:pPr>
            <a:r>
              <a:rPr lang="it-IT" sz="2400" b="1" dirty="0">
                <a:solidFill>
                  <a:schemeClr val="bg1"/>
                </a:solidFill>
                <a:latin typeface="Arial"/>
                <a:cs typeface="Arial"/>
              </a:rPr>
              <a:t>Esempio di compilazione della sezione 5 servizi finali delle UI (Comune)</a:t>
            </a:r>
          </a:p>
        </p:txBody>
      </p:sp>
      <p:pic>
        <p:nvPicPr>
          <p:cNvPr id="6" name="Immagine 5"/>
          <p:cNvPicPr/>
          <p:nvPr/>
        </p:nvPicPr>
        <p:blipFill rotWithShape="1">
          <a:blip r:embed="rId2"/>
          <a:srcRect t="12030" r="640"/>
          <a:stretch/>
        </p:blipFill>
        <p:spPr bwMode="auto">
          <a:xfrm>
            <a:off x="2092271" y="912557"/>
            <a:ext cx="7043475" cy="496130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990935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/>
      </p:transition>
    </mc:Choice>
    <mc:Fallback xmlns="">
      <p:transition spd="med">
        <p:push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10">
            <a:extLst>
              <a:ext uri="{FF2B5EF4-FFF2-40B4-BE49-F238E27FC236}">
                <a16:creationId xmlns:a16="http://schemas.microsoft.com/office/drawing/2014/main" id="{8397962C-10BE-9C44-A641-ACE9812CBA69}"/>
              </a:ext>
            </a:extLst>
          </p:cNvPr>
          <p:cNvSpPr txBox="1">
            <a:spLocks/>
          </p:cNvSpPr>
          <p:nvPr/>
        </p:nvSpPr>
        <p:spPr>
          <a:xfrm>
            <a:off x="5892800" y="6045200"/>
            <a:ext cx="406400" cy="2524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606285A-0D01-5749-9BA5-C6D470AE5FD2}" type="slidenum">
              <a:rPr lang="it-IT" sz="12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pPr algn="ctr"/>
              <a:t>17</a:t>
            </a:fld>
            <a:endParaRPr lang="it-IT" sz="1200" b="1" dirty="0">
              <a:solidFill>
                <a:schemeClr val="tx1">
                  <a:lumMod val="50000"/>
                  <a:lumOff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4720462" y="6297613"/>
            <a:ext cx="275107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it-IT" sz="2000" dirty="0">
                <a:solidFill>
                  <a:srgbClr val="000000">
                    <a:lumMod val="50000"/>
                    <a:lumOff val="50000"/>
                  </a:srgbClr>
                </a:solidFill>
                <a:latin typeface="Arial"/>
                <a:cs typeface="Arial"/>
              </a:rPr>
              <a:t>Roma – </a:t>
            </a:r>
            <a:r>
              <a:rPr lang="it-IT" sz="2000" dirty="0" smtClean="0">
                <a:solidFill>
                  <a:srgbClr val="000000">
                    <a:lumMod val="50000"/>
                    <a:lumOff val="50000"/>
                  </a:srgbClr>
                </a:solidFill>
                <a:latin typeface="Arial"/>
                <a:cs typeface="Arial"/>
              </a:rPr>
              <a:t>08 luglio </a:t>
            </a:r>
            <a:r>
              <a:rPr lang="it-IT" sz="2000" dirty="0">
                <a:solidFill>
                  <a:srgbClr val="000000">
                    <a:lumMod val="50000"/>
                    <a:lumOff val="50000"/>
                  </a:srgbClr>
                </a:solidFill>
                <a:latin typeface="Arial"/>
                <a:cs typeface="Arial"/>
              </a:rPr>
              <a:t>2026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8985E405-D677-E549-BED5-E2617C4B9E8B}"/>
              </a:ext>
            </a:extLst>
          </p:cNvPr>
          <p:cNvSpPr txBox="1"/>
          <p:nvPr/>
        </p:nvSpPr>
        <p:spPr>
          <a:xfrm>
            <a:off x="-1" y="0"/>
            <a:ext cx="12192001" cy="660144"/>
          </a:xfrm>
          <a:prstGeom prst="rect">
            <a:avLst/>
          </a:prstGeom>
          <a:solidFill>
            <a:srgbClr val="004A85"/>
          </a:solidFill>
        </p:spPr>
        <p:txBody>
          <a:bodyPr wrap="square" lIns="288000" tIns="144000" rIns="288000" bIns="144000" rtlCol="0" anchor="t" anchorCtr="0">
            <a:spAutoFit/>
          </a:bodyPr>
          <a:lstStyle/>
          <a:p>
            <a:pPr>
              <a:defRPr/>
            </a:pPr>
            <a:r>
              <a:rPr lang="it-IT" sz="2400" b="1" dirty="0" smtClean="0">
                <a:solidFill>
                  <a:schemeClr val="bg1"/>
                </a:solidFill>
                <a:latin typeface="Arial"/>
                <a:cs typeface="Arial"/>
              </a:rPr>
              <a:t>Documentazione per la compilazione della sezione 5 servizi finali delle UI</a:t>
            </a:r>
            <a:endParaRPr lang="it-IT"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9" name="Rettangolo arrotondato 8"/>
          <p:cNvSpPr/>
          <p:nvPr/>
        </p:nvSpPr>
        <p:spPr>
          <a:xfrm>
            <a:off x="-2" y="785975"/>
            <a:ext cx="12192000" cy="51603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endParaRPr lang="it-IT" sz="20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1" y="1098652"/>
            <a:ext cx="12191999" cy="42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it-IT" sz="2000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Faq </a:t>
            </a:r>
            <a:r>
              <a:rPr lang="it-IT" sz="2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sulla sezione 5 Servizi </a:t>
            </a:r>
            <a:r>
              <a:rPr lang="it-IT" sz="2000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finali (n.38) </a:t>
            </a:r>
            <a:endParaRPr lang="it-IT" sz="1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1" y="3424731"/>
            <a:ext cx="12192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it-IT" sz="2000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Elenco </a:t>
            </a:r>
            <a:r>
              <a:rPr lang="it-IT" sz="2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classi NCS </a:t>
            </a:r>
            <a:r>
              <a:rPr lang="it-IT" sz="2000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(58) di </a:t>
            </a:r>
            <a:r>
              <a:rPr lang="it-IT" sz="2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IP </a:t>
            </a:r>
            <a:r>
              <a:rPr lang="it-IT" sz="2000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che svolgono </a:t>
            </a:r>
            <a:r>
              <a:rPr lang="it-IT" sz="2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servizi </a:t>
            </a:r>
            <a:r>
              <a:rPr lang="it-IT" sz="2000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finali con numerosità IP (file pdf)</a:t>
            </a:r>
            <a:endParaRPr lang="it-IT" sz="20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>
              <a:buClr>
                <a:srgbClr val="00B0F0"/>
              </a:buClr>
            </a:pPr>
            <a:r>
              <a:rPr lang="it-IT" sz="20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</a:rPr>
              <a:t>https</a:t>
            </a:r>
            <a:r>
              <a:rPr lang="it-IT" sz="2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</a:rPr>
              <a:t>://www.istat.it/wp-content/uploads/2026/06/Allegato_Sezione-5-Quest_UI_Elenco-classi-NCS-con-IP-dei-servizi-finali-2025.pdf</a:t>
            </a:r>
            <a:endParaRPr lang="it-IT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-5" y="2029734"/>
            <a:ext cx="12192001" cy="1409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07000"/>
              </a:lnSpc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Nuova classificazione strutturale delle IP (NCS) </a:t>
            </a:r>
            <a:r>
              <a:rPr lang="it-IT" sz="2000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(87 classi) con </a:t>
            </a:r>
            <a:r>
              <a:rPr lang="it-IT" sz="2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principali variabili classificatorie e </a:t>
            </a:r>
            <a:r>
              <a:rPr lang="it-IT" sz="2000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 numerosità </a:t>
            </a:r>
            <a:r>
              <a:rPr lang="it-IT" sz="2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IP (file pdf</a:t>
            </a:r>
            <a:r>
              <a:rPr lang="it-IT" sz="2000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07000"/>
              </a:lnSpc>
              <a:buClr>
                <a:srgbClr val="00B0F0"/>
              </a:buClr>
            </a:pPr>
            <a:r>
              <a:rPr lang="it-IT" sz="2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https://www.istat.it/wp-content/uploads/2026/06/Nuova-classificazione-strutturale-delle-Istituzioni-pubbliche-2025.pdf</a:t>
            </a:r>
          </a:p>
        </p:txBody>
      </p:sp>
      <p:sp>
        <p:nvSpPr>
          <p:cNvPr id="14" name="Rettangolo 13"/>
          <p:cNvSpPr/>
          <p:nvPr/>
        </p:nvSpPr>
        <p:spPr>
          <a:xfrm>
            <a:off x="-5" y="4474692"/>
            <a:ext cx="12191997" cy="42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it-IT" sz="2000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Classificazione </a:t>
            </a:r>
            <a:r>
              <a:rPr lang="it-IT" sz="2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dei servizi finali </a:t>
            </a:r>
            <a:r>
              <a:rPr lang="it-IT" sz="2000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(30 classi e 12 categorie) con codici IP erogatrici (file pdf)</a:t>
            </a:r>
            <a:endParaRPr lang="it-IT" sz="1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5914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/>
      </p:transition>
    </mc:Choice>
    <mc:Fallback xmlns="">
      <p:transition spd="med">
        <p:push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data 1">
            <a:extLst>
              <a:ext uri="{FF2B5EF4-FFF2-40B4-BE49-F238E27FC236}">
                <a16:creationId xmlns:a16="http://schemas.microsoft.com/office/drawing/2014/main" id="{947F8575-87F7-CD4E-AEC0-D3F774690DA8}"/>
              </a:ext>
            </a:extLst>
          </p:cNvPr>
          <p:cNvSpPr txBox="1">
            <a:spLocks/>
          </p:cNvSpPr>
          <p:nvPr/>
        </p:nvSpPr>
        <p:spPr>
          <a:xfrm>
            <a:off x="3609847" y="6368893"/>
            <a:ext cx="5048072" cy="331932"/>
          </a:xfrm>
          <a:prstGeom prst="rect">
            <a:avLst/>
          </a:prstGeom>
        </p:spPr>
        <p:txBody>
          <a:bodyPr bIns="0" anchor="b" anchorCtr="0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Roma – </a:t>
            </a:r>
            <a:r>
              <a:rPr lang="it-IT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08 luglio </a:t>
            </a:r>
            <a:r>
              <a:rPr lang="it-IT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2026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9234624" y="3812254"/>
            <a:ext cx="44262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66700">
              <a:tabLst>
                <a:tab pos="266700" algn="l"/>
              </a:tabLst>
            </a:pPr>
            <a:r>
              <a:rPr lang="it-IT" b="1" i="1" dirty="0" smtClean="0">
                <a:solidFill>
                  <a:schemeClr val="bg1"/>
                </a:solidFill>
              </a:rPr>
              <a:t>Nevio Albo</a:t>
            </a:r>
            <a:endParaRPr lang="it-IT" b="1" i="1" dirty="0">
              <a:solidFill>
                <a:schemeClr val="bg1"/>
              </a:solidFill>
            </a:endParaRPr>
          </a:p>
          <a:p>
            <a:r>
              <a:rPr lang="it-IT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nalbo@istat.it</a:t>
            </a:r>
            <a:endParaRPr lang="it-IT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4527354" y="2638352"/>
            <a:ext cx="78196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Grazie per l’attenzione </a:t>
            </a:r>
            <a:endParaRPr lang="it-IT" sz="4000" b="1" dirty="0"/>
          </a:p>
        </p:txBody>
      </p:sp>
      <p:pic>
        <p:nvPicPr>
          <p:cNvPr id="6" name="Immagine 5"/>
          <p:cNvPicPr/>
          <p:nvPr/>
        </p:nvPicPr>
        <p:blipFill rotWithShape="1">
          <a:blip r:embed="rId3"/>
          <a:srcRect l="72319" t="76554" r="10043" b="14962"/>
          <a:stretch/>
        </p:blipFill>
        <p:spPr bwMode="auto">
          <a:xfrm>
            <a:off x="10078042" y="6158999"/>
            <a:ext cx="1847850" cy="54182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720365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push/>
      </p:transition>
    </mc:Choice>
    <mc:Fallback xmlns="">
      <p:transition spd="med" advClick="0">
        <p:push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3806288" y="297972"/>
            <a:ext cx="489929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000" b="1" dirty="0">
                <a:solidFill>
                  <a:srgbClr val="00B0F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OBIETTIVI E CONTENUTI CENSIP 2026</a:t>
            </a:r>
            <a:endParaRPr lang="it-IT" b="1" dirty="0">
              <a:solidFill>
                <a:srgbClr val="00B0F0"/>
              </a:solidFill>
            </a:endParaRP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8985E405-D677-E549-BED5-E2617C4B9E8B}"/>
              </a:ext>
            </a:extLst>
          </p:cNvPr>
          <p:cNvSpPr txBox="1"/>
          <p:nvPr/>
        </p:nvSpPr>
        <p:spPr>
          <a:xfrm>
            <a:off x="-1" y="0"/>
            <a:ext cx="12192001" cy="660144"/>
          </a:xfrm>
          <a:prstGeom prst="rect">
            <a:avLst/>
          </a:prstGeom>
          <a:solidFill>
            <a:srgbClr val="004A85"/>
          </a:solidFill>
        </p:spPr>
        <p:txBody>
          <a:bodyPr wrap="square" lIns="288000" tIns="144000" rIns="288000" bIns="144000" rtlCol="0" anchor="t" anchorCtr="0">
            <a:spAutoFit/>
          </a:bodyPr>
          <a:lstStyle/>
          <a:p>
            <a:pPr>
              <a:defRPr/>
            </a:pPr>
            <a:r>
              <a:rPr lang="it-IT" sz="2400" b="1" dirty="0" smtClean="0">
                <a:solidFill>
                  <a:schemeClr val="bg1"/>
                </a:solidFill>
                <a:latin typeface="Arial"/>
                <a:cs typeface="Arial"/>
              </a:rPr>
              <a:t>Criticità e soluzioni relative alla diffusione di dati sui servizi delle IP</a:t>
            </a:r>
            <a:endParaRPr lang="it-IT"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1" name="Segnaposto data 1">
            <a:extLst>
              <a:ext uri="{FF2B5EF4-FFF2-40B4-BE49-F238E27FC236}">
                <a16:creationId xmlns:a16="http://schemas.microsoft.com/office/drawing/2014/main" id="{A3712E78-60AB-FA4F-89EF-0E575D043BB7}"/>
              </a:ext>
            </a:extLst>
          </p:cNvPr>
          <p:cNvSpPr txBox="1">
            <a:spLocks/>
          </p:cNvSpPr>
          <p:nvPr/>
        </p:nvSpPr>
        <p:spPr>
          <a:xfrm>
            <a:off x="3609847" y="6368893"/>
            <a:ext cx="5048072" cy="331932"/>
          </a:xfrm>
          <a:prstGeom prst="rect">
            <a:avLst/>
          </a:prstGeom>
        </p:spPr>
        <p:txBody>
          <a:bodyPr bIns="0" anchor="b" anchorCtr="0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Roma – </a:t>
            </a:r>
            <a:r>
              <a:rPr lang="it-IT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08 luglio </a:t>
            </a:r>
            <a:r>
              <a:rPr lang="it-IT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2026</a:t>
            </a:r>
          </a:p>
        </p:txBody>
      </p:sp>
      <p:sp>
        <p:nvSpPr>
          <p:cNvPr id="23" name="Segnaposto numero diapositiva 10">
            <a:extLst>
              <a:ext uri="{FF2B5EF4-FFF2-40B4-BE49-F238E27FC236}">
                <a16:creationId xmlns:a16="http://schemas.microsoft.com/office/drawing/2014/main" id="{8397962C-10BE-9C44-A641-ACE9812CBA69}"/>
              </a:ext>
            </a:extLst>
          </p:cNvPr>
          <p:cNvSpPr txBox="1">
            <a:spLocks/>
          </p:cNvSpPr>
          <p:nvPr/>
        </p:nvSpPr>
        <p:spPr>
          <a:xfrm>
            <a:off x="5892800" y="6045200"/>
            <a:ext cx="406400" cy="2524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606285A-0D01-5749-9BA5-C6D470AE5FD2}" type="slidenum">
              <a:rPr lang="it-IT" sz="12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pPr algn="ctr"/>
              <a:t>1</a:t>
            </a:fld>
            <a:endParaRPr lang="it-IT" sz="1200" b="1" dirty="0">
              <a:solidFill>
                <a:schemeClr val="tx1">
                  <a:lumMod val="50000"/>
                  <a:lumOff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8" name="Rettangolo arrotondato 17"/>
          <p:cNvSpPr/>
          <p:nvPr/>
        </p:nvSpPr>
        <p:spPr>
          <a:xfrm>
            <a:off x="39742" y="1118836"/>
            <a:ext cx="12112514" cy="2039334"/>
          </a:xfrm>
          <a:prstGeom prst="round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Rettangolo 9"/>
          <p:cNvSpPr/>
          <p:nvPr/>
        </p:nvSpPr>
        <p:spPr>
          <a:xfrm>
            <a:off x="102517" y="1541570"/>
            <a:ext cx="1206273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b="1" dirty="0" smtClean="0">
                <a:solidFill>
                  <a:srgbClr val="1031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Criticità</a:t>
            </a:r>
          </a:p>
          <a:p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Nelle precedenti edizioni la qualità dei dati  sui servizi è risultata bassa (</a:t>
            </a:r>
            <a:r>
              <a:rPr lang="it-IT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dati incompleti e poco accurati</a:t>
            </a:r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con conseguenti ricadute in termini di diffusione e necessità di riprogettazione</a:t>
            </a:r>
            <a:endParaRPr lang="it-IT" sz="2000" dirty="0"/>
          </a:p>
        </p:txBody>
      </p:sp>
      <p:sp>
        <p:nvSpPr>
          <p:cNvPr id="11" name="Rettangolo 10"/>
          <p:cNvSpPr/>
          <p:nvPr/>
        </p:nvSpPr>
        <p:spPr>
          <a:xfrm>
            <a:off x="90463" y="3377876"/>
            <a:ext cx="1197318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it-IT" sz="2000" b="1" dirty="0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it-IT" sz="20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it-IT" sz="2400" b="1" dirty="0" smtClean="0">
                <a:solidFill>
                  <a:srgbClr val="1031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Soluzioni</a:t>
            </a:r>
          </a:p>
          <a:p>
            <a:pPr algn="ctr"/>
            <a:r>
              <a:rPr lang="it-IT" sz="2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it-IT" sz="20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iprogettazione generale della sezione 5</a:t>
            </a:r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sui servizi delle UI per l’edizione censuaria 2026</a:t>
            </a:r>
            <a:endParaRPr lang="it-IT" sz="20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ttangolo arrotondato 23"/>
          <p:cNvSpPr/>
          <p:nvPr/>
        </p:nvSpPr>
        <p:spPr>
          <a:xfrm>
            <a:off x="32989" y="3606877"/>
            <a:ext cx="12112514" cy="2039334"/>
          </a:xfrm>
          <a:prstGeom prst="round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27943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/>
      </p:transition>
    </mc:Choice>
    <mc:Fallback xmlns="">
      <p:transition spd="med">
        <p:push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10">
            <a:extLst>
              <a:ext uri="{FF2B5EF4-FFF2-40B4-BE49-F238E27FC236}">
                <a16:creationId xmlns:a16="http://schemas.microsoft.com/office/drawing/2014/main" id="{8397962C-10BE-9C44-A641-ACE9812CBA69}"/>
              </a:ext>
            </a:extLst>
          </p:cNvPr>
          <p:cNvSpPr txBox="1">
            <a:spLocks/>
          </p:cNvSpPr>
          <p:nvPr/>
        </p:nvSpPr>
        <p:spPr>
          <a:xfrm>
            <a:off x="5892800" y="6045200"/>
            <a:ext cx="406400" cy="2524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606285A-0D01-5749-9BA5-C6D470AE5FD2}" type="slidenum">
              <a:rPr lang="it-IT" sz="12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pPr algn="ctr"/>
              <a:t>2</a:t>
            </a:fld>
            <a:endParaRPr lang="it-IT" sz="1200" b="1" dirty="0">
              <a:solidFill>
                <a:schemeClr val="tx1">
                  <a:lumMod val="50000"/>
                  <a:lumOff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4720462" y="6297613"/>
            <a:ext cx="275107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it-IT" sz="2000" dirty="0">
                <a:solidFill>
                  <a:srgbClr val="000000">
                    <a:lumMod val="50000"/>
                    <a:lumOff val="50000"/>
                  </a:srgbClr>
                </a:solidFill>
                <a:latin typeface="Arial"/>
                <a:cs typeface="Arial"/>
              </a:rPr>
              <a:t>Roma – </a:t>
            </a:r>
            <a:r>
              <a:rPr lang="it-IT" sz="2000" dirty="0" smtClean="0">
                <a:solidFill>
                  <a:srgbClr val="000000">
                    <a:lumMod val="50000"/>
                    <a:lumOff val="50000"/>
                  </a:srgbClr>
                </a:solidFill>
                <a:latin typeface="Arial"/>
                <a:cs typeface="Arial"/>
              </a:rPr>
              <a:t>08 luglio </a:t>
            </a:r>
            <a:r>
              <a:rPr lang="it-IT" sz="2000" dirty="0">
                <a:solidFill>
                  <a:srgbClr val="000000">
                    <a:lumMod val="50000"/>
                    <a:lumOff val="50000"/>
                  </a:srgbClr>
                </a:solidFill>
                <a:latin typeface="Arial"/>
                <a:cs typeface="Arial"/>
              </a:rPr>
              <a:t>2026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8985E405-D677-E549-BED5-E2617C4B9E8B}"/>
              </a:ext>
            </a:extLst>
          </p:cNvPr>
          <p:cNvSpPr txBox="1"/>
          <p:nvPr/>
        </p:nvSpPr>
        <p:spPr>
          <a:xfrm>
            <a:off x="-1" y="0"/>
            <a:ext cx="12192001" cy="660144"/>
          </a:xfrm>
          <a:prstGeom prst="rect">
            <a:avLst/>
          </a:prstGeom>
          <a:solidFill>
            <a:srgbClr val="004A85"/>
          </a:solidFill>
        </p:spPr>
        <p:txBody>
          <a:bodyPr wrap="square" lIns="288000" tIns="144000" rIns="288000" bIns="144000" rtlCol="0" anchor="t" anchorCtr="0">
            <a:spAutoFit/>
          </a:bodyPr>
          <a:lstStyle/>
          <a:p>
            <a:pPr>
              <a:defRPr/>
            </a:pPr>
            <a:r>
              <a:rPr lang="it-IT" sz="2400" b="1" dirty="0">
                <a:solidFill>
                  <a:schemeClr val="bg1"/>
                </a:solidFill>
                <a:latin typeface="Arial"/>
                <a:cs typeface="Arial"/>
              </a:rPr>
              <a:t>La </a:t>
            </a:r>
            <a:r>
              <a:rPr lang="it-IT" sz="2400" b="1" dirty="0" smtClean="0">
                <a:solidFill>
                  <a:schemeClr val="bg1"/>
                </a:solidFill>
                <a:latin typeface="Arial"/>
                <a:cs typeface="Arial"/>
              </a:rPr>
              <a:t>riprogettazione 2026 della sezione 5 sui servizi finali delle UI</a:t>
            </a:r>
            <a:endParaRPr lang="it-IT"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2035348" y="719326"/>
            <a:ext cx="9695251" cy="4676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2400" b="1" dirty="0" smtClean="0">
                <a:solidFill>
                  <a:srgbClr val="103174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Diffusione </a:t>
            </a:r>
            <a:r>
              <a:rPr lang="it-IT" sz="2400" b="1" dirty="0">
                <a:solidFill>
                  <a:srgbClr val="103174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tempestiva e completa </a:t>
            </a:r>
            <a:r>
              <a:rPr lang="it-IT" sz="2400" b="1" dirty="0" smtClean="0">
                <a:solidFill>
                  <a:srgbClr val="103174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 dati accurati e adeguati</a:t>
            </a:r>
            <a:endParaRPr lang="it-IT" sz="2400" b="1" dirty="0">
              <a:solidFill>
                <a:srgbClr val="103174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1290929" y="4815151"/>
            <a:ext cx="1083679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b="1" dirty="0" smtClean="0">
                <a:solidFill>
                  <a:srgbClr val="1031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5) Predisposizione di</a:t>
            </a:r>
            <a:r>
              <a:rPr lang="it-IT" sz="2000" dirty="0" smtClean="0">
                <a:solidFill>
                  <a:srgbClr val="1031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000" b="1" dirty="0" smtClean="0">
                <a:solidFill>
                  <a:srgbClr val="1031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indicatori di input e output dei servizi finali </a:t>
            </a:r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istituzionali gestiti</a:t>
            </a:r>
          </a:p>
          <a:p>
            <a:r>
              <a:rPr lang="it-IT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direttamente </a:t>
            </a:r>
            <a:r>
              <a:rPr lang="it-IT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dalle IP, quali misure univoche </a:t>
            </a:r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 la loro quantificazione</a:t>
            </a:r>
          </a:p>
          <a:p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(</a:t>
            </a:r>
            <a:r>
              <a:rPr lang="it-IT" sz="2000" i="1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Quota percentuale di personale dipendente prevalentemente dedicato in media annua &amp; </a:t>
            </a:r>
          </a:p>
          <a:p>
            <a:r>
              <a:rPr lang="it-IT" sz="2000" i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000" i="1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Numero di utenti/beneficiari</a:t>
            </a:r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it-IT" sz="20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1290929" y="1877655"/>
            <a:ext cx="1081593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b="1" dirty="0" smtClean="0">
                <a:solidFill>
                  <a:srgbClr val="1031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Classificazione delle IP </a:t>
            </a:r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attraverso più dimensioni giuridiche, territoriali, funzionali per</a:t>
            </a:r>
          </a:p>
          <a:p>
            <a:r>
              <a:rPr lang="it-IT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individuare gruppi maggiormente omogenei di unità istituzionali</a:t>
            </a:r>
          </a:p>
          <a:p>
            <a:r>
              <a:rPr lang="it-IT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(</a:t>
            </a:r>
            <a:r>
              <a:rPr lang="it-IT" sz="2000" i="1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Nuova classificazione strutturale delle IP  - NCS - 87 classi</a:t>
            </a:r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it-IT" sz="20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1290928" y="1212548"/>
            <a:ext cx="1118409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b="1" dirty="0" smtClean="0">
                <a:solidFill>
                  <a:srgbClr val="1031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Definizione di</a:t>
            </a:r>
            <a:r>
              <a:rPr lang="it-IT" sz="2000" dirty="0" smtClean="0">
                <a:solidFill>
                  <a:srgbClr val="1031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000" b="1" dirty="0" smtClean="0">
                <a:solidFill>
                  <a:srgbClr val="1031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generi omogenei di prestazioni </a:t>
            </a:r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delle IP</a:t>
            </a:r>
          </a:p>
          <a:p>
            <a:r>
              <a:rPr lang="it-IT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(</a:t>
            </a:r>
            <a:r>
              <a:rPr lang="it-IT" sz="2000" i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it-IT" sz="2000" i="1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efinizioni di Servizi finali, Funzioni pubbliche, Servizi ausiliari</a:t>
            </a:r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2" name="Rettangolo 11"/>
          <p:cNvSpPr/>
          <p:nvPr/>
        </p:nvSpPr>
        <p:spPr>
          <a:xfrm>
            <a:off x="1290929" y="2827451"/>
            <a:ext cx="1087189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b="1" dirty="0" smtClean="0">
                <a:solidFill>
                  <a:srgbClr val="1031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 Classificazione dei servizi finali istituzionali </a:t>
            </a:r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delle IP, associati semi-</a:t>
            </a:r>
          </a:p>
          <a:p>
            <a:r>
              <a:rPr lang="it-IT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deterministicamente a gruppi omogenei di IP</a:t>
            </a:r>
          </a:p>
          <a:p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(</a:t>
            </a:r>
            <a:r>
              <a:rPr lang="it-IT" sz="2000" i="1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Classificazione dei servizi finali delle IP – 30 classi e 12 categorie di servizi – per 58 classi</a:t>
            </a:r>
          </a:p>
          <a:p>
            <a:r>
              <a:rPr lang="it-IT" sz="2000" i="1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UI </a:t>
            </a:r>
            <a:r>
              <a:rPr lang="it-IT" sz="2000" i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NCS: </a:t>
            </a:r>
            <a:r>
              <a:rPr lang="it-IT" sz="2000" i="1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10.337 </a:t>
            </a:r>
            <a:r>
              <a:rPr lang="it-IT" sz="2000" i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UI, 80,1% del totale</a:t>
            </a:r>
            <a:r>
              <a:rPr lang="it-IT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endParaRPr lang="it-IT" sz="20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180336" y="801676"/>
            <a:ext cx="1266693" cy="40504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2000" i="1" dirty="0" smtClean="0">
                <a:solidFill>
                  <a:srgbClr val="00B0F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Obiettivo:</a:t>
            </a:r>
            <a:endParaRPr lang="it-IT" sz="1100" i="1" dirty="0">
              <a:solidFill>
                <a:srgbClr val="00B0F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1290929" y="4107533"/>
            <a:ext cx="11184090" cy="75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it-IT" sz="2000" b="1" dirty="0" smtClean="0">
                <a:solidFill>
                  <a:srgbClr val="103174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4)</a:t>
            </a:r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000" b="1" dirty="0" smtClean="0">
                <a:solidFill>
                  <a:srgbClr val="103174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Focalizzazione sui </a:t>
            </a:r>
            <a:r>
              <a:rPr lang="it-IT" sz="2000" b="1" dirty="0">
                <a:solidFill>
                  <a:srgbClr val="103174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servizi finali erogati con modalità di gestione </a:t>
            </a:r>
            <a:r>
              <a:rPr lang="it-IT" sz="2000" b="1" dirty="0" smtClean="0">
                <a:solidFill>
                  <a:srgbClr val="103174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diretta </a:t>
            </a:r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totale o parziale</a:t>
            </a:r>
            <a:endParaRPr lang="it-IT" sz="20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it-IT" sz="2000" b="1" dirty="0" smtClean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it-IT" sz="2000" i="1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modalità di gestione totalmente diretta &amp; mista per poter misurare i servizi finali erogati</a:t>
            </a:r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it-IT" sz="1100" dirty="0">
              <a:solidFill>
                <a:schemeClr val="bg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ttangolo arrotondato 6"/>
          <p:cNvSpPr/>
          <p:nvPr/>
        </p:nvSpPr>
        <p:spPr>
          <a:xfrm>
            <a:off x="15541" y="719326"/>
            <a:ext cx="2019807" cy="48739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Obiettivo</a:t>
            </a:r>
            <a:endParaRPr lang="it-IT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ttangolo arrotondato 14"/>
          <p:cNvSpPr/>
          <p:nvPr/>
        </p:nvSpPr>
        <p:spPr>
          <a:xfrm>
            <a:off x="15541" y="1241428"/>
            <a:ext cx="1329165" cy="57239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Attività</a:t>
            </a:r>
            <a:endParaRPr lang="it-IT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ttangolo arrotondato 8"/>
          <p:cNvSpPr/>
          <p:nvPr/>
        </p:nvSpPr>
        <p:spPr>
          <a:xfrm>
            <a:off x="1290929" y="4080010"/>
            <a:ext cx="10815934" cy="73514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Rettangolo arrotondato 15"/>
          <p:cNvSpPr/>
          <p:nvPr/>
        </p:nvSpPr>
        <p:spPr>
          <a:xfrm>
            <a:off x="1318907" y="4858508"/>
            <a:ext cx="10815934" cy="115916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39744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/>
      </p:transition>
    </mc:Choice>
    <mc:Fallback xmlns="">
      <p:transition spd="med">
        <p:push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8985E405-D677-E549-BED5-E2617C4B9E8B}"/>
              </a:ext>
            </a:extLst>
          </p:cNvPr>
          <p:cNvSpPr txBox="1"/>
          <p:nvPr/>
        </p:nvSpPr>
        <p:spPr>
          <a:xfrm>
            <a:off x="-1" y="0"/>
            <a:ext cx="12192001" cy="660144"/>
          </a:xfrm>
          <a:prstGeom prst="rect">
            <a:avLst/>
          </a:prstGeom>
          <a:solidFill>
            <a:srgbClr val="004A85"/>
          </a:solidFill>
        </p:spPr>
        <p:txBody>
          <a:bodyPr wrap="square" lIns="288000" tIns="144000" rIns="288000" bIns="144000" rtlCol="0" anchor="t" anchorCtr="0">
            <a:spAutoFit/>
          </a:bodyPr>
          <a:lstStyle/>
          <a:p>
            <a:pPr>
              <a:defRPr/>
            </a:pPr>
            <a:r>
              <a:rPr lang="it-IT" sz="2400" b="1" dirty="0">
                <a:solidFill>
                  <a:schemeClr val="bg1"/>
                </a:solidFill>
                <a:latin typeface="Arial"/>
                <a:cs typeface="Arial"/>
              </a:rPr>
              <a:t>La </a:t>
            </a:r>
            <a:r>
              <a:rPr lang="it-IT" sz="2400" b="1" dirty="0" smtClean="0">
                <a:solidFill>
                  <a:schemeClr val="bg1"/>
                </a:solidFill>
                <a:latin typeface="Arial"/>
                <a:cs typeface="Arial"/>
              </a:rPr>
              <a:t>riprogettazione 2026 della sezione 5 sui servizi finali delle UI</a:t>
            </a:r>
            <a:endParaRPr lang="it-IT"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" name="Rettangolo arrotondato 2"/>
          <p:cNvSpPr/>
          <p:nvPr/>
        </p:nvSpPr>
        <p:spPr>
          <a:xfrm>
            <a:off x="15541" y="719326"/>
            <a:ext cx="4133126" cy="63534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Risultati intermedi</a:t>
            </a:r>
            <a:endParaRPr lang="it-IT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-1" y="1413849"/>
            <a:ext cx="12192000" cy="30285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6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it-IT" sz="2000" b="1" dirty="0" smtClean="0">
                <a:solidFill>
                  <a:srgbClr val="103174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Semplificazione della sezione 5 e riduzione del </a:t>
            </a:r>
            <a:r>
              <a:rPr lang="it-IT" sz="2000" b="1" i="1" dirty="0" smtClean="0">
                <a:solidFill>
                  <a:srgbClr val="103174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burden</a:t>
            </a:r>
            <a:r>
              <a:rPr lang="it-IT" sz="2000" b="1" dirty="0" smtClean="0">
                <a:solidFill>
                  <a:srgbClr val="103174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statistico per il rispondente</a:t>
            </a:r>
          </a:p>
          <a:p>
            <a:pPr lvl="0">
              <a:lnSpc>
                <a:spcPct val="106000"/>
              </a:lnSpc>
              <a:spcAft>
                <a:spcPts val="0"/>
              </a:spcAft>
              <a:tabLst>
                <a:tab pos="457200" algn="l"/>
              </a:tabLst>
            </a:pPr>
            <a:endParaRPr lang="it-IT" sz="2000" dirty="0">
              <a:solidFill>
                <a:srgbClr val="7F7F7F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6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it-IT" sz="2000" dirty="0" smtClean="0">
                <a:solidFill>
                  <a:srgbClr val="7F7F7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Riduzione dell’elenco dei servizi finali delle UI da 43 a 30 </a:t>
            </a:r>
          </a:p>
          <a:p>
            <a:pPr marL="342900" lvl="0" indent="-342900">
              <a:lnSpc>
                <a:spcPct val="106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it-IT" sz="2000" dirty="0" smtClean="0">
                <a:solidFill>
                  <a:srgbClr val="7F7F7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Personalizzazione della sezione con visualizzazione dei soli servizi finali di pertinenza per la classe NCS di UI a cui appartiene il rispondente (</a:t>
            </a:r>
            <a:r>
              <a:rPr lang="it-IT" sz="2000" i="1" dirty="0" smtClean="0">
                <a:solidFill>
                  <a:srgbClr val="7F7F7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 1 servizio finale per IP monofunzione a max 17 servizi finali per Comuni, Unioni e Comunità montane</a:t>
            </a:r>
            <a:r>
              <a:rPr lang="it-IT" sz="2000" dirty="0" smtClean="0">
                <a:solidFill>
                  <a:srgbClr val="7F7F7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342900" lvl="0" indent="-342900">
              <a:lnSpc>
                <a:spcPct val="106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it-IT" sz="2000" dirty="0" smtClean="0">
                <a:solidFill>
                  <a:srgbClr val="7F7F7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Eliminazione degli 11 servizi di funzionamento delle UI</a:t>
            </a:r>
          </a:p>
          <a:p>
            <a:pPr marL="342900" lvl="0" indent="-342900">
              <a:lnSpc>
                <a:spcPct val="106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it-IT" sz="2000" dirty="0" smtClean="0">
                <a:solidFill>
                  <a:srgbClr val="7F7F7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Eliminazione dei quesiti su tipologia del soggetto affidatario (6 modalità di risposta) e sulla tipologia di affidamento (8 modalità di risposta)</a:t>
            </a:r>
            <a:endParaRPr lang="it-IT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33865" y="4438634"/>
            <a:ext cx="12124267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6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it-IT" sz="2000" b="1" dirty="0" smtClean="0">
                <a:solidFill>
                  <a:srgbClr val="103174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Adeguatezza dei contenuti da rilevare nella sezione 5</a:t>
            </a:r>
          </a:p>
          <a:p>
            <a:pPr lvl="0">
              <a:lnSpc>
                <a:spcPct val="106000"/>
              </a:lnSpc>
              <a:spcAft>
                <a:spcPts val="0"/>
              </a:spcAft>
              <a:tabLst>
                <a:tab pos="457200" algn="l"/>
              </a:tabLst>
            </a:pPr>
            <a:endParaRPr lang="it-IT" sz="2000" dirty="0" smtClean="0">
              <a:solidFill>
                <a:srgbClr val="7F7F7F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6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it-IT" sz="2000" dirty="0" smtClean="0">
                <a:solidFill>
                  <a:srgbClr val="7F7F7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Concettualizzazione maggiormente rigorosa (es. nella distinzione dei servizi finali da altre prestazioni)</a:t>
            </a:r>
          </a:p>
          <a:p>
            <a:pPr marL="342900" lvl="0" indent="-342900">
              <a:lnSpc>
                <a:spcPct val="106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it-IT" sz="2000" dirty="0" smtClean="0">
                <a:solidFill>
                  <a:srgbClr val="7F7F7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Disponibilità di sottopopolazioni maggiormente omogenee per diffusione e analisi dei dati (classi NCS)</a:t>
            </a:r>
          </a:p>
          <a:p>
            <a:pPr marL="342900" lvl="0" indent="-342900">
              <a:lnSpc>
                <a:spcPct val="106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it-IT" sz="2000" dirty="0" smtClean="0">
                <a:solidFill>
                  <a:srgbClr val="7F7F7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Introduzione di indicatori per la misurazione dei servizi finali</a:t>
            </a:r>
            <a:endParaRPr lang="it-IT" sz="2000" dirty="0">
              <a:solidFill>
                <a:srgbClr val="7F7F7F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2996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/>
      </p:transition>
    </mc:Choice>
    <mc:Fallback xmlns="">
      <p:transition spd="med">
        <p:push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10">
            <a:extLst>
              <a:ext uri="{FF2B5EF4-FFF2-40B4-BE49-F238E27FC236}">
                <a16:creationId xmlns:a16="http://schemas.microsoft.com/office/drawing/2014/main" id="{8397962C-10BE-9C44-A641-ACE9812CBA69}"/>
              </a:ext>
            </a:extLst>
          </p:cNvPr>
          <p:cNvSpPr txBox="1">
            <a:spLocks/>
          </p:cNvSpPr>
          <p:nvPr/>
        </p:nvSpPr>
        <p:spPr>
          <a:xfrm>
            <a:off x="5892800" y="6045200"/>
            <a:ext cx="406400" cy="2524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606285A-0D01-5749-9BA5-C6D470AE5FD2}" type="slidenum">
              <a:rPr lang="it-IT" sz="12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pPr algn="ctr"/>
              <a:t>4</a:t>
            </a:fld>
            <a:endParaRPr lang="it-IT" sz="1200" b="1" dirty="0">
              <a:solidFill>
                <a:schemeClr val="tx1">
                  <a:lumMod val="50000"/>
                  <a:lumOff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4720462" y="6297613"/>
            <a:ext cx="275107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it-IT" sz="2000" dirty="0">
                <a:solidFill>
                  <a:srgbClr val="000000">
                    <a:lumMod val="50000"/>
                    <a:lumOff val="50000"/>
                  </a:srgbClr>
                </a:solidFill>
                <a:latin typeface="Arial"/>
                <a:cs typeface="Arial"/>
              </a:rPr>
              <a:t>Roma – </a:t>
            </a:r>
            <a:r>
              <a:rPr lang="it-IT" sz="2000" dirty="0" smtClean="0">
                <a:solidFill>
                  <a:srgbClr val="000000">
                    <a:lumMod val="50000"/>
                    <a:lumOff val="50000"/>
                  </a:srgbClr>
                </a:solidFill>
                <a:latin typeface="Arial"/>
                <a:cs typeface="Arial"/>
              </a:rPr>
              <a:t>08 luglio </a:t>
            </a:r>
            <a:r>
              <a:rPr lang="it-IT" sz="2000" dirty="0">
                <a:solidFill>
                  <a:srgbClr val="000000">
                    <a:lumMod val="50000"/>
                    <a:lumOff val="50000"/>
                  </a:srgbClr>
                </a:solidFill>
                <a:latin typeface="Arial"/>
                <a:cs typeface="Arial"/>
              </a:rPr>
              <a:t>2026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8985E405-D677-E549-BED5-E2617C4B9E8B}"/>
              </a:ext>
            </a:extLst>
          </p:cNvPr>
          <p:cNvSpPr txBox="1"/>
          <p:nvPr/>
        </p:nvSpPr>
        <p:spPr>
          <a:xfrm>
            <a:off x="-1" y="0"/>
            <a:ext cx="12192001" cy="660144"/>
          </a:xfrm>
          <a:prstGeom prst="rect">
            <a:avLst/>
          </a:prstGeom>
          <a:solidFill>
            <a:srgbClr val="004A85"/>
          </a:solidFill>
        </p:spPr>
        <p:txBody>
          <a:bodyPr wrap="square" lIns="288000" tIns="144000" rIns="288000" bIns="144000" rtlCol="0" anchor="t" anchorCtr="0">
            <a:spAutoFit/>
          </a:bodyPr>
          <a:lstStyle/>
          <a:p>
            <a:pPr>
              <a:defRPr/>
            </a:pPr>
            <a:r>
              <a:rPr lang="it-IT" sz="2400" b="1" dirty="0" smtClean="0">
                <a:solidFill>
                  <a:schemeClr val="bg1"/>
                </a:solidFill>
                <a:latin typeface="Arial"/>
                <a:cs typeface="Arial"/>
              </a:rPr>
              <a:t>Attività 4 Focalizzazione sui servizi finali in gestione diretta delle UI</a:t>
            </a:r>
            <a:endParaRPr lang="it-IT"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0" name="Rettangolo arrotondato 9"/>
          <p:cNvSpPr/>
          <p:nvPr/>
        </p:nvSpPr>
        <p:spPr>
          <a:xfrm>
            <a:off x="324602" y="1260055"/>
            <a:ext cx="3410490" cy="3063972"/>
          </a:xfrm>
          <a:prstGeom prst="roundRect">
            <a:avLst/>
          </a:prstGeom>
          <a:solidFill>
            <a:srgbClr val="10317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it-IT" sz="2000" b="1" dirty="0">
                <a:solidFill>
                  <a:srgbClr val="92D05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it-IT" sz="2000" b="1" dirty="0" smtClean="0">
                <a:solidFill>
                  <a:srgbClr val="92D05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odalità </a:t>
            </a:r>
            <a:r>
              <a:rPr lang="it-IT" sz="2000" b="1" dirty="0">
                <a:solidFill>
                  <a:srgbClr val="92D05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 gestione </a:t>
            </a:r>
            <a:r>
              <a:rPr lang="it-IT" sz="2000" b="1" dirty="0" smtClean="0">
                <a:solidFill>
                  <a:srgbClr val="92D05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totalmente diretta </a:t>
            </a:r>
            <a:r>
              <a:rPr lang="it-IT" sz="2000" dirty="0">
                <a:solidFill>
                  <a:srgbClr val="92D05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del servizio finale </a:t>
            </a:r>
            <a:r>
              <a:rPr lang="it-IT" sz="2000" dirty="0" smtClean="0">
                <a:solidFill>
                  <a:srgbClr val="92D05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erogato, ossia avvalendosi esclusivamente di </a:t>
            </a:r>
            <a:r>
              <a:rPr lang="it-IT" sz="2000" b="1" dirty="0" smtClean="0">
                <a:solidFill>
                  <a:srgbClr val="92D05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strutture </a:t>
            </a:r>
            <a:r>
              <a:rPr lang="it-IT" sz="2000" b="1" dirty="0">
                <a:solidFill>
                  <a:srgbClr val="92D05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risorse proprie dell’IP </a:t>
            </a:r>
            <a:r>
              <a:rPr lang="it-IT" sz="2000" b="1" dirty="0" smtClean="0">
                <a:solidFill>
                  <a:srgbClr val="92D05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rispondente</a:t>
            </a:r>
            <a:endParaRPr lang="it-IT" sz="1100" dirty="0">
              <a:solidFill>
                <a:srgbClr val="92D05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ttangolo arrotondato 6"/>
          <p:cNvSpPr/>
          <p:nvPr/>
        </p:nvSpPr>
        <p:spPr>
          <a:xfrm>
            <a:off x="3890076" y="912558"/>
            <a:ext cx="3936568" cy="4732532"/>
          </a:xfrm>
          <a:prstGeom prst="roundRect">
            <a:avLst/>
          </a:prstGeom>
          <a:solidFill>
            <a:srgbClr val="10317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it-IT" sz="20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Modalità di gestione mista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it-IT" sz="2000" b="1" dirty="0" smtClean="0">
                <a:solidFill>
                  <a:srgbClr val="92D05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modalità </a:t>
            </a:r>
            <a:r>
              <a:rPr lang="it-IT" sz="2000" b="1" dirty="0">
                <a:solidFill>
                  <a:srgbClr val="92D05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 gestione </a:t>
            </a:r>
            <a:r>
              <a:rPr lang="it-IT" sz="2000" b="1" dirty="0" smtClean="0">
                <a:solidFill>
                  <a:srgbClr val="92D05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parzialmente diretta </a:t>
            </a:r>
            <a:r>
              <a:rPr lang="it-IT" sz="2000" dirty="0">
                <a:solidFill>
                  <a:srgbClr val="92D05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del servizio finale </a:t>
            </a:r>
            <a:r>
              <a:rPr lang="it-IT" sz="2000" dirty="0" smtClean="0">
                <a:solidFill>
                  <a:srgbClr val="92D05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erogato, ossia avvalendosi in parte di </a:t>
            </a:r>
            <a:r>
              <a:rPr lang="it-IT" sz="2000" b="1" dirty="0" smtClean="0">
                <a:solidFill>
                  <a:srgbClr val="92D05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strutture </a:t>
            </a:r>
            <a:r>
              <a:rPr lang="it-IT" sz="2000" b="1" dirty="0">
                <a:solidFill>
                  <a:srgbClr val="92D05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risorse proprie dell’IP </a:t>
            </a:r>
            <a:r>
              <a:rPr lang="it-IT" sz="2000" b="1" dirty="0" smtClean="0">
                <a:solidFill>
                  <a:srgbClr val="92D05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rispondente</a:t>
            </a:r>
            <a:r>
              <a:rPr lang="it-IT" sz="2000" dirty="0" smtClean="0">
                <a:solidFill>
                  <a:srgbClr val="92D05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171450" lvl="0" indent="-17145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it-IT" sz="20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it-IT" sz="2000" b="1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odalità di gestione parzialmente indiretta </a:t>
            </a:r>
            <a:r>
              <a:rPr lang="it-IT" sz="2000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del servizio finale erogato, ossia avvalendosi in parte di soggetti giuridici terzi </a:t>
            </a:r>
            <a:endParaRPr lang="it-IT" sz="11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ttangolo arrotondato 8"/>
          <p:cNvSpPr/>
          <p:nvPr/>
        </p:nvSpPr>
        <p:spPr>
          <a:xfrm>
            <a:off x="8041037" y="1337073"/>
            <a:ext cx="3459998" cy="3063972"/>
          </a:xfrm>
          <a:prstGeom prst="roundRect">
            <a:avLst/>
          </a:prstGeom>
          <a:solidFill>
            <a:srgbClr val="10317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it-IT" sz="2000" b="1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Modalità di gestione totalmente indiretta </a:t>
            </a:r>
            <a:r>
              <a:rPr lang="it-IT" sz="20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del servizio finale </a:t>
            </a:r>
            <a:r>
              <a:rPr lang="it-IT" sz="2000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erogato, ossia avvalendosi esclusivamente di soggetti giuridici terzi</a:t>
            </a:r>
            <a:endParaRPr lang="it-IT" sz="11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2723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/>
      </p:transition>
    </mc:Choice>
    <mc:Fallback xmlns="">
      <p:transition spd="med">
        <p:push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10">
            <a:extLst>
              <a:ext uri="{FF2B5EF4-FFF2-40B4-BE49-F238E27FC236}">
                <a16:creationId xmlns:a16="http://schemas.microsoft.com/office/drawing/2014/main" id="{8397962C-10BE-9C44-A641-ACE9812CBA69}"/>
              </a:ext>
            </a:extLst>
          </p:cNvPr>
          <p:cNvSpPr txBox="1">
            <a:spLocks/>
          </p:cNvSpPr>
          <p:nvPr/>
        </p:nvSpPr>
        <p:spPr>
          <a:xfrm>
            <a:off x="5892800" y="6045200"/>
            <a:ext cx="406400" cy="2524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606285A-0D01-5749-9BA5-C6D470AE5FD2}" type="slidenum">
              <a:rPr lang="it-IT" sz="12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pPr algn="ctr"/>
              <a:t>5</a:t>
            </a:fld>
            <a:endParaRPr lang="it-IT" sz="1200" b="1" dirty="0">
              <a:solidFill>
                <a:schemeClr val="tx1">
                  <a:lumMod val="50000"/>
                  <a:lumOff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4720462" y="6297613"/>
            <a:ext cx="275107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it-IT" sz="2000" dirty="0">
                <a:solidFill>
                  <a:srgbClr val="000000">
                    <a:lumMod val="50000"/>
                    <a:lumOff val="50000"/>
                  </a:srgbClr>
                </a:solidFill>
                <a:latin typeface="Arial"/>
                <a:cs typeface="Arial"/>
              </a:rPr>
              <a:t>Roma – </a:t>
            </a:r>
            <a:r>
              <a:rPr lang="it-IT" sz="2000" dirty="0" smtClean="0">
                <a:solidFill>
                  <a:srgbClr val="000000">
                    <a:lumMod val="50000"/>
                    <a:lumOff val="50000"/>
                  </a:srgbClr>
                </a:solidFill>
                <a:latin typeface="Arial"/>
                <a:cs typeface="Arial"/>
              </a:rPr>
              <a:t>08 luglio </a:t>
            </a:r>
            <a:r>
              <a:rPr lang="it-IT" sz="2000" dirty="0">
                <a:solidFill>
                  <a:srgbClr val="000000">
                    <a:lumMod val="50000"/>
                    <a:lumOff val="50000"/>
                  </a:srgbClr>
                </a:solidFill>
                <a:latin typeface="Arial"/>
                <a:cs typeface="Arial"/>
              </a:rPr>
              <a:t>2026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8985E405-D677-E549-BED5-E2617C4B9E8B}"/>
              </a:ext>
            </a:extLst>
          </p:cNvPr>
          <p:cNvSpPr txBox="1"/>
          <p:nvPr/>
        </p:nvSpPr>
        <p:spPr>
          <a:xfrm>
            <a:off x="-1" y="0"/>
            <a:ext cx="12192001" cy="660144"/>
          </a:xfrm>
          <a:prstGeom prst="rect">
            <a:avLst/>
          </a:prstGeom>
          <a:solidFill>
            <a:srgbClr val="004A85"/>
          </a:solidFill>
        </p:spPr>
        <p:txBody>
          <a:bodyPr wrap="square" lIns="288000" tIns="144000" rIns="288000" bIns="144000" rtlCol="0" anchor="t" anchorCtr="0">
            <a:spAutoFit/>
          </a:bodyPr>
          <a:lstStyle/>
          <a:p>
            <a:pPr>
              <a:defRPr/>
            </a:pPr>
            <a:r>
              <a:rPr lang="it-IT" sz="2400" b="1" dirty="0" smtClean="0">
                <a:solidFill>
                  <a:schemeClr val="bg1"/>
                </a:solidFill>
                <a:latin typeface="Arial"/>
                <a:cs typeface="Arial"/>
              </a:rPr>
              <a:t>Attività 4 Focalizzazione sui servizi finali in gestione diretta delle UI</a:t>
            </a:r>
            <a:endParaRPr lang="it-IT"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170480" y="912557"/>
            <a:ext cx="1180970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00B050"/>
              </a:buClr>
            </a:pPr>
            <a:r>
              <a:rPr lang="it-IT" sz="2000" b="1" u="sng" dirty="0" smtClean="0">
                <a:solidFill>
                  <a:srgbClr val="1031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Esempi di modalità di gestione mista per i Comuni</a:t>
            </a:r>
            <a:endParaRPr lang="it-IT" sz="2000" b="1" u="sng" dirty="0">
              <a:solidFill>
                <a:srgbClr val="10317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286717" y="1587706"/>
            <a:ext cx="1157723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un 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Comune </a:t>
            </a: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eroga la gestione degli 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impianti sportivi in </a:t>
            </a: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modalità mista, in quanto 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gestisce direttamente la piscina comunale, </a:t>
            </a: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mentre ha affidato in concessione 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ad associazioni sportive </a:t>
            </a: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la gestione del palazzetto 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dello </a:t>
            </a: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sport</a:t>
            </a:r>
          </a:p>
          <a:p>
            <a:endParaRPr lang="it-IT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omune eroga l’assistenza 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residenziale per soggetti </a:t>
            </a: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fragili in modalità mista, in quanto gestisce direttamente all’interno di una casa di cura le attività di assistenza alla persona, mentre ha affidato a un operatore privato le attività di assistenza sanitaria e riabilitativa  </a:t>
            </a:r>
          </a:p>
          <a:p>
            <a:endParaRPr lang="it-IT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Ai 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fini della compilazione del questionario UI, il servizio finale deve essere considerato separatamente per la componente erogata in gestione diretta e per quella erogata in gestione indiretta. </a:t>
            </a:r>
            <a:r>
              <a:rPr lang="it-IT" sz="2000" u="sng" dirty="0">
                <a:latin typeface="Arial" panose="020B0604020202020204" pitchFamily="34" charset="0"/>
                <a:cs typeface="Arial" panose="020B0604020202020204" pitchFamily="34" charset="0"/>
              </a:rPr>
              <a:t>Il quesito 5.2 deve essere compilato </a:t>
            </a:r>
            <a:r>
              <a:rPr lang="it-IT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soltanto </a:t>
            </a:r>
            <a:r>
              <a:rPr lang="it-IT" sz="2000" u="sng" dirty="0">
                <a:latin typeface="Arial" panose="020B0604020202020204" pitchFamily="34" charset="0"/>
                <a:cs typeface="Arial" panose="020B0604020202020204" pitchFamily="34" charset="0"/>
              </a:rPr>
              <a:t>con riferimento alla </a:t>
            </a:r>
            <a:r>
              <a:rPr lang="it-IT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componente del servizio erogata in gestione </a:t>
            </a:r>
            <a:r>
              <a:rPr lang="it-IT" sz="2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diretta</a:t>
            </a:r>
            <a:r>
              <a:rPr lang="it-IT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(gestione della piscina comunale e attività di assistenza alla persona)</a:t>
            </a:r>
            <a:endParaRPr lang="it-IT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6073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/>
      </p:transition>
    </mc:Choice>
    <mc:Fallback xmlns="">
      <p:transition spd="med">
        <p:push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10">
            <a:extLst>
              <a:ext uri="{FF2B5EF4-FFF2-40B4-BE49-F238E27FC236}">
                <a16:creationId xmlns:a16="http://schemas.microsoft.com/office/drawing/2014/main" id="{8397962C-10BE-9C44-A641-ACE9812CBA69}"/>
              </a:ext>
            </a:extLst>
          </p:cNvPr>
          <p:cNvSpPr txBox="1">
            <a:spLocks/>
          </p:cNvSpPr>
          <p:nvPr/>
        </p:nvSpPr>
        <p:spPr>
          <a:xfrm>
            <a:off x="5892800" y="6045200"/>
            <a:ext cx="406400" cy="2524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606285A-0D01-5749-9BA5-C6D470AE5FD2}" type="slidenum">
              <a:rPr lang="it-IT" sz="12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pPr algn="ctr"/>
              <a:t>6</a:t>
            </a:fld>
            <a:endParaRPr lang="it-IT" sz="1200" b="1" dirty="0">
              <a:solidFill>
                <a:schemeClr val="tx1">
                  <a:lumMod val="50000"/>
                  <a:lumOff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4720462" y="6297613"/>
            <a:ext cx="275107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it-IT" sz="2000" dirty="0">
                <a:solidFill>
                  <a:srgbClr val="000000">
                    <a:lumMod val="50000"/>
                    <a:lumOff val="50000"/>
                  </a:srgbClr>
                </a:solidFill>
                <a:latin typeface="Arial"/>
                <a:cs typeface="Arial"/>
              </a:rPr>
              <a:t>Roma – </a:t>
            </a:r>
            <a:r>
              <a:rPr lang="it-IT" sz="2000" dirty="0" smtClean="0">
                <a:solidFill>
                  <a:srgbClr val="000000">
                    <a:lumMod val="50000"/>
                    <a:lumOff val="50000"/>
                  </a:srgbClr>
                </a:solidFill>
                <a:latin typeface="Arial"/>
                <a:cs typeface="Arial"/>
              </a:rPr>
              <a:t>08 luglio </a:t>
            </a:r>
            <a:r>
              <a:rPr lang="it-IT" sz="2000" dirty="0">
                <a:solidFill>
                  <a:srgbClr val="000000">
                    <a:lumMod val="50000"/>
                    <a:lumOff val="50000"/>
                  </a:srgbClr>
                </a:solidFill>
                <a:latin typeface="Arial"/>
                <a:cs typeface="Arial"/>
              </a:rPr>
              <a:t>2026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8985E405-D677-E549-BED5-E2617C4B9E8B}"/>
              </a:ext>
            </a:extLst>
          </p:cNvPr>
          <p:cNvSpPr txBox="1"/>
          <p:nvPr/>
        </p:nvSpPr>
        <p:spPr>
          <a:xfrm>
            <a:off x="-1" y="0"/>
            <a:ext cx="12192001" cy="660144"/>
          </a:xfrm>
          <a:prstGeom prst="rect">
            <a:avLst/>
          </a:prstGeom>
          <a:solidFill>
            <a:srgbClr val="004A85"/>
          </a:solidFill>
        </p:spPr>
        <p:txBody>
          <a:bodyPr wrap="square" lIns="288000" tIns="144000" rIns="288000" bIns="144000" rtlCol="0" anchor="t" anchorCtr="0">
            <a:spAutoFit/>
          </a:bodyPr>
          <a:lstStyle/>
          <a:p>
            <a:pPr>
              <a:defRPr/>
            </a:pPr>
            <a:r>
              <a:rPr lang="it-IT" sz="2400" b="1" dirty="0" smtClean="0">
                <a:solidFill>
                  <a:schemeClr val="bg1"/>
                </a:solidFill>
                <a:latin typeface="Arial"/>
                <a:cs typeface="Arial"/>
              </a:rPr>
              <a:t>Attività 5 Predisposizione di indicatori per misurare i servizi finali delle UI</a:t>
            </a:r>
            <a:endParaRPr lang="it-IT"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9" name="Rettangolo arrotondato 8"/>
          <p:cNvSpPr/>
          <p:nvPr/>
        </p:nvSpPr>
        <p:spPr>
          <a:xfrm>
            <a:off x="161006" y="910131"/>
            <a:ext cx="11869981" cy="1097992"/>
          </a:xfrm>
          <a:prstGeom prst="roundRect">
            <a:avLst/>
          </a:prstGeom>
          <a:solidFill>
            <a:srgbClr val="10317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2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it-IT" sz="2000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ndicatore </a:t>
            </a:r>
            <a:r>
              <a:rPr lang="it-IT" sz="2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fisico di </a:t>
            </a:r>
            <a:r>
              <a:rPr lang="it-IT" sz="2000" i="1" u="sng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input</a:t>
            </a:r>
            <a:r>
              <a:rPr lang="it-IT" sz="2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dei servizi finali istituzionali </a:t>
            </a:r>
            <a:r>
              <a:rPr lang="it-IT" sz="2000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gestione diretta delle IP =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20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</a:t>
            </a:r>
            <a:r>
              <a:rPr lang="it-IT" sz="20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uota percentuale </a:t>
            </a:r>
            <a:r>
              <a:rPr lang="it-IT" sz="20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 personale dipendente prevalentemente dedicato in media annua </a:t>
            </a:r>
            <a:r>
              <a:rPr lang="it-IT" sz="20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all’erogazione </a:t>
            </a:r>
            <a:r>
              <a:rPr lang="it-IT" sz="20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del servizio finale</a:t>
            </a:r>
            <a:endParaRPr lang="it-IT" sz="20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7250" y="4148616"/>
            <a:ext cx="12338506" cy="21252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it-IT" sz="2000" b="1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attività trasversali o di funzionamento </a:t>
            </a:r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it-IT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staff, pianificazione strategica, gestione patrimoniale, coordinamento e gestione del personale, controllo e audit interni, supporto giuridico, informatico, attività di informazione e comunicazione al pubblico, rappresentanza istituzionale, formazione interna, ecc</a:t>
            </a:r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.) </a:t>
            </a:r>
            <a:endParaRPr lang="it-IT" sz="20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it-IT" sz="2000" b="1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funzioni pubbliche </a:t>
            </a:r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contestuali al servizio finale (adozione di atti autoritativi o certificativi verso individui o imprese)</a:t>
            </a:r>
          </a:p>
          <a:p>
            <a:pPr>
              <a:lnSpc>
                <a:spcPct val="107000"/>
              </a:lnSpc>
              <a:spcAft>
                <a:spcPts val="800"/>
              </a:spcAft>
              <a:buClr>
                <a:srgbClr val="FF0000"/>
              </a:buClr>
            </a:pPr>
            <a:endParaRPr lang="it-IT" sz="1100" u="sng" dirty="0">
              <a:solidFill>
                <a:schemeClr val="bg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161006" y="2828836"/>
            <a:ext cx="1203099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percentuale del personale dipendente dell'istituzione pubblica rispondente che, mediamente durante l'anno 2025, è stato impiegato in modo prevalente nelle attività operative di erogazione del servizio finale a individui o imprese</a:t>
            </a:r>
            <a:endParaRPr lang="it-IT" sz="20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3048000" y="2335919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it-IT" sz="2000" b="1" u="sng" dirty="0" smtClean="0">
                <a:solidFill>
                  <a:srgbClr val="1031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Definizione</a:t>
            </a:r>
            <a:endParaRPr lang="it-IT" sz="2000" b="1" u="sng" dirty="0">
              <a:solidFill>
                <a:srgbClr val="10317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8311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/>
      </p:transition>
    </mc:Choice>
    <mc:Fallback xmlns="">
      <p:transition spd="med">
        <p:push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10">
            <a:extLst>
              <a:ext uri="{FF2B5EF4-FFF2-40B4-BE49-F238E27FC236}">
                <a16:creationId xmlns:a16="http://schemas.microsoft.com/office/drawing/2014/main" id="{8397962C-10BE-9C44-A641-ACE9812CBA69}"/>
              </a:ext>
            </a:extLst>
          </p:cNvPr>
          <p:cNvSpPr txBox="1">
            <a:spLocks/>
          </p:cNvSpPr>
          <p:nvPr/>
        </p:nvSpPr>
        <p:spPr>
          <a:xfrm>
            <a:off x="5892800" y="6045200"/>
            <a:ext cx="406400" cy="2524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606285A-0D01-5749-9BA5-C6D470AE5FD2}" type="slidenum">
              <a:rPr lang="it-IT" sz="12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pPr algn="ctr"/>
              <a:t>7</a:t>
            </a:fld>
            <a:endParaRPr lang="it-IT" sz="1200" b="1" dirty="0">
              <a:solidFill>
                <a:schemeClr val="tx1">
                  <a:lumMod val="50000"/>
                  <a:lumOff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4720462" y="6297613"/>
            <a:ext cx="275107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it-IT" sz="2000" dirty="0">
                <a:solidFill>
                  <a:srgbClr val="000000">
                    <a:lumMod val="50000"/>
                    <a:lumOff val="50000"/>
                  </a:srgbClr>
                </a:solidFill>
                <a:latin typeface="Arial"/>
                <a:cs typeface="Arial"/>
              </a:rPr>
              <a:t>Roma – </a:t>
            </a:r>
            <a:r>
              <a:rPr lang="it-IT" sz="2000" dirty="0" smtClean="0">
                <a:solidFill>
                  <a:srgbClr val="000000">
                    <a:lumMod val="50000"/>
                    <a:lumOff val="50000"/>
                  </a:srgbClr>
                </a:solidFill>
                <a:latin typeface="Arial"/>
                <a:cs typeface="Arial"/>
              </a:rPr>
              <a:t>08 luglio </a:t>
            </a:r>
            <a:r>
              <a:rPr lang="it-IT" sz="2000" dirty="0">
                <a:solidFill>
                  <a:srgbClr val="000000">
                    <a:lumMod val="50000"/>
                    <a:lumOff val="50000"/>
                  </a:srgbClr>
                </a:solidFill>
                <a:latin typeface="Arial"/>
                <a:cs typeface="Arial"/>
              </a:rPr>
              <a:t>2026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8985E405-D677-E549-BED5-E2617C4B9E8B}"/>
              </a:ext>
            </a:extLst>
          </p:cNvPr>
          <p:cNvSpPr txBox="1"/>
          <p:nvPr/>
        </p:nvSpPr>
        <p:spPr>
          <a:xfrm>
            <a:off x="-1" y="0"/>
            <a:ext cx="12192001" cy="660144"/>
          </a:xfrm>
          <a:prstGeom prst="rect">
            <a:avLst/>
          </a:prstGeom>
          <a:solidFill>
            <a:srgbClr val="004A85"/>
          </a:solidFill>
        </p:spPr>
        <p:txBody>
          <a:bodyPr wrap="square" lIns="288000" tIns="144000" rIns="288000" bIns="144000" rtlCol="0" anchor="t" anchorCtr="0">
            <a:spAutoFit/>
          </a:bodyPr>
          <a:lstStyle/>
          <a:p>
            <a:pPr>
              <a:defRPr/>
            </a:pPr>
            <a:r>
              <a:rPr lang="it-IT" sz="2400" b="1" dirty="0" smtClean="0">
                <a:solidFill>
                  <a:schemeClr val="bg1"/>
                </a:solidFill>
                <a:latin typeface="Arial"/>
                <a:cs typeface="Arial"/>
              </a:rPr>
              <a:t>Attività 5 Predisposizione di indicatori per misurare i servizi finali delle UI</a:t>
            </a:r>
            <a:endParaRPr lang="it-IT"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0" y="1582117"/>
            <a:ext cx="12192001" cy="26027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2000" b="1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1) </a:t>
            </a:r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it-IT" sz="2000" b="1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totale </a:t>
            </a:r>
            <a:r>
              <a:rPr lang="it-IT" sz="20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mensile</a:t>
            </a:r>
            <a:r>
              <a:rPr lang="it-IT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per ciascun mese dell'anno </a:t>
            </a:r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2025, delle unità </a:t>
            </a:r>
            <a:r>
              <a:rPr lang="it-IT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 personale dipendente </a:t>
            </a:r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coinvolte </a:t>
            </a:r>
            <a:r>
              <a:rPr lang="it-IT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per una parte maggioritaria del proprio tempo di lavoro in attività dirette di erogazione del servizio finale </a:t>
            </a:r>
            <a:endParaRPr lang="it-IT" sz="2000" dirty="0">
              <a:solidFill>
                <a:schemeClr val="bg1">
                  <a:lumMod val="50000"/>
                </a:schemeClr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2000" b="1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2) </a:t>
            </a:r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it-IT" sz="2000" b="1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media </a:t>
            </a:r>
            <a:r>
              <a:rPr lang="it-IT" sz="20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annua</a:t>
            </a:r>
            <a:r>
              <a:rPr lang="it-IT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di questo personale dipendente per l'anno 2025 (somma dei totali mensili </a:t>
            </a:r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diviso </a:t>
            </a:r>
            <a:r>
              <a:rPr lang="it-IT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per 12 mensilità)</a:t>
            </a:r>
            <a:endParaRPr lang="it-IT" sz="2000" dirty="0" smtClean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2000" b="1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3) </a:t>
            </a:r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it-IT" sz="2000" b="1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quota </a:t>
            </a:r>
            <a:r>
              <a:rPr lang="it-IT" sz="20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percentuale</a:t>
            </a:r>
            <a:r>
              <a:rPr lang="it-IT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corrispondente alla media annua per il 2025 di questo personale dipendente (media annua </a:t>
            </a:r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diviso </a:t>
            </a:r>
            <a:r>
              <a:rPr lang="it-IT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per il totale del personale dipendente dell'istituzione pubblica </a:t>
            </a:r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 31/12/2025 – sezione 2 questionario UI – moltiplicato </a:t>
            </a:r>
            <a:r>
              <a:rPr lang="it-IT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per </a:t>
            </a:r>
            <a:r>
              <a:rPr lang="it-IT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100 e arrotondato all’intero più vicino)</a:t>
            </a:r>
            <a:endParaRPr lang="it-IT" sz="2000" dirty="0">
              <a:solidFill>
                <a:schemeClr val="bg1">
                  <a:lumMod val="50000"/>
                </a:schemeClr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4858320" y="1119903"/>
            <a:ext cx="2475358" cy="3977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sz="2000" b="1" u="sng" dirty="0">
                <a:solidFill>
                  <a:srgbClr val="10317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Modalità di calcolo</a:t>
            </a:r>
          </a:p>
        </p:txBody>
      </p:sp>
    </p:spTree>
    <p:extLst>
      <p:ext uri="{BB962C8B-B14F-4D97-AF65-F5344CB8AC3E}">
        <p14:creationId xmlns:p14="http://schemas.microsoft.com/office/powerpoint/2010/main" val="2182532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/>
      </p:transition>
    </mc:Choice>
    <mc:Fallback xmlns="">
      <p:transition spd="med">
        <p:push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10">
            <a:extLst>
              <a:ext uri="{FF2B5EF4-FFF2-40B4-BE49-F238E27FC236}">
                <a16:creationId xmlns:a16="http://schemas.microsoft.com/office/drawing/2014/main" id="{8397962C-10BE-9C44-A641-ACE9812CBA69}"/>
              </a:ext>
            </a:extLst>
          </p:cNvPr>
          <p:cNvSpPr txBox="1">
            <a:spLocks/>
          </p:cNvSpPr>
          <p:nvPr/>
        </p:nvSpPr>
        <p:spPr>
          <a:xfrm>
            <a:off x="5892800" y="6045200"/>
            <a:ext cx="406400" cy="2524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606285A-0D01-5749-9BA5-C6D470AE5FD2}" type="slidenum">
              <a:rPr lang="it-IT" sz="12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pPr algn="ctr"/>
              <a:t>8</a:t>
            </a:fld>
            <a:endParaRPr lang="it-IT" sz="1200" b="1" dirty="0">
              <a:solidFill>
                <a:schemeClr val="tx1">
                  <a:lumMod val="50000"/>
                  <a:lumOff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4720462" y="6297613"/>
            <a:ext cx="275107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it-IT" sz="2000" dirty="0">
                <a:solidFill>
                  <a:srgbClr val="000000">
                    <a:lumMod val="50000"/>
                    <a:lumOff val="50000"/>
                  </a:srgbClr>
                </a:solidFill>
                <a:latin typeface="Arial"/>
                <a:cs typeface="Arial"/>
              </a:rPr>
              <a:t>Roma – </a:t>
            </a:r>
            <a:r>
              <a:rPr lang="it-IT" sz="2000" dirty="0" smtClean="0">
                <a:solidFill>
                  <a:srgbClr val="000000">
                    <a:lumMod val="50000"/>
                    <a:lumOff val="50000"/>
                  </a:srgbClr>
                </a:solidFill>
                <a:latin typeface="Arial"/>
                <a:cs typeface="Arial"/>
              </a:rPr>
              <a:t>08 luglio </a:t>
            </a:r>
            <a:r>
              <a:rPr lang="it-IT" sz="2000" dirty="0">
                <a:solidFill>
                  <a:srgbClr val="000000">
                    <a:lumMod val="50000"/>
                    <a:lumOff val="50000"/>
                  </a:srgbClr>
                </a:solidFill>
                <a:latin typeface="Arial"/>
                <a:cs typeface="Arial"/>
              </a:rPr>
              <a:t>2026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8985E405-D677-E549-BED5-E2617C4B9E8B}"/>
              </a:ext>
            </a:extLst>
          </p:cNvPr>
          <p:cNvSpPr txBox="1"/>
          <p:nvPr/>
        </p:nvSpPr>
        <p:spPr>
          <a:xfrm>
            <a:off x="-1" y="0"/>
            <a:ext cx="12192001" cy="660144"/>
          </a:xfrm>
          <a:prstGeom prst="rect">
            <a:avLst/>
          </a:prstGeom>
          <a:solidFill>
            <a:srgbClr val="004A85"/>
          </a:solidFill>
        </p:spPr>
        <p:txBody>
          <a:bodyPr wrap="square" lIns="288000" tIns="144000" rIns="288000" bIns="144000" rtlCol="0" anchor="t" anchorCtr="0">
            <a:spAutoFit/>
          </a:bodyPr>
          <a:lstStyle/>
          <a:p>
            <a:pPr>
              <a:defRPr/>
            </a:pPr>
            <a:r>
              <a:rPr lang="it-IT" sz="2400" b="1" dirty="0" smtClean="0">
                <a:solidFill>
                  <a:schemeClr val="bg1"/>
                </a:solidFill>
                <a:latin typeface="Arial"/>
                <a:cs typeface="Arial"/>
              </a:rPr>
              <a:t>Attività 5 Predisposizione di indicatori per misurare i servizi finali delle UI</a:t>
            </a:r>
            <a:endParaRPr lang="it-IT"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2174928" y="768638"/>
            <a:ext cx="78421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00B050"/>
              </a:buClr>
            </a:pPr>
            <a:r>
              <a:rPr lang="it-IT" sz="2000" b="1" u="sng" dirty="0" smtClean="0">
                <a:solidFill>
                  <a:srgbClr val="1031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Esempio per i Comuni</a:t>
            </a:r>
            <a:endParaRPr lang="it-IT" sz="2000" b="1" u="sng" dirty="0">
              <a:solidFill>
                <a:srgbClr val="10317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154982" y="1205525"/>
            <a:ext cx="119181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Un Comune ha 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48 dipendenti 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in servizio al 31 dicembre 2025, come riportato nella sezione 2 del questionario UI. Eroga in gestione diretta i servizi </a:t>
            </a:r>
            <a:r>
              <a:rPr lang="it-IT" dirty="0" smtClean="0">
                <a:latin typeface="Arial" panose="020B0604020202020204" pitchFamily="34" charset="0"/>
                <a:cs typeface="Arial" panose="020B0604020202020204" pitchFamily="34" charset="0"/>
              </a:rPr>
              <a:t>di 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Gestione </a:t>
            </a:r>
            <a:r>
              <a:rPr lang="it-IT" b="1" dirty="0" smtClean="0">
                <a:latin typeface="Arial" panose="020B0604020202020204" pitchFamily="34" charset="0"/>
                <a:cs typeface="Arial" panose="020B0604020202020204" pitchFamily="34" charset="0"/>
              </a:rPr>
              <a:t>asili 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nido 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Servizi culturali</a:t>
            </a:r>
          </a:p>
        </p:txBody>
      </p:sp>
      <p:graphicFrame>
        <p:nvGraphicFramePr>
          <p:cNvPr id="14" name="Tabella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636528"/>
              </p:ext>
            </p:extLst>
          </p:nvPr>
        </p:nvGraphicFramePr>
        <p:xfrm>
          <a:off x="256771" y="1851856"/>
          <a:ext cx="5233783" cy="41933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65182">
                  <a:extLst>
                    <a:ext uri="{9D8B030D-6E8A-4147-A177-3AD203B41FA5}">
                      <a16:colId xmlns:a16="http://schemas.microsoft.com/office/drawing/2014/main" val="1903084146"/>
                    </a:ext>
                  </a:extLst>
                </a:gridCol>
                <a:gridCol w="2030073">
                  <a:extLst>
                    <a:ext uri="{9D8B030D-6E8A-4147-A177-3AD203B41FA5}">
                      <a16:colId xmlns:a16="http://schemas.microsoft.com/office/drawing/2014/main" val="2632306977"/>
                    </a:ext>
                  </a:extLst>
                </a:gridCol>
                <a:gridCol w="1838528">
                  <a:extLst>
                    <a:ext uri="{9D8B030D-6E8A-4147-A177-3AD203B41FA5}">
                      <a16:colId xmlns:a16="http://schemas.microsoft.com/office/drawing/2014/main" val="367450611"/>
                    </a:ext>
                  </a:extLst>
                </a:gridCol>
              </a:tblGrid>
              <a:tr h="3350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Mese</a:t>
                      </a:r>
                      <a:endParaRPr lang="it-IT" sz="9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7477" marR="7477" marT="7477" marB="747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Gestione asili nido</a:t>
                      </a:r>
                      <a:endParaRPr lang="it-IT" sz="9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7477" marR="7477" marT="7477" marB="747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Servizi culturali</a:t>
                      </a:r>
                      <a:endParaRPr lang="it-IT" sz="9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7477" marR="7477" marT="7477" marB="7477" anchor="ctr"/>
                </a:tc>
                <a:extLst>
                  <a:ext uri="{0D108BD9-81ED-4DB2-BD59-A6C34878D82A}">
                    <a16:rowId xmlns:a16="http://schemas.microsoft.com/office/drawing/2014/main" val="1279405502"/>
                  </a:ext>
                </a:extLst>
              </a:tr>
              <a:tr h="2755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Gennaio</a:t>
                      </a:r>
                      <a:endParaRPr lang="it-IT" sz="900" dirty="0">
                        <a:solidFill>
                          <a:schemeClr val="bg1">
                            <a:lumMod val="8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7477" marR="7477" marT="7477" marB="7477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it-IT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7477" marR="7477" marT="7477" marB="7477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it-IT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7477" marR="7477" marT="7477" marB="7477" anchor="ctr"/>
                </a:tc>
                <a:extLst>
                  <a:ext uri="{0D108BD9-81ED-4DB2-BD59-A6C34878D82A}">
                    <a16:rowId xmlns:a16="http://schemas.microsoft.com/office/drawing/2014/main" val="3045791483"/>
                  </a:ext>
                </a:extLst>
              </a:tr>
              <a:tr h="2755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Febbraio</a:t>
                      </a:r>
                      <a:endParaRPr lang="it-IT" sz="900" dirty="0">
                        <a:solidFill>
                          <a:schemeClr val="bg1">
                            <a:lumMod val="8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7477" marR="7477" marT="7477" marB="7477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it-IT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7477" marR="7477" marT="7477" marB="7477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it-IT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7477" marR="7477" marT="7477" marB="7477" anchor="ctr"/>
                </a:tc>
                <a:extLst>
                  <a:ext uri="{0D108BD9-81ED-4DB2-BD59-A6C34878D82A}">
                    <a16:rowId xmlns:a16="http://schemas.microsoft.com/office/drawing/2014/main" val="25189822"/>
                  </a:ext>
                </a:extLst>
              </a:tr>
              <a:tr h="2755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Marzo</a:t>
                      </a:r>
                      <a:endParaRPr lang="it-IT" sz="900" dirty="0">
                        <a:solidFill>
                          <a:schemeClr val="bg1">
                            <a:lumMod val="8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7477" marR="7477" marT="7477" marB="7477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  <a:endParaRPr lang="it-IT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7477" marR="7477" marT="7477" marB="7477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it-IT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7477" marR="7477" marT="7477" marB="7477" anchor="ctr"/>
                </a:tc>
                <a:extLst>
                  <a:ext uri="{0D108BD9-81ED-4DB2-BD59-A6C34878D82A}">
                    <a16:rowId xmlns:a16="http://schemas.microsoft.com/office/drawing/2014/main" val="603774110"/>
                  </a:ext>
                </a:extLst>
              </a:tr>
              <a:tr h="2755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Aprile</a:t>
                      </a:r>
                      <a:endParaRPr lang="it-IT" sz="900" dirty="0">
                        <a:solidFill>
                          <a:schemeClr val="bg1">
                            <a:lumMod val="8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7477" marR="7477" marT="7477" marB="7477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it-IT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7477" marR="7477" marT="7477" marB="7477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it-IT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7477" marR="7477" marT="7477" marB="7477" anchor="ctr"/>
                </a:tc>
                <a:extLst>
                  <a:ext uri="{0D108BD9-81ED-4DB2-BD59-A6C34878D82A}">
                    <a16:rowId xmlns:a16="http://schemas.microsoft.com/office/drawing/2014/main" val="415566792"/>
                  </a:ext>
                </a:extLst>
              </a:tr>
              <a:tr h="2755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Maggio</a:t>
                      </a:r>
                      <a:endParaRPr lang="it-IT" sz="900" dirty="0">
                        <a:solidFill>
                          <a:schemeClr val="bg1">
                            <a:lumMod val="8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7477" marR="7477" marT="7477" marB="7477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  <a:endParaRPr lang="it-IT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7477" marR="7477" marT="7477" marB="7477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it-IT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7477" marR="7477" marT="7477" marB="7477" anchor="ctr"/>
                </a:tc>
                <a:extLst>
                  <a:ext uri="{0D108BD9-81ED-4DB2-BD59-A6C34878D82A}">
                    <a16:rowId xmlns:a16="http://schemas.microsoft.com/office/drawing/2014/main" val="1984412666"/>
                  </a:ext>
                </a:extLst>
              </a:tr>
              <a:tr h="2755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Giugno</a:t>
                      </a:r>
                      <a:endParaRPr lang="it-IT" sz="900" dirty="0">
                        <a:solidFill>
                          <a:schemeClr val="bg1">
                            <a:lumMod val="8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7477" marR="7477" marT="7477" marB="7477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  <a:endParaRPr lang="it-IT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7477" marR="7477" marT="7477" marB="7477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it-IT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7477" marR="7477" marT="7477" marB="7477" anchor="ctr"/>
                </a:tc>
                <a:extLst>
                  <a:ext uri="{0D108BD9-81ED-4DB2-BD59-A6C34878D82A}">
                    <a16:rowId xmlns:a16="http://schemas.microsoft.com/office/drawing/2014/main" val="1508283992"/>
                  </a:ext>
                </a:extLst>
              </a:tr>
              <a:tr h="2755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Luglio</a:t>
                      </a:r>
                      <a:endParaRPr lang="it-IT" sz="900" dirty="0">
                        <a:solidFill>
                          <a:schemeClr val="bg1">
                            <a:lumMod val="8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7477" marR="7477" marT="7477" marB="7477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it-IT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7477" marR="7477" marT="7477" marB="7477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it-IT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7477" marR="7477" marT="7477" marB="7477" anchor="ctr"/>
                </a:tc>
                <a:extLst>
                  <a:ext uri="{0D108BD9-81ED-4DB2-BD59-A6C34878D82A}">
                    <a16:rowId xmlns:a16="http://schemas.microsoft.com/office/drawing/2014/main" val="2646887677"/>
                  </a:ext>
                </a:extLst>
              </a:tr>
              <a:tr h="2755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Agosto</a:t>
                      </a:r>
                      <a:endParaRPr lang="it-IT" sz="900" dirty="0">
                        <a:solidFill>
                          <a:schemeClr val="bg1">
                            <a:lumMod val="8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7477" marR="7477" marT="7477" marB="7477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it-IT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7477" marR="7477" marT="7477" marB="7477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it-IT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7477" marR="7477" marT="7477" marB="7477" anchor="ctr"/>
                </a:tc>
                <a:extLst>
                  <a:ext uri="{0D108BD9-81ED-4DB2-BD59-A6C34878D82A}">
                    <a16:rowId xmlns:a16="http://schemas.microsoft.com/office/drawing/2014/main" val="2173892075"/>
                  </a:ext>
                </a:extLst>
              </a:tr>
              <a:tr h="2755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Settembre</a:t>
                      </a:r>
                      <a:endParaRPr lang="it-IT" sz="900" dirty="0">
                        <a:solidFill>
                          <a:schemeClr val="bg1">
                            <a:lumMod val="8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7477" marR="7477" marT="7477" marB="7477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  <a:endParaRPr lang="it-IT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7477" marR="7477" marT="7477" marB="7477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it-IT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7477" marR="7477" marT="7477" marB="7477" anchor="ctr"/>
                </a:tc>
                <a:extLst>
                  <a:ext uri="{0D108BD9-81ED-4DB2-BD59-A6C34878D82A}">
                    <a16:rowId xmlns:a16="http://schemas.microsoft.com/office/drawing/2014/main" val="4216684777"/>
                  </a:ext>
                </a:extLst>
              </a:tr>
              <a:tr h="2755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Ottobre</a:t>
                      </a:r>
                      <a:endParaRPr lang="it-IT" sz="900" dirty="0">
                        <a:solidFill>
                          <a:schemeClr val="bg1">
                            <a:lumMod val="8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7477" marR="7477" marT="7477" marB="7477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it-IT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7477" marR="7477" marT="7477" marB="7477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it-IT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7477" marR="7477" marT="7477" marB="7477" anchor="ctr"/>
                </a:tc>
                <a:extLst>
                  <a:ext uri="{0D108BD9-81ED-4DB2-BD59-A6C34878D82A}">
                    <a16:rowId xmlns:a16="http://schemas.microsoft.com/office/drawing/2014/main" val="4026369018"/>
                  </a:ext>
                </a:extLst>
              </a:tr>
              <a:tr h="2755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Novembre</a:t>
                      </a:r>
                      <a:endParaRPr lang="it-IT" sz="900" dirty="0">
                        <a:solidFill>
                          <a:schemeClr val="bg1">
                            <a:lumMod val="8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7477" marR="7477" marT="7477" marB="7477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it-IT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7477" marR="7477" marT="7477" marB="7477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it-IT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7477" marR="7477" marT="7477" marB="7477" anchor="ctr"/>
                </a:tc>
                <a:extLst>
                  <a:ext uri="{0D108BD9-81ED-4DB2-BD59-A6C34878D82A}">
                    <a16:rowId xmlns:a16="http://schemas.microsoft.com/office/drawing/2014/main" val="3960981931"/>
                  </a:ext>
                </a:extLst>
              </a:tr>
              <a:tr h="2755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Dicembre</a:t>
                      </a:r>
                      <a:endParaRPr lang="it-IT" sz="900" dirty="0">
                        <a:solidFill>
                          <a:schemeClr val="bg1">
                            <a:lumMod val="8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7477" marR="7477" marT="7477" marB="7477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  <a:endParaRPr lang="it-IT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7477" marR="7477" marT="7477" marB="7477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it-IT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7477" marR="7477" marT="7477" marB="7477" anchor="ctr"/>
                </a:tc>
                <a:extLst>
                  <a:ext uri="{0D108BD9-81ED-4DB2-BD59-A6C34878D82A}">
                    <a16:rowId xmlns:a16="http://schemas.microsoft.com/office/drawing/2014/main" val="4000137312"/>
                  </a:ext>
                </a:extLst>
              </a:tr>
              <a:tr h="2755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i="1" u="sng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Totale</a:t>
                      </a:r>
                      <a:endParaRPr lang="it-IT" sz="900" i="1" u="sng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7477" marR="7477" marT="7477" marB="7477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204</a:t>
                      </a:r>
                      <a:endParaRPr lang="it-IT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7477" marR="7477" marT="7477" marB="7477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127</a:t>
                      </a:r>
                      <a:endParaRPr lang="it-IT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7477" marR="7477" marT="7477" marB="7477" anchor="ctr"/>
                </a:tc>
                <a:extLst>
                  <a:ext uri="{0D108BD9-81ED-4DB2-BD59-A6C34878D82A}">
                    <a16:rowId xmlns:a16="http://schemas.microsoft.com/office/drawing/2014/main" val="3421753347"/>
                  </a:ext>
                </a:extLst>
              </a:tr>
              <a:tr h="2755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i="1" u="sng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Media annua</a:t>
                      </a:r>
                      <a:endParaRPr lang="it-IT" sz="900" i="1" u="sng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7477" marR="7477" marT="7477" marB="7477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204/12 = </a:t>
                      </a:r>
                      <a:r>
                        <a:rPr lang="en-US" sz="16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it-IT" sz="9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7477" marR="7477" marT="7477" marB="7477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127/12 = </a:t>
                      </a:r>
                      <a:r>
                        <a:rPr lang="en-US" sz="16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10,58</a:t>
                      </a:r>
                      <a:endParaRPr lang="it-IT" sz="9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7477" marR="7477" marT="7477" marB="7477" anchor="ctr"/>
                </a:tc>
                <a:extLst>
                  <a:ext uri="{0D108BD9-81ED-4DB2-BD59-A6C34878D82A}">
                    <a16:rowId xmlns:a16="http://schemas.microsoft.com/office/drawing/2014/main" val="1390251326"/>
                  </a:ext>
                </a:extLst>
              </a:tr>
            </a:tbl>
          </a:graphicData>
        </a:graphic>
      </p:graphicFrame>
      <p:graphicFrame>
        <p:nvGraphicFramePr>
          <p:cNvPr id="15" name="Tabella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6592179"/>
              </p:ext>
            </p:extLst>
          </p:nvPr>
        </p:nvGraphicFramePr>
        <p:xfrm>
          <a:off x="6299199" y="4330617"/>
          <a:ext cx="5773979" cy="165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08697">
                  <a:extLst>
                    <a:ext uri="{9D8B030D-6E8A-4147-A177-3AD203B41FA5}">
                      <a16:colId xmlns:a16="http://schemas.microsoft.com/office/drawing/2014/main" val="131050188"/>
                    </a:ext>
                  </a:extLst>
                </a:gridCol>
                <a:gridCol w="2865282">
                  <a:extLst>
                    <a:ext uri="{9D8B030D-6E8A-4147-A177-3AD203B41FA5}">
                      <a16:colId xmlns:a16="http://schemas.microsoft.com/office/drawing/2014/main" val="57649114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Quota percentuale </a:t>
                      </a:r>
                    </a:p>
                    <a:p>
                      <a:r>
                        <a:rPr lang="it-IT" dirty="0" smtClean="0"/>
                        <a:t>Gestione asili nido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Quota percentuale Servizi culturali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2645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(17/48) X 100 = 35,4%</a:t>
                      </a:r>
                      <a:endParaRPr lang="it-IT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(10,58/48)</a:t>
                      </a:r>
                      <a:r>
                        <a:rPr lang="it-IT" baseline="0" dirty="0" smtClean="0"/>
                        <a:t> X 100 = 22,04%</a:t>
                      </a:r>
                      <a:endParaRPr lang="it-IT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40851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b="0" dirty="0" smtClean="0"/>
                        <a:t>Arrotondamento all’intero  = </a:t>
                      </a:r>
                      <a:r>
                        <a:rPr lang="it-IT" b="1" dirty="0" smtClean="0"/>
                        <a:t>35%</a:t>
                      </a:r>
                      <a:endParaRPr lang="it-IT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b="0" dirty="0" smtClean="0"/>
                        <a:t>Arrotondamento all’intero  = </a:t>
                      </a:r>
                      <a:r>
                        <a:rPr lang="it-IT" b="1" dirty="0" smtClean="0"/>
                        <a:t>22%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555555"/>
                  </a:ext>
                </a:extLst>
              </a:tr>
            </a:tbl>
          </a:graphicData>
        </a:graphic>
      </p:graphicFrame>
      <p:cxnSp>
        <p:nvCxnSpPr>
          <p:cNvPr id="21" name="Connettore 4 20"/>
          <p:cNvCxnSpPr/>
          <p:nvPr/>
        </p:nvCxnSpPr>
        <p:spPr>
          <a:xfrm flipV="1">
            <a:off x="5571138" y="5232417"/>
            <a:ext cx="654365" cy="604799"/>
          </a:xfrm>
          <a:prstGeom prst="bentConnector3">
            <a:avLst>
              <a:gd name="adj1" fmla="val 45264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060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/>
      </p:transition>
    </mc:Choice>
    <mc:Fallback xmlns="">
      <p:transition spd="med">
        <p:push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ersonalizza struttura">
  <a:themeElements>
    <a:clrScheme name="Personalizzati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D2691D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ottoCategoria xmlns="679261c3-551f-4e86-913f-177e0e529669">4- CP Istituzioni pubbliche</SottoCategoria>
    <Categoria xmlns="c58f2efd-82a8-4ecf-b395-8c25e928921d">Censimenti permanenti</Categoria>
    <_dlc_DocId xmlns="459159c4-d20a-4ff3-9b11-fbd127bd52e5">INTRANET-14-120</_dlc_DocId>
    <_dlc_DocIdUrl xmlns="459159c4-d20a-4ff3-9b11-fbd127bd52e5">
      <Url>https://intranet.istat.it/Collaborativi/_layouts/15/DocIdRedir.aspx?ID=INTRANET-14-120</Url>
      <Description>INTRANET-14-120</Description>
    </_dlc_DocIdUrl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61A2BE3120D674DA36C11D6006822D4" ma:contentTypeVersion="3" ma:contentTypeDescription="Creare un nuovo documento." ma:contentTypeScope="" ma:versionID="2ad8b07f9840a1ce9cd199d874146b74">
  <xsd:schema xmlns:xsd="http://www.w3.org/2001/XMLSchema" xmlns:xs="http://www.w3.org/2001/XMLSchema" xmlns:p="http://schemas.microsoft.com/office/2006/metadata/properties" xmlns:ns2="c58f2efd-82a8-4ecf-b395-8c25e928921d" xmlns:ns3="459159c4-d20a-4ff3-9b11-fbd127bd52e5" xmlns:ns4="679261c3-551f-4e86-913f-177e0e529669" targetNamespace="http://schemas.microsoft.com/office/2006/metadata/properties" ma:root="true" ma:fieldsID="fffb0e16fb90ffea59fef1085e90ecca" ns2:_="" ns3:_="" ns4:_="">
    <xsd:import namespace="c58f2efd-82a8-4ecf-b395-8c25e928921d"/>
    <xsd:import namespace="459159c4-d20a-4ff3-9b11-fbd127bd52e5"/>
    <xsd:import namespace="679261c3-551f-4e86-913f-177e0e529669"/>
    <xsd:element name="properties">
      <xsd:complexType>
        <xsd:sequence>
          <xsd:element name="documentManagement">
            <xsd:complexType>
              <xsd:all>
                <xsd:element ref="ns2:Categoria"/>
                <xsd:element ref="ns3:_dlc_DocId" minOccurs="0"/>
                <xsd:element ref="ns3:_dlc_DocIdUrl" minOccurs="0"/>
                <xsd:element ref="ns3:_dlc_DocIdPersistId" minOccurs="0"/>
                <xsd:element ref="ns4:SottoCategori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8f2efd-82a8-4ecf-b395-8c25e928921d" elementFormDefault="qualified">
    <xsd:import namespace="http://schemas.microsoft.com/office/2006/documentManagement/types"/>
    <xsd:import namespace="http://schemas.microsoft.com/office/infopath/2007/PartnerControls"/>
    <xsd:element name="Categoria" ma:index="8" ma:displayName="Categoria" ma:default="Logo" ma:format="Dropdown" ma:internalName="Categoria">
      <xsd:simpleType>
        <xsd:restriction base="dms:Choice">
          <xsd:enumeration value="Logo"/>
          <xsd:enumeration value="Carta intestata con protocollo"/>
          <xsd:enumeration value="Carta intestata senza protocollo"/>
          <xsd:enumeration value="Power Point"/>
          <xsd:enumeration value="Libri digitali e cartacei"/>
          <xsd:enumeration value="Tavole di dati online"/>
          <xsd:enumeration value="Grafici interattivi"/>
          <xsd:enumeration value="Strumenti di comunicazione per i Censimenti permanenti"/>
          <xsd:enumeration value="Strumenti di comunicazione relativi al Censimento generale dell'Agricoltura 2020"/>
          <xsd:enumeration value="Censimenti permanenti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9159c4-d20a-4ff3-9b11-fbd127bd52e5" elementFormDefault="qualified">
    <xsd:import namespace="http://schemas.microsoft.com/office/2006/documentManagement/types"/>
    <xsd:import namespace="http://schemas.microsoft.com/office/infopath/2007/PartnerControls"/>
    <xsd:element name="_dlc_DocId" ma:index="9" nillable="true" ma:displayName="Valore ID documento" ma:description="Valore dell'ID documento assegnato all'elemento." ma:internalName="_dlc_DocId" ma:readOnly="true">
      <xsd:simpleType>
        <xsd:restriction base="dms:Text"/>
      </xsd:simpleType>
    </xsd:element>
    <xsd:element name="_dlc_DocIdUrl" ma:index="10" nillable="true" ma:displayName="ID documento" ma:description="Collegamento permanente al documento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1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9261c3-551f-4e86-913f-177e0e529669" elementFormDefault="qualified">
    <xsd:import namespace="http://schemas.microsoft.com/office/2006/documentManagement/types"/>
    <xsd:import namespace="http://schemas.microsoft.com/office/infopath/2007/PartnerControls"/>
    <xsd:element name="SottoCategoria" ma:index="12" nillable="true" ma:displayName="Sottocategoria" ma:default="-" ma:format="Dropdown" ma:internalName="SottoCategoria">
      <xsd:simpleType>
        <xsd:restriction base="dms:Choice">
          <xsd:enumeration value="-"/>
          <xsd:enumeration value="1- CP Generico"/>
          <xsd:enumeration value="2- CP Popolazione"/>
          <xsd:enumeration value="3- CP Imprese"/>
          <xsd:enumeration value="4- CP Istituzioni pubbliche"/>
          <xsd:enumeration value="5- CP Istituzioni non profit"/>
          <xsd:enumeration value="6- CP Agricoltura"/>
          <xsd:enumeration value="7- CP Agricoltura2020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9A70BBD-BDFE-4C29-9CA5-13E92BCD619F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07A6C087-33FE-4ED5-B54A-253BCC6A472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464B727-D6B0-4F98-B07D-2391E0C371ED}">
  <ds:schemaRefs>
    <ds:schemaRef ds:uri="http://purl.org/dc/terms/"/>
    <ds:schemaRef ds:uri="679261c3-551f-4e86-913f-177e0e529669"/>
    <ds:schemaRef ds:uri="http://schemas.microsoft.com/office/2006/metadata/properties"/>
    <ds:schemaRef ds:uri="c58f2efd-82a8-4ecf-b395-8c25e928921d"/>
    <ds:schemaRef ds:uri="http://schemas.openxmlformats.org/package/2006/metadata/core-properties"/>
    <ds:schemaRef ds:uri="http://www.w3.org/XML/1998/namespace"/>
    <ds:schemaRef ds:uri="http://purl.org/dc/dcmitype/"/>
    <ds:schemaRef ds:uri="http://schemas.microsoft.com/office/2006/documentManagement/types"/>
    <ds:schemaRef ds:uri="http://schemas.microsoft.com/office/infopath/2007/PartnerControls"/>
    <ds:schemaRef ds:uri="459159c4-d20a-4ff3-9b11-fbd127bd52e5"/>
    <ds:schemaRef ds:uri="http://purl.org/dc/elements/1.1/"/>
  </ds:schemaRefs>
</ds:datastoreItem>
</file>

<file path=customXml/itemProps4.xml><?xml version="1.0" encoding="utf-8"?>
<ds:datastoreItem xmlns:ds="http://schemas.openxmlformats.org/officeDocument/2006/customXml" ds:itemID="{A0975085-2C56-496B-A36A-18C0852C0F3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58f2efd-82a8-4ecf-b395-8c25e928921d"/>
    <ds:schemaRef ds:uri="459159c4-d20a-4ff3-9b11-fbd127bd52e5"/>
    <ds:schemaRef ds:uri="679261c3-551f-4e86-913f-177e0e52966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21442</TotalTime>
  <Words>1962</Words>
  <Application>Microsoft Office PowerPoint</Application>
  <PresentationFormat>Widescreen</PresentationFormat>
  <Paragraphs>230</Paragraphs>
  <Slides>19</Slides>
  <Notes>7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19</vt:i4>
      </vt:variant>
    </vt:vector>
  </HeadingPairs>
  <TitlesOfParts>
    <vt:vector size="27" baseType="lpstr">
      <vt:lpstr>ＭＳ Ｐゴシック</vt:lpstr>
      <vt:lpstr>Arial</vt:lpstr>
      <vt:lpstr>Calibri</vt:lpstr>
      <vt:lpstr>Courier New</vt:lpstr>
      <vt:lpstr>MS Mincho</vt:lpstr>
      <vt:lpstr>Times New Roman</vt:lpstr>
      <vt:lpstr>Wingdings</vt:lpstr>
      <vt:lpstr>Personalizza struttura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Utente di Microsoft Office</dc:creator>
  <cp:lastModifiedBy>Nevio Albo</cp:lastModifiedBy>
  <cp:revision>938</cp:revision>
  <cp:lastPrinted>2026-05-21T11:54:28Z</cp:lastPrinted>
  <dcterms:created xsi:type="dcterms:W3CDTF">2018-02-02T13:22:46Z</dcterms:created>
  <dcterms:modified xsi:type="dcterms:W3CDTF">2026-07-08T11:35:05Z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0x010100661A2BE3120D674DA36C11D6006822D4</vt:lpwstr>
  </property>
  <property fmtid="{D5CDD505-2E9C-101B-9397-08002B2CF9AE}" pid="3" name="_dlc_DocIdItemGuid">
    <vt:lpwstr>b88e46f7-2fbb-4577-88f7-b7a167250764</vt:lpwstr>
  </property>
</Properties>
</file>