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265" r:id="rId6"/>
    <p:sldId id="280" r:id="rId7"/>
    <p:sldId id="267" r:id="rId8"/>
    <p:sldId id="276" r:id="rId9"/>
    <p:sldId id="277" r:id="rId10"/>
    <p:sldId id="261" r:id="rId11"/>
    <p:sldId id="269" r:id="rId12"/>
    <p:sldId id="278" r:id="rId13"/>
    <p:sldId id="259" r:id="rId14"/>
    <p:sldId id="266" r:id="rId15"/>
  </p:sldIdLst>
  <p:sldSz cx="12192000" cy="6858000"/>
  <p:notesSz cx="6797675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DA"/>
    <a:srgbClr val="014981"/>
    <a:srgbClr val="024881"/>
    <a:srgbClr val="DC712B"/>
    <a:srgbClr val="D33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/>
    <p:restoredTop sz="93979" autoAdjust="0"/>
  </p:normalViewPr>
  <p:slideViewPr>
    <p:cSldViewPr snapToGrid="0" snapToObjects="1">
      <p:cViewPr varScale="1">
        <p:scale>
          <a:sx n="102" d="100"/>
          <a:sy n="102" d="100"/>
        </p:scale>
        <p:origin x="136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C535A700-FCA3-F80E-7F86-2B22F7325E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32E5E37-A1EC-7FB0-B42E-8FF5CC080B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80AF5-55F9-D241-B08D-60D2AA60CDBC}" type="datetimeFigureOut">
              <a:rPr lang="it-IT" smtClean="0"/>
              <a:t>07/07/2026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011EF5-0044-E2FD-EBA0-7F6B42373D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D9EBAC-DF50-5BDA-B35B-1BE53534182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B96BE-B4C2-E74F-B3D5-20705EB632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92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0B7EF-4A8F-AE4A-A386-C2C8A6DA9785}" type="datetimeFigureOut">
              <a:rPr lang="it-IT" smtClean="0"/>
              <a:t>07/07/2026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FD064-26BF-C04C-A0E4-0A6516624A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32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7657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500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039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870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809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162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67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041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428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D064-26BF-C04C-A0E4-0A6516624A0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1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30000"/>
                <a:lumOff val="70000"/>
              </a:schemeClr>
            </a:gs>
            <a:gs pos="99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ECBE22F-25AF-B330-33A1-F1EDECE49C43}"/>
              </a:ext>
            </a:extLst>
          </p:cNvPr>
          <p:cNvSpPr/>
          <p:nvPr userDrawn="1"/>
        </p:nvSpPr>
        <p:spPr>
          <a:xfrm>
            <a:off x="11845158" y="0"/>
            <a:ext cx="346841" cy="92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b" anchorCtr="0"/>
          <a:lstStyle/>
          <a:p>
            <a:pPr algn="ctr"/>
            <a:fld id="{1511F205-E581-EB4E-B66F-DC5877246755}" type="slidenum"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‹N›</a:t>
            </a:fld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285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F6B26-FCA6-5648-482A-E7194FC4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A20596A-7B2B-50BA-35B6-C1F540D110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4D01F2-4752-2E76-B343-7918DCB85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6503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A4F54-3990-0B91-A695-02C47EC48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550268-9DA1-8CF3-85A7-E3C2EA509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59415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A695934-769E-AC3F-CA36-844203B166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E0E122-20F6-E132-56EE-A90189DF9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0255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9FC3D7E-92EF-4CE1-DD3C-CC188F8FB0BA}"/>
              </a:ext>
            </a:extLst>
          </p:cNvPr>
          <p:cNvSpPr/>
          <p:nvPr userDrawn="1"/>
        </p:nvSpPr>
        <p:spPr>
          <a:xfrm>
            <a:off x="0" y="0"/>
            <a:ext cx="12192000" cy="60153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0D6AE8F-F6F8-8A80-644D-F4E2FE08D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" r="21"/>
          <a:stretch/>
        </p:blipFill>
        <p:spPr>
          <a:xfrm>
            <a:off x="1038493" y="861544"/>
            <a:ext cx="3072130" cy="30734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C92F67A-A589-0E36-510D-8FDA613864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08" r="808"/>
          <a:stretch/>
        </p:blipFill>
        <p:spPr>
          <a:xfrm>
            <a:off x="1037968" y="4125575"/>
            <a:ext cx="298323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36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4C5A30-004B-75C1-7AEA-76B43E15F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31FE95-EF7F-2DB7-1DA6-F620AF618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08" y="1856887"/>
            <a:ext cx="10515600" cy="3957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57758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E1E1D9-8462-3E99-2FDF-64702A5F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903A24-542C-5D72-D164-00D0F0F67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8302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31370-9830-6B96-ACED-6D34ABBEF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20FF35-4CAC-8405-821C-1859DF5EA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ABC422-2B62-AC3B-640F-A184BB8C1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1014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E5DE19-FDCF-BDE5-DF7F-396EE4BBA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59F529-17F5-24AF-6671-17E1D38CB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F712ACC-1EFA-A377-44BF-DBD3C5335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CDC233-8056-9C5C-7A8B-F98A70DF3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22BD71-10D5-CDBA-48E8-C2F44B428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296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581B9F-7189-514D-BC61-0B2AE383C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9655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30000"/>
                <a:lumOff val="70000"/>
              </a:schemeClr>
            </a:gs>
            <a:gs pos="99000">
              <a:schemeClr val="accent3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94421DE-0CF3-3DBA-A315-33715C2A2DD8}"/>
              </a:ext>
            </a:extLst>
          </p:cNvPr>
          <p:cNvSpPr txBox="1"/>
          <p:nvPr userDrawn="1"/>
        </p:nvSpPr>
        <p:spPr>
          <a:xfrm>
            <a:off x="3905725" y="6200775"/>
            <a:ext cx="4380551" cy="53553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TITOLO EVENTO</a:t>
            </a:r>
          </a:p>
          <a:p>
            <a:pPr algn="ctr">
              <a:lnSpc>
                <a:spcPct val="90000"/>
              </a:lnSpc>
            </a:pPr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SU DUE RIGHE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Roma, 00 mese 2025</a:t>
            </a:r>
          </a:p>
        </p:txBody>
      </p:sp>
    </p:spTree>
    <p:extLst>
      <p:ext uri="{BB962C8B-B14F-4D97-AF65-F5344CB8AC3E}">
        <p14:creationId xmlns:p14="http://schemas.microsoft.com/office/powerpoint/2010/main" val="317893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5FAC85-0A03-4CD9-A454-68FA19037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FF2EA7-D2C4-33E8-AD5C-8BD7C8EB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64FE9B3-C142-72E1-7319-918512E0F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7928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83000">
              <a:schemeClr val="accent3">
                <a:lumMod val="25000"/>
                <a:lumOff val="75000"/>
              </a:schemeClr>
            </a:gs>
            <a:gs pos="99000">
              <a:schemeClr val="accent3">
                <a:lumMod val="25000"/>
                <a:lumOff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0CC2116D-1BB9-611F-4C8C-AD1E7D51E6EC}"/>
              </a:ext>
            </a:extLst>
          </p:cNvPr>
          <p:cNvSpPr/>
          <p:nvPr userDrawn="1"/>
        </p:nvSpPr>
        <p:spPr>
          <a:xfrm>
            <a:off x="0" y="6019328"/>
            <a:ext cx="12192000" cy="838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80BFCE-A401-5024-A62A-6BE48B6659CE}"/>
              </a:ext>
            </a:extLst>
          </p:cNvPr>
          <p:cNvCxnSpPr/>
          <p:nvPr userDrawn="1"/>
        </p:nvCxnSpPr>
        <p:spPr>
          <a:xfrm>
            <a:off x="0" y="6025662"/>
            <a:ext cx="12192000" cy="0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:a16="http://schemas.microsoft.com/office/drawing/2014/main" id="{F577E949-983E-8EB6-DC6A-7691090946F4}"/>
              </a:ext>
            </a:extLst>
          </p:cNvPr>
          <p:cNvSpPr/>
          <p:nvPr userDrawn="1"/>
        </p:nvSpPr>
        <p:spPr>
          <a:xfrm>
            <a:off x="11845158" y="0"/>
            <a:ext cx="346841" cy="92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b" anchorCtr="0"/>
          <a:lstStyle/>
          <a:p>
            <a:pPr algn="ctr"/>
            <a:fld id="{1511F205-E581-EB4E-B66F-DC5877246755}" type="slidenum"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‹N›</a:t>
            </a:fld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ED05366-31C5-719D-0843-BCDE01CC3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-223" b="29873"/>
          <a:stretch/>
        </p:blipFill>
        <p:spPr>
          <a:xfrm>
            <a:off x="236987" y="6144706"/>
            <a:ext cx="3033320" cy="6421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558455C-3781-B861-DC71-CC21B2C2C75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06367" y="6390290"/>
            <a:ext cx="1925350" cy="3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06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ensimentopermanente.istituzioni@istat.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stat.it/statistiche-per-temi/censimenti/istituzioni-pubbliche" TargetMode="External"/><Relationship Id="rId4" Type="http://schemas.openxmlformats.org/officeDocument/2006/relationships/hyperlink" Target="https://contact.istat.i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ensimentipermanenti.istat@postacert.i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tat.it/statistiche-per-temi/censimenti/istituzioni-pubblich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tat.it/statistiche-per-temi/censimenti/istituzioni-pubblich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FF95273-AEB5-E761-8B53-87BC86B55ACC}"/>
              </a:ext>
            </a:extLst>
          </p:cNvPr>
          <p:cNvSpPr txBox="1"/>
          <p:nvPr/>
        </p:nvSpPr>
        <p:spPr>
          <a:xfrm>
            <a:off x="5117078" y="1337781"/>
            <a:ext cx="5668218" cy="1949252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>
              <a:lnSpc>
                <a:spcPts val="3800"/>
              </a:lnSpc>
            </a:pPr>
            <a:r>
              <a:rPr lang="it-IT" sz="3600" b="1" dirty="0">
                <a:solidFill>
                  <a:schemeClr val="bg1"/>
                </a:solidFill>
                <a:latin typeface="Arial"/>
                <a:cs typeface="Arial"/>
              </a:rPr>
              <a:t>LA RACCOLTA DATI</a:t>
            </a:r>
          </a:p>
          <a:p>
            <a:pPr>
              <a:lnSpc>
                <a:spcPts val="3800"/>
              </a:lnSpc>
            </a:pPr>
            <a:r>
              <a:rPr lang="it-IT" sz="3600" b="1" dirty="0">
                <a:solidFill>
                  <a:schemeClr val="bg1"/>
                </a:solidFill>
                <a:latin typeface="Arial"/>
                <a:cs typeface="Arial"/>
              </a:rPr>
              <a:t>Censimento permanente</a:t>
            </a:r>
          </a:p>
          <a:p>
            <a:pPr>
              <a:lnSpc>
                <a:spcPts val="3800"/>
              </a:lnSpc>
            </a:pPr>
            <a:r>
              <a:rPr lang="it-IT" sz="3600" b="1" dirty="0">
                <a:solidFill>
                  <a:schemeClr val="bg1"/>
                </a:solidFill>
                <a:latin typeface="Arial"/>
                <a:cs typeface="Arial"/>
              </a:rPr>
              <a:t>delle Istituzioni Pubbliche</a:t>
            </a:r>
          </a:p>
          <a:p>
            <a:pPr>
              <a:lnSpc>
                <a:spcPts val="3800"/>
              </a:lnSpc>
            </a:pPr>
            <a:r>
              <a:rPr lang="it-IT" sz="3600" b="1" dirty="0">
                <a:solidFill>
                  <a:schemeClr val="bg1"/>
                </a:solidFill>
                <a:latin typeface="Arial"/>
                <a:cs typeface="Arial"/>
              </a:rPr>
              <a:t>Edizione 2026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BB2228-4504-5808-23DF-0FD59A5E555A}"/>
              </a:ext>
            </a:extLst>
          </p:cNvPr>
          <p:cNvSpPr txBox="1"/>
          <p:nvPr/>
        </p:nvSpPr>
        <p:spPr>
          <a:xfrm>
            <a:off x="5111536" y="4254053"/>
            <a:ext cx="5532911" cy="161582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ts val="2700"/>
              </a:lnSpc>
            </a:pPr>
            <a:r>
              <a:rPr lang="it-IT" sz="2800" b="1" dirty="0">
                <a:solidFill>
                  <a:schemeClr val="bg1"/>
                </a:solidFill>
                <a:latin typeface="Arial"/>
                <a:cs typeface="Arial"/>
              </a:rPr>
              <a:t>Roberta Piergiovanni</a:t>
            </a:r>
          </a:p>
          <a:p>
            <a:pPr>
              <a:lnSpc>
                <a:spcPts val="2700"/>
              </a:lnSpc>
            </a:pPr>
            <a:r>
              <a:rPr lang="it-IT" sz="2000" dirty="0">
                <a:solidFill>
                  <a:schemeClr val="bg1"/>
                </a:solidFill>
                <a:latin typeface="Arial"/>
                <a:cs typeface="Arial"/>
              </a:rPr>
              <a:t>Istat – Primo Ricercatore</a:t>
            </a:r>
          </a:p>
          <a:p>
            <a:r>
              <a:rPr lang="it-IT" sz="2000" dirty="0">
                <a:solidFill>
                  <a:schemeClr val="bg1"/>
                </a:solidFill>
                <a:latin typeface="Arial"/>
                <a:cs typeface="Arial"/>
              </a:rPr>
              <a:t>Responsabile progettazione, organizzazione e conduzione dei Censimenti Permanenti delle Istituzioni Non Profit e Pubbliche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7CDE54-0E6A-4E6F-A0C6-DB0794A49663}"/>
              </a:ext>
            </a:extLst>
          </p:cNvPr>
          <p:cNvSpPr txBox="1"/>
          <p:nvPr/>
        </p:nvSpPr>
        <p:spPr>
          <a:xfrm>
            <a:off x="5117078" y="865565"/>
            <a:ext cx="21371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248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8 luglio 2026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D60809-FBCE-42C5-8161-97A74BB5D43C}"/>
              </a:ext>
            </a:extLst>
          </p:cNvPr>
          <p:cNvSpPr txBox="1"/>
          <p:nvPr/>
        </p:nvSpPr>
        <p:spPr>
          <a:xfrm>
            <a:off x="3051928" y="3246690"/>
            <a:ext cx="6103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536575" algn="l" rtl="0" fontAlgn="ctr"/>
            <a:r>
              <a:rPr lang="it-IT" sz="18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• Titolo di studio</a:t>
            </a:r>
          </a:p>
        </p:txBody>
      </p:sp>
    </p:spTree>
    <p:extLst>
      <p:ext uri="{BB962C8B-B14F-4D97-AF65-F5344CB8AC3E}">
        <p14:creationId xmlns:p14="http://schemas.microsoft.com/office/powerpoint/2010/main" val="2076486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D70E5A-0013-F1FD-F0A1-E5D6DAC67D1F}"/>
              </a:ext>
            </a:extLst>
          </p:cNvPr>
          <p:cNvSpPr txBox="1"/>
          <p:nvPr/>
        </p:nvSpPr>
        <p:spPr>
          <a:xfrm>
            <a:off x="5798512" y="1554906"/>
            <a:ext cx="4380551" cy="141577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it-IT" sz="6000" dirty="0">
                <a:solidFill>
                  <a:schemeClr val="bg1"/>
                </a:solidFill>
                <a:latin typeface="Arial"/>
                <a:cs typeface="Arial"/>
              </a:rPr>
              <a:t>GRAZIE</a:t>
            </a:r>
            <a:r>
              <a:rPr lang="it-IT" sz="5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br>
              <a:rPr lang="it-IT" sz="36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it-IT" sz="3200" dirty="0">
                <a:solidFill>
                  <a:schemeClr val="bg1"/>
                </a:solidFill>
                <a:latin typeface="Arial"/>
                <a:cs typeface="Arial"/>
              </a:rPr>
              <a:t>PER L’ATTENZIONE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583A97F-8950-426D-9E9F-53B70D954A34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284823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128F22-7BDF-39AC-CB80-5A519D28821B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rgbClr val="014981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DOMANDE DAI COMUNI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ABBDB5F-9F16-4FE9-A427-AB65DD3CE085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E524B1-124F-4E39-A948-E57F98C7E01F}"/>
              </a:ext>
            </a:extLst>
          </p:cNvPr>
          <p:cNvSpPr txBox="1"/>
          <p:nvPr/>
        </p:nvSpPr>
        <p:spPr>
          <a:xfrm>
            <a:off x="1266055" y="1901869"/>
            <a:ext cx="9076580" cy="8720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95DA"/>
            </a:solidFill>
          </a:ln>
        </p:spPr>
        <p:txBody>
          <a:bodyPr wrap="square">
            <a:spAutoFit/>
          </a:bodyPr>
          <a:lstStyle/>
          <a:p>
            <a:pPr marL="720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800" spc="15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Perché si è scelta la piattaforma di SGI piuttosto che quella di Gino? (la seconda sembrerebbe più funzionale al tipo di indagine)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5B583E-6B45-437A-88B4-676E9EDD06FC}"/>
              </a:ext>
            </a:extLst>
          </p:cNvPr>
          <p:cNvSpPr txBox="1"/>
          <p:nvPr/>
        </p:nvSpPr>
        <p:spPr>
          <a:xfrm>
            <a:off x="1265478" y="3260668"/>
            <a:ext cx="9076580" cy="8720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95DA"/>
            </a:solidFill>
          </a:ln>
        </p:spPr>
        <p:txBody>
          <a:bodyPr wrap="square">
            <a:spAutoFit/>
          </a:bodyPr>
          <a:lstStyle/>
          <a:p>
            <a:pPr marL="720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800" spc="15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Perché il personale di staff non ha le stesse autorizzazioni del Responsabile UCC come per il Censimento dell</a:t>
            </a:r>
            <a:r>
              <a:rPr lang="it-IT" spc="15" dirty="0">
                <a:solidFill>
                  <a:srgbClr val="1F1F1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Popolazione</a:t>
            </a:r>
            <a:r>
              <a:rPr lang="it-IT" sz="1800" spc="15" dirty="0">
                <a:solidFill>
                  <a:srgbClr val="1F1F1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8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DB627346-193E-033D-DF0A-0A9CFE943617}"/>
              </a:ext>
            </a:extLst>
          </p:cNvPr>
          <p:cNvSpPr/>
          <p:nvPr/>
        </p:nvSpPr>
        <p:spPr>
          <a:xfrm>
            <a:off x="448019" y="1528332"/>
            <a:ext cx="11450198" cy="1059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endParaRPr lang="it-IT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120000"/>
              </a:lnSpc>
              <a:defRPr/>
            </a:pPr>
            <a:endParaRPr lang="it-IT" dirty="0">
              <a:solidFill>
                <a:srgbClr val="595959"/>
              </a:solidFill>
              <a:latin typeface="Arial"/>
              <a:cs typeface="Arial"/>
            </a:endParaRPr>
          </a:p>
          <a:p>
            <a:pPr>
              <a:lnSpc>
                <a:spcPct val="120000"/>
              </a:lnSpc>
              <a:defRPr/>
            </a:pPr>
            <a:endParaRPr lang="it-IT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0D4C69C-9692-978D-3D89-BCA7C94FDCE4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LA FASE PROPEDEUTICA DEL CENSIMENTO: LIMESURVEY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379671"/>
              </p:ext>
            </p:extLst>
          </p:nvPr>
        </p:nvGraphicFramePr>
        <p:xfrm>
          <a:off x="44604" y="1204332"/>
          <a:ext cx="12147396" cy="4867827"/>
        </p:xfrm>
        <a:graphic>
          <a:graphicData uri="http://schemas.openxmlformats.org/drawingml/2006/table">
            <a:tbl>
              <a:tblPr firstRow="1" bandRow="1"/>
              <a:tblGrid>
                <a:gridCol w="6591866">
                  <a:extLst>
                    <a:ext uri="{9D8B030D-6E8A-4147-A177-3AD203B41FA5}">
                      <a16:colId xmlns:a16="http://schemas.microsoft.com/office/drawing/2014/main" val="4153035562"/>
                    </a:ext>
                  </a:extLst>
                </a:gridCol>
                <a:gridCol w="5555530">
                  <a:extLst>
                    <a:ext uri="{9D8B030D-6E8A-4147-A177-3AD203B41FA5}">
                      <a16:colId xmlns:a16="http://schemas.microsoft.com/office/drawing/2014/main" val="879462912"/>
                    </a:ext>
                  </a:extLst>
                </a:gridCol>
              </a:tblGrid>
              <a:tr h="1295317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LA RISPOSTA DEI COMUNI</a:t>
                      </a:r>
                    </a:p>
                    <a:p>
                      <a:pPr algn="ctr" rtl="0" fontAlgn="b"/>
                      <a:b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it-IT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 chi non ha ancora provveduto:</a:t>
                      </a:r>
                    </a:p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censimentopermanente.istituzioni@istat.it </a:t>
                      </a:r>
                    </a:p>
                    <a:p>
                      <a:pPr algn="ctr" rtl="0" fontAlgn="b"/>
                      <a:endParaRPr lang="it-IT" sz="2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502308"/>
                  </a:ext>
                </a:extLst>
              </a:tr>
              <a:tr h="3064810">
                <a:tc>
                  <a:txBody>
                    <a:bodyPr/>
                    <a:lstStyle/>
                    <a:p>
                      <a:pPr marL="263525" indent="442913" algn="l" rtl="0" fontAlgn="ctr"/>
                      <a:r>
                        <a:rPr lang="it-IT" sz="1800" b="1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7.896 Comuni totali da censire</a:t>
                      </a:r>
                    </a:p>
                    <a:p>
                      <a:pPr marL="263525" indent="442913" algn="l" rtl="0" fontAlgn="ctr"/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263525" indent="442913" algn="l" rtl="0" fontAlgn="ctr"/>
                      <a:r>
                        <a:rPr lang="it-IT" sz="1800" b="1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7.161 Responsabili d'ufficio già individuati (90,7%)</a:t>
                      </a:r>
                    </a:p>
                    <a:p>
                      <a:pPr marL="263525" indent="442913" algn="l" rtl="0" fontAlgn="ctr"/>
                      <a:endParaRPr lang="it-IT" sz="1800" b="1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263525" indent="442913" algn="l" rtl="0" fontAlgn="ctr"/>
                      <a:r>
                        <a:rPr lang="it-IT" sz="1800" b="1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   735 Comuni che devono ancora provvedere (9,3%)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15963" indent="-179388" algn="l" rtl="0" fontAlgn="ctr"/>
                      <a:endParaRPr lang="it-IT" sz="1800" b="0" i="1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Codice fiscale dell’incaricato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Nome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Cognome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Data di nascita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Sesso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Indirizzo email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Telefono</a:t>
                      </a:r>
                    </a:p>
                    <a:p>
                      <a:pPr marL="715963" indent="-179388" algn="l" rtl="0" fontAlgn="ctr"/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• Titolo di studio</a:t>
                      </a:r>
                    </a:p>
                    <a:p>
                      <a:pPr marL="715963" indent="-179388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1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Codice identificativo istituzione</a:t>
                      </a:r>
                    </a:p>
                    <a:p>
                      <a:pPr algn="l" rtl="0" fontAlgn="ctr"/>
                      <a:endParaRPr lang="it-IT" sz="1800" b="0" i="1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rtl="0" fontAlgn="ctr"/>
                      <a:endParaRPr lang="it-IT" sz="1800" b="0" i="1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rtl="0" fontAlgn="ctr"/>
                      <a:endParaRPr lang="it-IT" sz="1800" b="0" i="1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037609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FA800EE4-C606-449D-BF03-7A9D09C2ACC5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1674299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128F22-7BDF-39AC-CB80-5A519D28821B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rgbClr val="014981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ABILITAZIONE AL SISTEMA SGI</a:t>
            </a: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15ED762C-8CF6-45AF-AFEC-4F6172427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25551"/>
              </p:ext>
            </p:extLst>
          </p:nvPr>
        </p:nvGraphicFramePr>
        <p:xfrm>
          <a:off x="0" y="1229699"/>
          <a:ext cx="12192000" cy="4603942"/>
        </p:xfrm>
        <a:graphic>
          <a:graphicData uri="http://schemas.openxmlformats.org/drawingml/2006/table">
            <a:tbl>
              <a:tblPr/>
              <a:tblGrid>
                <a:gridCol w="5672792">
                  <a:extLst>
                    <a:ext uri="{9D8B030D-6E8A-4147-A177-3AD203B41FA5}">
                      <a16:colId xmlns:a16="http://schemas.microsoft.com/office/drawing/2014/main" val="4065701970"/>
                    </a:ext>
                  </a:extLst>
                </a:gridCol>
                <a:gridCol w="6519208">
                  <a:extLst>
                    <a:ext uri="{9D8B030D-6E8A-4147-A177-3AD203B41FA5}">
                      <a16:colId xmlns:a16="http://schemas.microsoft.com/office/drawing/2014/main" val="3848424530"/>
                    </a:ext>
                  </a:extLst>
                </a:gridCol>
              </a:tblGrid>
              <a:tr h="145112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INCARICATO AL COORDINAMENTO DELLA RILEVAZIONE</a:t>
                      </a:r>
                      <a:b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(Facoltativo: delegato all'unità locale)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568533"/>
                  </a:ext>
                </a:extLst>
              </a:tr>
              <a:tr h="1649485">
                <a:tc gridSpan="2">
                  <a:txBody>
                    <a:bodyPr/>
                    <a:lstStyle/>
                    <a:p>
                      <a:pPr marL="72000" algn="l" fontAlgn="t">
                        <a:spcBef>
                          <a:spcPts val="600"/>
                        </a:spcBef>
                      </a:pP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72000" algn="l" fontAlgn="t">
                        <a:spcBef>
                          <a:spcPts val="600"/>
                        </a:spcBef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Sulla base dei dati raccolti tramite </a:t>
                      </a:r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LimeSurvey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(o trasmessi al nostro contact center), l'Istat provvederà ad abilitare l'incaricato sul sistema SGI alla rilevazione 'Censimento delle Istituzioni Pubbliche' con il profilo di 'Responsabile </a:t>
                      </a:r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ufficio'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Il referente riceverà quindi un'e-mail automatica da no-reply@istat.it con oggetto: Istat - Abilitazione al sistema RACCOLTA DATI.</a:t>
                      </a:r>
                      <a:b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 stessa procedura si applica al delegato dell'unità locale, che riceverà l'e-mail di notifica da no-reply@istat.it non appena l'incaricato lo avrà inserito nel sistema SGI.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137813"/>
                  </a:ext>
                </a:extLst>
              </a:tr>
              <a:tr h="1503328"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CASO A - L’incaricato non ha mai operato sul sistema SGI, al primo accesso, è necessario modificare la password temporanea ricevuta da no-reply@istat.it per personalizzarla.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CASO B - Utente già registrato su SGI, se l'incaricato ha già operato nel sistema per altre indagini, potrà accedere con le sue credenziali personali. Il messaggio ricevuto da no-reply@istat.it servirà unicamente ad avvisarlo dell'abilitazione alla nuova indagine.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409683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D13B32-58D3-4626-8DC1-FD7EE863A3FB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2539031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128F22-7BDF-39AC-CB80-5A519D28821B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rgbClr val="014981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GESTIONE CREDENZIALI: RIPRISTINO PASSWORD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E524B1-124F-4E39-A948-E57F98C7E01F}"/>
              </a:ext>
            </a:extLst>
          </p:cNvPr>
          <p:cNvSpPr txBox="1"/>
          <p:nvPr/>
        </p:nvSpPr>
        <p:spPr>
          <a:xfrm>
            <a:off x="312516" y="1862233"/>
            <a:ext cx="11513451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caso di password smarrita o dimenticata: 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1) selezionare l'opzione "Ripristino password"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2) inserire il proprio Codice Fiscale nel campo USERNAME (codice utente)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⚠️  </a:t>
            </a:r>
            <a:r>
              <a:rPr lang="it-IT" b="0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ATTENZIONE: se viene inserito l'indirizzo e-mail al posto del Codice Fiscale, il sistema restituirà un "ERRORE GENERICO".</a:t>
            </a:r>
            <a:b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3) cliccare su "Invia email". Il sistema invierà un messaggio automatico alla casella di posta elettronica comunicata all'Istat, contenente il link per generare una nuova password.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8655316-3265-47D4-97BC-A8656C457B59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290974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03F92E-5057-1234-60E5-6258A1DD03F5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SUPPORTO AI RISPONDENTI</a:t>
            </a:r>
            <a:b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</a:b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5BE5531A-541D-4097-9ED1-DD2DD7A77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6723"/>
              </p:ext>
            </p:extLst>
          </p:nvPr>
        </p:nvGraphicFramePr>
        <p:xfrm>
          <a:off x="12324" y="911228"/>
          <a:ext cx="11813644" cy="5072141"/>
        </p:xfrm>
        <a:graphic>
          <a:graphicData uri="http://schemas.openxmlformats.org/drawingml/2006/table">
            <a:tbl>
              <a:tblPr firstRow="1" bandRow="1"/>
              <a:tblGrid>
                <a:gridCol w="3137506">
                  <a:extLst>
                    <a:ext uri="{9D8B030D-6E8A-4147-A177-3AD203B41FA5}">
                      <a16:colId xmlns:a16="http://schemas.microsoft.com/office/drawing/2014/main" val="1962600675"/>
                    </a:ext>
                  </a:extLst>
                </a:gridCol>
                <a:gridCol w="8676138">
                  <a:extLst>
                    <a:ext uri="{9D8B030D-6E8A-4147-A177-3AD203B41FA5}">
                      <a16:colId xmlns:a16="http://schemas.microsoft.com/office/drawing/2014/main" val="2047569435"/>
                    </a:ext>
                  </a:extLst>
                </a:gridCol>
              </a:tblGrid>
              <a:tr h="149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NUMERO UNICO 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1510</a:t>
                      </a: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attivo dal 3 giugno al 30 ottobre 2026</a:t>
                      </a:r>
                      <a:b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 lunedì a venerdì dalle ore 9.00 alle 19.00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910866"/>
                  </a:ext>
                </a:extLst>
              </a:tr>
              <a:tr h="896810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POSTA ELETTRONICA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censimentopermanente.istituzioni@istat.it 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4426636"/>
                  </a:ext>
                </a:extLst>
              </a:tr>
              <a:tr h="512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FORM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https://contact.istat.it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110273"/>
                  </a:ext>
                </a:extLst>
              </a:tr>
              <a:tr h="1067631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PORTALE DEDICATO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https://www.istat.it/statistiche-per-temi/censimenti/istituzioni-pubbliche</a:t>
                      </a:r>
                      <a:endParaRPr lang="it-IT" sz="1800" b="0" i="0" u="none" strike="noStrike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340683"/>
                  </a:ext>
                </a:extLst>
              </a:tr>
              <a:tr h="106570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AREA NEWS</a:t>
                      </a: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Bacheca di SGI </a:t>
                      </a:r>
                    </a:p>
                    <a:p>
                      <a:pPr algn="ctr" rtl="0" fontAlgn="ctr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Consultabile direttamente all'interno della piattaforma</a:t>
                      </a:r>
                      <a:endParaRPr lang="it-IT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29" marR="5529" marT="5529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181467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0375A376-81D7-4FED-B1B0-1A73AD213AF7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91011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E6EDDA-37C3-A858-D166-AB2DF8CD26C0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DOCUMENTI E COMUNICAZIONI </a:t>
            </a:r>
          </a:p>
        </p:txBody>
      </p:sp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631379"/>
              </p:ext>
            </p:extLst>
          </p:nvPr>
        </p:nvGraphicFramePr>
        <p:xfrm>
          <a:off x="-23149" y="1004129"/>
          <a:ext cx="11849117" cy="4790882"/>
        </p:xfrm>
        <a:graphic>
          <a:graphicData uri="http://schemas.openxmlformats.org/drawingml/2006/table">
            <a:tbl>
              <a:tblPr/>
              <a:tblGrid>
                <a:gridCol w="4312060">
                  <a:extLst>
                    <a:ext uri="{9D8B030D-6E8A-4147-A177-3AD203B41FA5}">
                      <a16:colId xmlns:a16="http://schemas.microsoft.com/office/drawing/2014/main" val="1136683641"/>
                    </a:ext>
                  </a:extLst>
                </a:gridCol>
                <a:gridCol w="3284636">
                  <a:extLst>
                    <a:ext uri="{9D8B030D-6E8A-4147-A177-3AD203B41FA5}">
                      <a16:colId xmlns:a16="http://schemas.microsoft.com/office/drawing/2014/main" val="28759679"/>
                    </a:ext>
                  </a:extLst>
                </a:gridCol>
                <a:gridCol w="4252421">
                  <a:extLst>
                    <a:ext uri="{9D8B030D-6E8A-4147-A177-3AD203B41FA5}">
                      <a16:colId xmlns:a16="http://schemas.microsoft.com/office/drawing/2014/main" val="2662347927"/>
                    </a:ext>
                  </a:extLst>
                </a:gridCol>
              </a:tblGrid>
              <a:tr h="92635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Piano Generale di Censimento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Lettera Informativa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Circolare Tecnica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229156"/>
                  </a:ext>
                </a:extLst>
              </a:tr>
              <a:tr h="847439"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Approvato dal Consiglio dell'Istat n.9/2026 del 13/05/2026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Firmata dal Presidente Istat</a:t>
                      </a:r>
                    </a:p>
                    <a:p>
                      <a:pPr marL="108000" algn="l" rtl="0" fontAlgn="ctr"/>
                      <a:r>
                        <a:rPr lang="it-IT" sz="1600" b="0" i="0" u="none" strike="noStrike" dirty="0" err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Prot</a:t>
                      </a: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. n. 1997228/26 e 1997393/26 del 27/05/2026) rispettivamente italiana </a:t>
                      </a:r>
                      <a:r>
                        <a:rPr lang="it-IT" sz="1600" b="0" i="0" u="none" strike="noStrike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e bilingue</a:t>
                      </a:r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Firmata dal Direttore Centrale Raccolta Dati</a:t>
                      </a:r>
                    </a:p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(prot. n.1994988/26 del 25/05/2026)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770267"/>
                  </a:ext>
                </a:extLst>
              </a:tr>
              <a:tr h="1371214"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È il documento ufficiale, programmatico e normativo che definisce linee guida, organizzazione e modalità tecniche per lo svolgimento del censimento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Annuncia l'avvio della rilevazione, ne chiarisce le finalità istituzionali.</a:t>
                      </a:r>
                    </a:p>
                    <a:p>
                      <a:pPr marL="108000" algn="l" rtl="0" fontAlgn="ctr"/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08000" algn="l" rtl="0" fontAlgn="ctr"/>
                      <a:r>
                        <a:rPr lang="it-IT" sz="1600" b="0" i="0" u="none" strike="noStrike" kern="1200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Contiene le istruzioni tecniche di dettaglio e le note organizzative per i rispondenti.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201730"/>
                  </a:ext>
                </a:extLst>
              </a:tr>
              <a:tr h="90899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Le comunicazioni PEC avvengono da:</a:t>
                      </a:r>
                      <a:b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censimentipermanenti.istat@postacert.it</a:t>
                      </a:r>
                      <a:b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</a:br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</a:rPr>
                        <a:t>Per le PEC non andate a buon fine viene organizzato un invio postale.</a:t>
                      </a:r>
                    </a:p>
                  </a:txBody>
                  <a:tcPr marL="4967" marR="4967" marT="4967" marB="0" anchor="ctr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917570"/>
                  </a:ext>
                </a:extLst>
              </a:tr>
              <a:tr h="603986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600" b="0" i="0" u="none" strike="noStrike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https://www.istat.it/statistiche-per-temi/censimenti/istituzioni-pubbliche/</a:t>
                      </a:r>
                      <a:endParaRPr lang="it-IT" sz="1600" b="0" i="0" u="none" strike="noStrike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967" marR="4967" marT="49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549055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047784-AF7B-408E-9FCF-1935030D0D34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1169214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03F92E-5057-1234-60E5-6258A1DD03F5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Il PORTALE DEDICATO AL CENSIMENTO DELLE ISTITUZIONI PUBBLICHE</a:t>
            </a:r>
            <a:b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</a:b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554280" y="924910"/>
            <a:ext cx="10063413" cy="4939299"/>
            <a:chOff x="187492" y="1037989"/>
            <a:chExt cx="10063413" cy="4939299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492" y="1037989"/>
              <a:ext cx="4065886" cy="4939299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2971699" y="1809801"/>
              <a:ext cx="7279206" cy="1200329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</a:rPr>
                <a:t>Piano generale di Censimento, Circolare tecnica, Lettera informativa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Questionari facsimile in formato PDF editabile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Documenti di supporto tematico alla compilazione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Manuali non tematici su SGI e la compilazione dei questionari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949241" y="3084148"/>
              <a:ext cx="7301664" cy="923330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</a:rPr>
                <a:t>Riferimenti di legge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Obbligo di risposta e sanzioni</a:t>
              </a:r>
            </a:p>
            <a:p>
              <a:r>
                <a:rPr lang="it-IT" dirty="0">
                  <a:solidFill>
                    <a:schemeClr val="bg1"/>
                  </a:solidFill>
                </a:rPr>
                <a:t>Trattamento dei dati</a:t>
              </a: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949240" y="4120557"/>
              <a:ext cx="7301665" cy="923330"/>
            </a:xfrm>
            <a:prstGeom prst="rect">
              <a:avLst/>
            </a:prstGeom>
            <a:solidFill>
              <a:srgbClr val="01498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 err="1">
                  <a:solidFill>
                    <a:schemeClr val="bg1"/>
                  </a:solidFill>
                </a:rPr>
                <a:t>Faq</a:t>
              </a:r>
              <a:r>
                <a:rPr lang="it-IT" dirty="0">
                  <a:solidFill>
                    <a:schemeClr val="bg1"/>
                  </a:solidFill>
                </a:rPr>
                <a:t> sul contenuto tematico</a:t>
              </a:r>
            </a:p>
            <a:p>
              <a:r>
                <a:rPr lang="it-IT" dirty="0" err="1">
                  <a:solidFill>
                    <a:schemeClr val="bg1"/>
                  </a:solidFill>
                </a:rPr>
                <a:t>Fag</a:t>
              </a:r>
              <a:r>
                <a:rPr lang="it-IT" dirty="0">
                  <a:solidFill>
                    <a:schemeClr val="bg1"/>
                  </a:solidFill>
                </a:rPr>
                <a:t> non tematiche: aspetti normativi, accesso e compilazione dei questionari, SGI, scadenze, invio, obbligo di risposta e sanzioni, … </a:t>
              </a:r>
            </a:p>
          </p:txBody>
        </p:sp>
      </p:grpSp>
      <p:sp>
        <p:nvSpPr>
          <p:cNvPr id="4" name="Rettangolo 3"/>
          <p:cNvSpPr/>
          <p:nvPr/>
        </p:nvSpPr>
        <p:spPr>
          <a:xfrm>
            <a:off x="2952452" y="1037989"/>
            <a:ext cx="8797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ctr"/>
            <a:r>
              <a:rPr lang="it-IT" dirty="0"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https://www.istat.it/statistiche-per-temi/censimenti/istituzioni-pubbliche</a:t>
            </a:r>
            <a:endParaRPr lang="it-IT" dirty="0">
              <a:latin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D492EFF-8379-406A-9BC5-BF62A8E7677E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48026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75CDB300-58F1-90F0-844D-43C4C20C00E6}"/>
              </a:ext>
            </a:extLst>
          </p:cNvPr>
          <p:cNvSpPr/>
          <p:nvPr/>
        </p:nvSpPr>
        <p:spPr>
          <a:xfrm>
            <a:off x="461056" y="1163692"/>
            <a:ext cx="11057232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manuali illustrati passo dopo passo per l'utilizzo del sistema SGI (Sistema di Gestione dell'Indagine) sono strutturati in moduli specifici e sequenziali.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sistema SGI centralizza l'intera conduzione del Censimento permanente delle Istituzioni Pubbliche. L'accesso avviene tramite autenticazione sicura sul portale </a:t>
            </a:r>
            <a:r>
              <a:rPr lang="it-IT" b="1" dirty="0">
                <a:solidFill>
                  <a:srgbClr val="0149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https://raccoltadati.istat.it/sgi/seleziona-rilevazione</a:t>
            </a:r>
            <a:endParaRPr lang="en-US" b="1" dirty="0">
              <a:solidFill>
                <a:srgbClr val="0149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93713" indent="-485775">
              <a:lnSpc>
                <a:spcPts val="2133"/>
              </a:lnSpc>
              <a:spcAft>
                <a:spcPts val="1200"/>
              </a:spcAft>
              <a:buClr>
                <a:srgbClr val="014981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manuali d'uso sono suddivisi nelle seguenti guide operative: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128F22-7BDF-39AC-CB80-5A519D28821B}"/>
              </a:ext>
            </a:extLst>
          </p:cNvPr>
          <p:cNvSpPr txBox="1"/>
          <p:nvPr/>
        </p:nvSpPr>
        <p:spPr>
          <a:xfrm>
            <a:off x="0" y="0"/>
            <a:ext cx="11825968" cy="924910"/>
          </a:xfrm>
          <a:prstGeom prst="rect">
            <a:avLst/>
          </a:prstGeom>
          <a:solidFill>
            <a:srgbClr val="014981"/>
          </a:solidFill>
        </p:spPr>
        <p:txBody>
          <a:bodyPr wrap="square" lIns="288000" tIns="288000" rIns="288000" bIns="108000" rtlCol="0" anchor="b" anchorCtr="0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SUPPORTO AI RISPONDENTI: IL SISTEMA E L’UTILIZZO DI SGI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CA0332C5-6700-468B-86A0-0B83D369B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797" y="3314356"/>
            <a:ext cx="9001125" cy="2200275"/>
          </a:xfrm>
          <a:prstGeom prst="rect">
            <a:avLst/>
          </a:prstGeom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9996BA8E-E029-4DA9-A22E-3B4B2C7FAA56}"/>
              </a:ext>
            </a:extLst>
          </p:cNvPr>
          <p:cNvCxnSpPr/>
          <p:nvPr/>
        </p:nvCxnSpPr>
        <p:spPr>
          <a:xfrm>
            <a:off x="9459310" y="4582510"/>
            <a:ext cx="10930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F90915D-3FC2-48D2-BB4B-6FCEA659D2E6}"/>
              </a:ext>
            </a:extLst>
          </p:cNvPr>
          <p:cNvSpPr txBox="1"/>
          <p:nvPr/>
        </p:nvSpPr>
        <p:spPr>
          <a:xfrm>
            <a:off x="10646979" y="4435513"/>
            <a:ext cx="145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Fase facoltativa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ADB9BF9-CECB-47BE-8240-051713F29957}"/>
              </a:ext>
            </a:extLst>
          </p:cNvPr>
          <p:cNvSpPr txBox="1"/>
          <p:nvPr/>
        </p:nvSpPr>
        <p:spPr>
          <a:xfrm>
            <a:off x="3905725" y="6200775"/>
            <a:ext cx="4380551" cy="553998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/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Censimento permanente</a:t>
            </a:r>
          </a:p>
          <a:p>
            <a:pPr algn="ctr"/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delle Istituzioni Pubbliche</a:t>
            </a:r>
          </a:p>
          <a:p>
            <a:pPr algn="ctr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7 luglio 2026</a:t>
            </a:r>
          </a:p>
        </p:txBody>
      </p:sp>
    </p:spTree>
    <p:extLst>
      <p:ext uri="{BB962C8B-B14F-4D97-AF65-F5344CB8AC3E}">
        <p14:creationId xmlns:p14="http://schemas.microsoft.com/office/powerpoint/2010/main" val="361878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Personalizzati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01498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1A2BE3120D674DA36C11D6006822D4" ma:contentTypeVersion="8" ma:contentTypeDescription="Creare un nuovo documento." ma:contentTypeScope="" ma:versionID="9a6f339d2a6cbf7873a4a36489f35537">
  <xsd:schema xmlns:xsd="http://www.w3.org/2001/XMLSchema" xmlns:xs="http://www.w3.org/2001/XMLSchema" xmlns:p="http://schemas.microsoft.com/office/2006/metadata/properties" xmlns:ns2="c58f2efd-82a8-4ecf-b395-8c25e928921d" xmlns:ns3="459159c4-d20a-4ff3-9b11-fbd127bd52e5" xmlns:ns4="679261c3-551f-4e86-913f-177e0e529669" targetNamespace="http://schemas.microsoft.com/office/2006/metadata/properties" ma:root="true" ma:fieldsID="7f42c28e798eb3bc104e98688fe0c891" ns2:_="" ns3:_="" ns4:_="">
    <xsd:import namespace="c58f2efd-82a8-4ecf-b395-8c25e928921d"/>
    <xsd:import namespace="459159c4-d20a-4ff3-9b11-fbd127bd52e5"/>
    <xsd:import namespace="679261c3-551f-4e86-913f-177e0e529669"/>
    <xsd:element name="properties">
      <xsd:complexType>
        <xsd:sequence>
          <xsd:element name="documentManagement">
            <xsd:complexType>
              <xsd:all>
                <xsd:element ref="ns2:Categoria"/>
                <xsd:element ref="ns3:_dlc_DocId" minOccurs="0"/>
                <xsd:element ref="ns3:_dlc_DocIdUrl" minOccurs="0"/>
                <xsd:element ref="ns3:_dlc_DocIdPersistId" minOccurs="0"/>
                <xsd:element ref="ns4:SottoCategoria" minOccurs="0"/>
                <xsd:element ref="ns4:Ordin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f2efd-82a8-4ecf-b395-8c25e928921d" elementFormDefault="qualified">
    <xsd:import namespace="http://schemas.microsoft.com/office/2006/documentManagement/types"/>
    <xsd:import namespace="http://schemas.microsoft.com/office/infopath/2007/PartnerControls"/>
    <xsd:element name="Categoria" ma:index="8" ma:displayName="Categoria" ma:default="7- Sfondi virtuali" ma:format="Dropdown" ma:internalName="Categoria">
      <xsd:simpleType>
        <xsd:restriction base="dms:Choice">
          <xsd:enumeration value="0- Standard grafici Centenario Istat"/>
          <xsd:enumeration value="1- Marchio/Logo"/>
          <xsd:enumeration value="2- Carta intestata"/>
          <xsd:enumeration value="3- Standard presentazioni PowerPoint"/>
          <xsd:enumeration value="4- Fogli di stile per documenti Word"/>
          <xsd:enumeration value="Libri digitali e cartacei"/>
          <xsd:enumeration value="Tavole di dati online"/>
          <xsd:enumeration value="Grafici interattivi"/>
          <xsd:enumeration value="5- Strumenti di comunicazione relativi ai Censimenti permanenti"/>
          <xsd:enumeration value="6- Strumenti di comunicazione relativi al Censimento generale dell'Agricoltura 2020"/>
          <xsd:enumeration value="7- Sfondi virtuali"/>
          <xsd:enumeration value="8- Personalizzazione uffici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159c4-d20a-4ff3-9b11-fbd127bd52e5" elementFormDefault="qualified">
    <xsd:import namespace="http://schemas.microsoft.com/office/2006/documentManagement/types"/>
    <xsd:import namespace="http://schemas.microsoft.com/office/infopath/2007/PartnerControls"/>
    <xsd:element name="_dlc_DocId" ma:index="9" nillable="true" ma:displayName="Valore ID documento" ma:description="Valore dell'ID documento assegnato all'elemento." ma:internalName="_dlc_DocId" ma:readOnly="true">
      <xsd:simpleType>
        <xsd:restriction base="dms:Text"/>
      </xsd:simpleType>
    </xsd:element>
    <xsd:element name="_dlc_DocIdUrl" ma:index="10" nillable="true" ma:displayName="ID documento" ma:description="Collegamento permanente al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261c3-551f-4e86-913f-177e0e529669" elementFormDefault="qualified">
    <xsd:import namespace="http://schemas.microsoft.com/office/2006/documentManagement/types"/>
    <xsd:import namespace="http://schemas.microsoft.com/office/infopath/2007/PartnerControls"/>
    <xsd:element name="SottoCategoria" ma:index="12" nillable="true" ma:displayName="Sottocategoria" ma:default="-" ma:format="Dropdown" ma:internalName="SottoCategoria">
      <xsd:simpleType>
        <xsd:restriction base="dms:Choice">
          <xsd:enumeration value="-"/>
          <xsd:enumeration value="Immagini PNG/EPS"/>
          <xsd:enumeration value="Loghi"/>
          <xsd:enumeration value="Sfondo e PPT"/>
          <xsd:enumeration value="File .DOC"/>
          <xsd:enumeration value="Presentazione PPT e guide"/>
          <xsd:enumeration value="Fogli di stile"/>
          <xsd:enumeration value="0- CP Centenario"/>
          <xsd:enumeration value="1- CP Generico"/>
          <xsd:enumeration value="2- CP Popolazione"/>
          <xsd:enumeration value="3- CP Imprese"/>
          <xsd:enumeration value="4- CP Istituzioni pubbliche"/>
          <xsd:enumeration value="5- CP Istituzioni non profit"/>
          <xsd:enumeration value="6- CP Agricoltura"/>
          <xsd:enumeration value="7- CP Agricoltura2020"/>
        </xsd:restriction>
      </xsd:simpleType>
    </xsd:element>
    <xsd:element name="Ordine" ma:index="13" nillable="true" ma:displayName="Ordine" ma:decimals="0" ma:internalName="Ordin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ottoCategoria xmlns="679261c3-551f-4e86-913f-177e0e529669">4- CP Istituzioni pubbliche</SottoCategoria>
    <Categoria xmlns="c58f2efd-82a8-4ecf-b395-8c25e928921d">5- Strumenti di comunicazione relativi ai Censimenti permanenti</Categoria>
    <Ordine xmlns="679261c3-551f-4e86-913f-177e0e529669" xsi:nil="true"/>
  </documentManagement>
</p:properties>
</file>

<file path=customXml/itemProps1.xml><?xml version="1.0" encoding="utf-8"?>
<ds:datastoreItem xmlns:ds="http://schemas.openxmlformats.org/officeDocument/2006/customXml" ds:itemID="{0151DA61-27BF-4FA4-8D15-801C0768892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6125C58-E9DA-4592-BCA4-9CA434E249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8f2efd-82a8-4ecf-b395-8c25e928921d"/>
    <ds:schemaRef ds:uri="459159c4-d20a-4ff3-9b11-fbd127bd52e5"/>
    <ds:schemaRef ds:uri="679261c3-551f-4e86-913f-177e0e5296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134494-5FB7-418C-B1A0-25EFACD5278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49D83E9-0B2F-466E-A1FA-72AA551DC09F}">
  <ds:schemaRefs>
    <ds:schemaRef ds:uri="http://schemas.microsoft.com/office/2006/metadata/properties"/>
    <ds:schemaRef ds:uri="459159c4-d20a-4ff3-9b11-fbd127bd52e5"/>
    <ds:schemaRef ds:uri="http://schemas.microsoft.com/office/2006/documentManagement/types"/>
    <ds:schemaRef ds:uri="679261c3-551f-4e86-913f-177e0e529669"/>
    <ds:schemaRef ds:uri="http://schemas.openxmlformats.org/package/2006/metadata/core-properties"/>
    <ds:schemaRef ds:uri="c58f2efd-82a8-4ecf-b395-8c25e928921d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914</Words>
  <Application>Microsoft Office PowerPoint</Application>
  <PresentationFormat>Widescreen</PresentationFormat>
  <Paragraphs>126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istituzioni pubbliche | pptx</dc:title>
  <dc:subject/>
  <dc:creator>Microsoft Office User</dc:creator>
  <cp:keywords/>
  <dc:description/>
  <cp:lastModifiedBy>Roberta Piergiovanni</cp:lastModifiedBy>
  <cp:revision>128</cp:revision>
  <cp:lastPrinted>2026-07-07T16:45:11Z</cp:lastPrinted>
  <dcterms:created xsi:type="dcterms:W3CDTF">2022-06-10T07:15:23Z</dcterms:created>
  <dcterms:modified xsi:type="dcterms:W3CDTF">2026-07-07T17:08:17Z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0x010100661A2BE3120D674DA36C11D6006822D4</vt:lpwstr>
  </property>
  <property fmtid="{D5CDD505-2E9C-101B-9397-08002B2CF9AE}" pid="3" name="_dlc_DocIdItemGuid">
    <vt:lpwstr>fe77b338-5c2b-4720-aa54-49c6207605df</vt:lpwstr>
  </property>
  <property fmtid="{D5CDD505-2E9C-101B-9397-08002B2CF9AE}" pid="4" name="Order">
    <vt:r8>18000</vt:r8>
  </property>
  <property fmtid="{D5CDD505-2E9C-101B-9397-08002B2CF9AE}" pid="5" name="Template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