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61" r:id="rId3"/>
    <p:sldId id="311" r:id="rId4"/>
    <p:sldId id="361" r:id="rId5"/>
    <p:sldId id="365" r:id="rId6"/>
    <p:sldId id="366" r:id="rId7"/>
    <p:sldId id="367" r:id="rId8"/>
    <p:sldId id="368" r:id="rId9"/>
    <p:sldId id="369" r:id="rId10"/>
    <p:sldId id="314" r:id="rId11"/>
    <p:sldId id="315" r:id="rId12"/>
    <p:sldId id="360" r:id="rId13"/>
    <p:sldId id="318" r:id="rId14"/>
    <p:sldId id="323" r:id="rId15"/>
    <p:sldId id="324" r:id="rId16"/>
    <p:sldId id="332" r:id="rId17"/>
    <p:sldId id="333" r:id="rId18"/>
    <p:sldId id="326" r:id="rId19"/>
    <p:sldId id="327" r:id="rId20"/>
    <p:sldId id="329" r:id="rId21"/>
    <p:sldId id="330" r:id="rId22"/>
    <p:sldId id="338" r:id="rId23"/>
    <p:sldId id="339" r:id="rId24"/>
    <p:sldId id="335" r:id="rId25"/>
    <p:sldId id="336" r:id="rId26"/>
    <p:sldId id="341" r:id="rId27"/>
    <p:sldId id="342" r:id="rId28"/>
    <p:sldId id="344" r:id="rId29"/>
    <p:sldId id="345" r:id="rId30"/>
    <p:sldId id="350" r:id="rId31"/>
    <p:sldId id="351" r:id="rId32"/>
    <p:sldId id="353" r:id="rId33"/>
    <p:sldId id="354" r:id="rId34"/>
    <p:sldId id="355" r:id="rId35"/>
    <p:sldId id="356" r:id="rId36"/>
    <p:sldId id="357" r:id="rId37"/>
    <p:sldId id="266" r:id="rId38"/>
  </p:sldIdLst>
  <p:sldSz cx="9144000" cy="6858000" type="screen4x3"/>
  <p:notesSz cx="6669088" cy="98679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una Tabanell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150"/>
    <a:srgbClr val="7F14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86447" autoAdjust="0"/>
  </p:normalViewPr>
  <p:slideViewPr>
    <p:cSldViewPr snapToGrid="0" snapToObjects="1" showGuides="1">
      <p:cViewPr>
        <p:scale>
          <a:sx n="90" d="100"/>
          <a:sy n="90" d="100"/>
        </p:scale>
        <p:origin x="-2418" y="-336"/>
      </p:cViewPr>
      <p:guideLst>
        <p:guide orient="horz" pos="299"/>
        <p:guide pos="2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1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339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7607" y="0"/>
            <a:ext cx="2889938" cy="493395"/>
          </a:xfrm>
          <a:prstGeom prst="rect">
            <a:avLst/>
          </a:prstGeom>
        </p:spPr>
        <p:txBody>
          <a:bodyPr vert="horz" lIns="91440" tIns="45720" rIns="91440" bIns="45720" rtlCol="0"/>
          <a:lstStyle>
            <a:lvl1pPr algn="r">
              <a:defRPr sz="1200"/>
            </a:lvl1pPr>
          </a:lstStyle>
          <a:p>
            <a:fld id="{3087E384-8BBE-4F43-8D88-C84A22F71D80}" type="datetimeFigureOut">
              <a:rPr lang="it-IT" smtClean="0"/>
              <a:t>26/10/2015</a:t>
            </a:fld>
            <a:endParaRPr lang="it-IT"/>
          </a:p>
        </p:txBody>
      </p:sp>
      <p:sp>
        <p:nvSpPr>
          <p:cNvPr id="4" name="Segnaposto piè di pagina 3"/>
          <p:cNvSpPr>
            <a:spLocks noGrp="1"/>
          </p:cNvSpPr>
          <p:nvPr>
            <p:ph type="ftr" sz="quarter" idx="2"/>
          </p:nvPr>
        </p:nvSpPr>
        <p:spPr>
          <a:xfrm>
            <a:off x="0" y="9372792"/>
            <a:ext cx="2889938" cy="49339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7607" y="9372792"/>
            <a:ext cx="2889938" cy="493395"/>
          </a:xfrm>
          <a:prstGeom prst="rect">
            <a:avLst/>
          </a:prstGeom>
        </p:spPr>
        <p:txBody>
          <a:bodyPr vert="horz" lIns="91440" tIns="45720" rIns="91440" bIns="45720" rtlCol="0" anchor="b"/>
          <a:lstStyle>
            <a:lvl1pPr algn="r">
              <a:defRPr sz="1200"/>
            </a:lvl1pPr>
          </a:lstStyle>
          <a:p>
            <a:fld id="{35C921F4-D2CA-FA4B-8276-CA972BCD71C6}" type="slidenum">
              <a:rPr lang="it-IT" smtClean="0"/>
              <a:t>‹N›</a:t>
            </a:fld>
            <a:endParaRPr lang="it-IT"/>
          </a:p>
        </p:txBody>
      </p:sp>
    </p:spTree>
    <p:extLst>
      <p:ext uri="{BB962C8B-B14F-4D97-AF65-F5344CB8AC3E}">
        <p14:creationId xmlns:p14="http://schemas.microsoft.com/office/powerpoint/2010/main" val="86680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339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3395"/>
          </a:xfrm>
          <a:prstGeom prst="rect">
            <a:avLst/>
          </a:prstGeom>
        </p:spPr>
        <p:txBody>
          <a:bodyPr vert="horz" lIns="91440" tIns="45720" rIns="91440" bIns="45720" rtlCol="0"/>
          <a:lstStyle>
            <a:lvl1pPr algn="r">
              <a:defRPr sz="1200"/>
            </a:lvl1pPr>
          </a:lstStyle>
          <a:p>
            <a:fld id="{35802030-B638-A24A-BF69-15C73A8C6AA1}" type="datetimeFigureOut">
              <a:rPr lang="it-IT" smtClean="0"/>
              <a:t>26/10/2015</a:t>
            </a:fld>
            <a:endParaRPr lang="it-IT"/>
          </a:p>
        </p:txBody>
      </p:sp>
      <p:sp>
        <p:nvSpPr>
          <p:cNvPr id="4" name="Segnaposto immagine diapositiva 3"/>
          <p:cNvSpPr>
            <a:spLocks noGrp="1" noRot="1" noChangeAspect="1"/>
          </p:cNvSpPr>
          <p:nvPr>
            <p:ph type="sldImg" idx="2"/>
          </p:nvPr>
        </p:nvSpPr>
        <p:spPr>
          <a:xfrm>
            <a:off x="868363" y="739775"/>
            <a:ext cx="4932362" cy="370046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687254"/>
            <a:ext cx="5335270" cy="4440555"/>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372792"/>
            <a:ext cx="2889938" cy="49339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372792"/>
            <a:ext cx="2889938" cy="493395"/>
          </a:xfrm>
          <a:prstGeom prst="rect">
            <a:avLst/>
          </a:prstGeom>
        </p:spPr>
        <p:txBody>
          <a:bodyPr vert="horz" lIns="91440" tIns="45720" rIns="91440" bIns="45720" rtlCol="0" anchor="b"/>
          <a:lstStyle>
            <a:lvl1pPr algn="r">
              <a:defRPr sz="1200"/>
            </a:lvl1pPr>
          </a:lstStyle>
          <a:p>
            <a:fld id="{443AEE1F-7A8F-FD4D-861F-142D6D4C8E46}" type="slidenum">
              <a:rPr lang="it-IT" smtClean="0"/>
              <a:t>‹N›</a:t>
            </a:fld>
            <a:endParaRPr lang="it-IT"/>
          </a:p>
        </p:txBody>
      </p:sp>
    </p:spTree>
    <p:extLst>
      <p:ext uri="{BB962C8B-B14F-4D97-AF65-F5344CB8AC3E}">
        <p14:creationId xmlns:p14="http://schemas.microsoft.com/office/powerpoint/2010/main" val="20125715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Linee guida per la personalizzazione del format di presentazione dei dati a livello locale</a:t>
            </a:r>
          </a:p>
          <a:p>
            <a:endParaRPr lang="it-IT"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latin typeface="+mn-lt"/>
                <a:ea typeface="+mn-ea"/>
                <a:cs typeface="+mn-cs"/>
              </a:rPr>
              <a:t>Il «pacchetto» di </a:t>
            </a:r>
            <a:r>
              <a:rPr lang="it-IT" sz="1200" kern="1200" dirty="0" err="1" smtClean="0">
                <a:solidFill>
                  <a:schemeClr val="tx1"/>
                </a:solidFill>
                <a:latin typeface="+mn-lt"/>
                <a:ea typeface="+mn-ea"/>
                <a:cs typeface="+mn-cs"/>
              </a:rPr>
              <a:t>slides</a:t>
            </a:r>
            <a:r>
              <a:rPr lang="it-IT" sz="1200" kern="1200" dirty="0" smtClean="0">
                <a:solidFill>
                  <a:schemeClr val="tx1"/>
                </a:solidFill>
                <a:latin typeface="+mn-lt"/>
                <a:ea typeface="+mn-ea"/>
                <a:cs typeface="+mn-cs"/>
              </a:rPr>
              <a:t> è una struttura di presentazione volta a far emergere il "Profilo di benessere" della provincia (cioè quali sono i tratti caratterizzanti del </a:t>
            </a:r>
            <a:r>
              <a:rPr lang="it-IT" sz="1200" kern="1200" dirty="0" err="1" smtClean="0">
                <a:solidFill>
                  <a:schemeClr val="tx1"/>
                </a:solidFill>
                <a:latin typeface="+mn-lt"/>
                <a:ea typeface="+mn-ea"/>
                <a:cs typeface="+mn-cs"/>
              </a:rPr>
              <a:t>Bes</a:t>
            </a:r>
            <a:r>
              <a:rPr lang="it-IT" sz="1200" kern="1200" dirty="0" smtClean="0">
                <a:solidFill>
                  <a:schemeClr val="tx1"/>
                </a:solidFill>
                <a:latin typeface="+mn-lt"/>
                <a:ea typeface="+mn-ea"/>
                <a:cs typeface="+mn-cs"/>
              </a:rPr>
              <a:t> del territorio considerato) che dovrà essere personalizzata coi contenuti (dati</a:t>
            </a:r>
            <a:r>
              <a:rPr lang="it-IT" sz="1200" kern="1200" baseline="0" dirty="0" smtClean="0">
                <a:solidFill>
                  <a:schemeClr val="tx1"/>
                </a:solidFill>
                <a:latin typeface="+mn-lt"/>
                <a:ea typeface="+mn-ea"/>
                <a:cs typeface="+mn-cs"/>
              </a:rPr>
              <a:t> e commenti) </a:t>
            </a:r>
            <a:r>
              <a:rPr lang="it-IT" sz="1200" kern="1200" dirty="0" smtClean="0">
                <a:solidFill>
                  <a:schemeClr val="tx1"/>
                </a:solidFill>
                <a:latin typeface="+mn-lt"/>
                <a:ea typeface="+mn-ea"/>
                <a:cs typeface="+mn-cs"/>
              </a:rPr>
              <a:t>della provincia di interesse.</a:t>
            </a:r>
            <a:r>
              <a:rPr lang="it-IT"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baseline="0" dirty="0" smtClean="0">
                <a:solidFill>
                  <a:schemeClr val="tx1"/>
                </a:solidFill>
                <a:latin typeface="+mn-lt"/>
                <a:ea typeface="+mn-ea"/>
                <a:cs typeface="+mn-cs"/>
              </a:rPr>
              <a:t>E’ uno standard che può modellarsi per eventi locali </a:t>
            </a:r>
            <a:r>
              <a:rPr lang="it-IT" dirty="0" smtClean="0"/>
              <a:t>con spazi di presentazione di diversa durata,</a:t>
            </a:r>
            <a:r>
              <a:rPr lang="it-IT" baseline="0" dirty="0" smtClean="0"/>
              <a:t> offrendo </a:t>
            </a:r>
            <a:r>
              <a:rPr lang="it-IT" dirty="0" smtClean="0"/>
              <a:t>input per ulteriori approfondimenti.</a:t>
            </a:r>
          </a:p>
          <a:p>
            <a:endParaRPr lang="it-IT" dirty="0" smtClean="0"/>
          </a:p>
          <a:p>
            <a:r>
              <a:rPr lang="it-IT" dirty="0" smtClean="0"/>
              <a:t>Nella presentazione sono inserite anche alcune slide introduttive di descrizione</a:t>
            </a:r>
            <a:r>
              <a:rPr lang="it-IT" baseline="0" dirty="0" smtClean="0"/>
              <a:t> dei progetti BES e in particolare del </a:t>
            </a:r>
            <a:r>
              <a:rPr lang="it-IT" baseline="0" dirty="0" err="1" smtClean="0"/>
              <a:t>Bes</a:t>
            </a:r>
            <a:r>
              <a:rPr lang="it-IT" baseline="0" dirty="0" smtClean="0"/>
              <a:t> delle Province la cui esposizione potrà essere «tarata» in funzione del programma complessivo dei singoli eventi locali, che potranno prevedere (o meno) uno spazio per la relazione introduttiva sul progetto.</a:t>
            </a:r>
          </a:p>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1</a:t>
            </a:fld>
            <a:endParaRPr lang="it-IT"/>
          </a:p>
        </p:txBody>
      </p:sp>
    </p:spTree>
    <p:extLst>
      <p:ext uri="{BB962C8B-B14F-4D97-AF65-F5344CB8AC3E}">
        <p14:creationId xmlns:p14="http://schemas.microsoft.com/office/powerpoint/2010/main" val="11934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Per la slide corrente e la successiva si può copiare il pdf direttamente dalla pubblicazione. (Nell’esempio è presentata la città metropolitana di Roma).</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Le tabelle inserite nelle presentazioni </a:t>
            </a:r>
            <a:r>
              <a:rPr lang="it-IT" baseline="0" dirty="0" err="1" smtClean="0"/>
              <a:t>ppt</a:t>
            </a:r>
            <a:r>
              <a:rPr lang="it-IT" baseline="0" dirty="0" smtClean="0"/>
              <a:t> non sono facilmente leggibili, specialmente se la sala è ampia. Si consiglia pertanto al relatore di esporre il contenuto della tabella (descrizione indicatori e valori), eventualmente limitandosi ai dati che intende evidenziare.</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Per una guida nel commento ai dati si può eventualmente inserire nelle note del relatore il testo di commento presente nella pubblicazione.</a:t>
            </a:r>
          </a:p>
          <a:p>
            <a:r>
              <a:rPr lang="it-IT" dirty="0" smtClean="0"/>
              <a:t>E’ utile inoltre</a:t>
            </a:r>
            <a:r>
              <a:rPr lang="it-IT" baseline="0" dirty="0" smtClean="0"/>
              <a:t> fornire anche una breve spiegazione di quegli indicatori </a:t>
            </a:r>
            <a:r>
              <a:rPr lang="it-IT" dirty="0" smtClean="0"/>
              <a:t>la cui descrizione non è di immediata comprensione.</a:t>
            </a:r>
          </a:p>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10</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L’analisi basata sui numeri indice enfatizza le differenze</a:t>
            </a:r>
            <a:r>
              <a:rPr lang="it-IT" baseline="0" dirty="0" smtClean="0"/>
              <a:t> relative del territorio rispetto alla media nazionale ed evidenzia in maniera sintetica e immediata i livelli del </a:t>
            </a:r>
            <a:r>
              <a:rPr lang="it-IT" baseline="0" dirty="0" err="1" smtClean="0"/>
              <a:t>Bes</a:t>
            </a:r>
            <a:r>
              <a:rPr lang="it-IT" baseline="0" dirty="0" smtClean="0"/>
              <a:t> riferibili ai singoli indicatori.</a:t>
            </a:r>
          </a:p>
          <a:p>
            <a:r>
              <a:rPr lang="it-IT" baseline="0" dirty="0" smtClean="0"/>
              <a:t>Il confronto relativo tra indice provinciale e regionale serve ad evidenziare la variabilità del fenomeno a livello locale e ad evidenziare eventuali controtendenze.</a:t>
            </a:r>
          </a:p>
          <a:p>
            <a:r>
              <a:rPr lang="it-IT" baseline="0" dirty="0" smtClean="0"/>
              <a:t>Il grafico consente quindi di valutare il posizionamento della provincia nel contesto nazionale e regionale sui singoli indicatori e rispetto al dominio nel complesso.</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I dati non sono standardizzati, perciò nel commento occorre tenere conto delle differenze di scala.</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Inoltre per le differenze più rilevanti evidenziate dagli indici può essere utile citare, nell’esposizione, anche i valori degli indicatori (da tabella), al fine di agevolare la comprensione dei risultati e di fornire informazioni di più immediata comprensione. </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sz="1200" dirty="0" smtClean="0"/>
              <a:t>La presentazione dei dati dovrebbe far emergere il “profilo di BES” del territorio provinciale, cioè le sue peculiarità in termini di punti di forza e di debolezza sui vari domini del BES.</a:t>
            </a:r>
            <a:r>
              <a:rPr lang="it-IT" sz="1200" baseline="0" dirty="0" smtClean="0"/>
              <a:t> </a:t>
            </a:r>
            <a:r>
              <a:rPr lang="it-IT" baseline="0" dirty="0" smtClean="0"/>
              <a:t>La presentazione può quindi  essere completata con una scelta degli indicatori </a:t>
            </a:r>
            <a:r>
              <a:rPr lang="it-IT" sz="1200" baseline="0" dirty="0" smtClean="0"/>
              <a:t>che meglio caratterizzano il BES della provincia in esame e il loro inserimento in tre distinti insiemi che evidenziano una performance migliore (box verde), media (box giallo) o peggiore (box rosso) in un’ottica di confronto territoriale. Nei box si può inserire un breve testo per punti oppure la denominazione degli indicatori con il loro valore provinciale.</a:t>
            </a:r>
            <a:endParaRPr lang="it-IT" baseline="0" dirty="0" smtClean="0"/>
          </a:p>
        </p:txBody>
      </p:sp>
      <p:sp>
        <p:nvSpPr>
          <p:cNvPr id="4" name="Segnaposto numero diapositiva 3"/>
          <p:cNvSpPr>
            <a:spLocks noGrp="1"/>
          </p:cNvSpPr>
          <p:nvPr>
            <p:ph type="sldNum" sz="quarter" idx="10"/>
          </p:nvPr>
        </p:nvSpPr>
        <p:spPr/>
        <p:txBody>
          <a:bodyPr/>
          <a:lstStyle/>
          <a:p>
            <a:fld id="{443AEE1F-7A8F-FD4D-861F-142D6D4C8E46}" type="slidenum">
              <a:rPr lang="it-IT" smtClean="0"/>
              <a:t>11</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12</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13</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14</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15</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16</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17</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18</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19</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2</a:t>
            </a:fld>
            <a:endParaRPr lang="it-IT"/>
          </a:p>
        </p:txBody>
      </p:sp>
    </p:spTree>
    <p:extLst>
      <p:ext uri="{BB962C8B-B14F-4D97-AF65-F5344CB8AC3E}">
        <p14:creationId xmlns:p14="http://schemas.microsoft.com/office/powerpoint/2010/main" val="939129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20</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21</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22</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23</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24</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25</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26</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27</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28</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29</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pPr>
              <a:buFont typeface="Wingdings" pitchFamily="2" charset="2"/>
              <a:buChar char="q"/>
            </a:pPr>
            <a:r>
              <a:rPr lang="it-IT" dirty="0" smtClean="0">
                <a:solidFill>
                  <a:srgbClr val="505150"/>
                </a:solidFill>
              </a:rPr>
              <a:t> Nel 2010 l’Istat lancia un’iniziativa congiunta con il </a:t>
            </a:r>
            <a:r>
              <a:rPr lang="it-IT" dirty="0" err="1" smtClean="0">
                <a:solidFill>
                  <a:srgbClr val="505150"/>
                </a:solidFill>
              </a:rPr>
              <a:t>Cnel</a:t>
            </a:r>
            <a:r>
              <a:rPr lang="it-IT" dirty="0" smtClean="0">
                <a:solidFill>
                  <a:srgbClr val="505150"/>
                </a:solidFill>
              </a:rPr>
              <a:t> per la misurazione in Italia del </a:t>
            </a:r>
            <a:r>
              <a:rPr lang="it-IT" b="1" i="1" dirty="0" smtClean="0">
                <a:solidFill>
                  <a:srgbClr val="990000"/>
                </a:solidFill>
              </a:rPr>
              <a:t>Benessere Equo e Sostenibile</a:t>
            </a:r>
            <a:r>
              <a:rPr lang="it-IT" dirty="0" smtClean="0">
                <a:solidFill>
                  <a:srgbClr val="505150"/>
                </a:solidFill>
              </a:rPr>
              <a:t>. La  proposta è individuare nuovi indicatori in grado di offrire una visione condivisa di progresso per l’Italia</a:t>
            </a:r>
          </a:p>
          <a:p>
            <a:pPr>
              <a:buFont typeface="Wingdings" pitchFamily="2" charset="2"/>
              <a:buNone/>
            </a:pPr>
            <a:endParaRPr lang="it-IT" dirty="0" smtClean="0">
              <a:solidFill>
                <a:srgbClr val="505150"/>
              </a:solidFill>
            </a:endParaRPr>
          </a:p>
          <a:p>
            <a:pPr>
              <a:buFont typeface="Wingdings" pitchFamily="2" charset="2"/>
              <a:buChar char="ü"/>
            </a:pPr>
            <a:r>
              <a:rPr lang="it-IT" baseline="0" dirty="0" smtClean="0">
                <a:solidFill>
                  <a:srgbClr val="505150"/>
                </a:solidFill>
              </a:rPr>
              <a:t> </a:t>
            </a:r>
            <a:r>
              <a:rPr lang="it-IT" dirty="0" smtClean="0">
                <a:solidFill>
                  <a:srgbClr val="505150"/>
                </a:solidFill>
              </a:rPr>
              <a:t>Il </a:t>
            </a:r>
            <a:r>
              <a:rPr lang="it-IT" b="1" dirty="0" err="1" smtClean="0">
                <a:solidFill>
                  <a:srgbClr val="505150"/>
                </a:solidFill>
              </a:rPr>
              <a:t>Bes</a:t>
            </a:r>
            <a:r>
              <a:rPr lang="it-IT" b="1" baseline="0" dirty="0" smtClean="0">
                <a:solidFill>
                  <a:srgbClr val="505150"/>
                </a:solidFill>
              </a:rPr>
              <a:t> delle Province </a:t>
            </a:r>
            <a:r>
              <a:rPr lang="it-IT" baseline="0" dirty="0" smtClean="0">
                <a:solidFill>
                  <a:srgbClr val="505150"/>
                </a:solidFill>
              </a:rPr>
              <a:t>si sviluppa come estensione dello studio progettuale</a:t>
            </a:r>
            <a:r>
              <a:rPr lang="it-IT" dirty="0" smtClean="0">
                <a:solidFill>
                  <a:srgbClr val="505150"/>
                </a:solidFill>
              </a:rPr>
              <a:t> ‘‘</a:t>
            </a:r>
            <a:r>
              <a:rPr lang="it-IT" b="0" i="1" dirty="0" smtClean="0">
                <a:solidFill>
                  <a:srgbClr val="990000"/>
                </a:solidFill>
              </a:rPr>
              <a:t>Analisi e ricerche per la valutazione del benessere Equo e Sostenibile delle province</a:t>
            </a:r>
            <a:r>
              <a:rPr lang="it-IT" b="0" i="1" dirty="0" smtClean="0">
                <a:solidFill>
                  <a:srgbClr val="505150"/>
                </a:solidFill>
              </a:rPr>
              <a:t>’’  </a:t>
            </a:r>
            <a:r>
              <a:rPr lang="it-IT" dirty="0" smtClean="0">
                <a:solidFill>
                  <a:srgbClr val="505150"/>
                </a:solidFill>
              </a:rPr>
              <a:t>inserito nel Programma statistico Nazionale 2011-2013 (PSU – 00003) condotto dall’Ufficio Statistica della Provincia di Pesaro ed Urbino con la compartecipazione metodologia e tecnica dell’Istat</a:t>
            </a:r>
          </a:p>
          <a:p>
            <a:pPr>
              <a:buFont typeface="Wingdings" pitchFamily="2" charset="2"/>
              <a:buNone/>
            </a:pPr>
            <a:endParaRPr lang="it-IT" dirty="0" smtClean="0">
              <a:solidFill>
                <a:srgbClr val="505150"/>
              </a:solidFill>
            </a:endParaRPr>
          </a:p>
          <a:p>
            <a:pPr>
              <a:buFont typeface="Wingdings" pitchFamily="2" charset="2"/>
              <a:buChar char="q"/>
            </a:pPr>
            <a:r>
              <a:rPr lang="it-IT" baseline="0" dirty="0" smtClean="0">
                <a:solidFill>
                  <a:srgbClr val="505150"/>
                </a:solidFill>
              </a:rPr>
              <a:t> Nel 2102 n</a:t>
            </a:r>
            <a:r>
              <a:rPr lang="it-IT" dirty="0" smtClean="0">
                <a:solidFill>
                  <a:srgbClr val="505150"/>
                </a:solidFill>
              </a:rPr>
              <a:t>asce il Progetto </a:t>
            </a:r>
            <a:r>
              <a:rPr lang="it-IT" b="1" i="1" dirty="0" err="1" smtClean="0">
                <a:solidFill>
                  <a:srgbClr val="990000"/>
                </a:solidFill>
              </a:rPr>
              <a:t>UrBes</a:t>
            </a:r>
            <a:r>
              <a:rPr lang="it-IT" dirty="0" smtClean="0">
                <a:solidFill>
                  <a:srgbClr val="505150"/>
                </a:solidFill>
              </a:rPr>
              <a:t>  con lo scopo di creare una rete di città metropolitane per la sperimentazione e il confronto di indicatori di benessere urbano equo sostenibile.</a:t>
            </a:r>
          </a:p>
          <a:p>
            <a:pPr marL="628650" lvl="1" indent="-171450">
              <a:buFontTx/>
              <a:buNone/>
            </a:pPr>
            <a:endParaRPr lang="it-IT" baseline="0" dirty="0" smtClean="0"/>
          </a:p>
          <a:p>
            <a:pPr marL="628650" lvl="1" indent="-171450">
              <a:buFontTx/>
              <a:buNone/>
            </a:pPr>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3</a:t>
            </a:fld>
            <a:endParaRPr lang="it-IT"/>
          </a:p>
        </p:txBody>
      </p:sp>
    </p:spTree>
    <p:extLst>
      <p:ext uri="{BB962C8B-B14F-4D97-AF65-F5344CB8AC3E}">
        <p14:creationId xmlns:p14="http://schemas.microsoft.com/office/powerpoint/2010/main" val="459614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30</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31</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pPr defTabSz="865937">
              <a:defRPr/>
            </a:pPr>
            <a:r>
              <a:rPr lang="it-IT" sz="1000" dirty="0"/>
              <a:t>Dopo l’esame delle 11 dimensioni è possibile tracciare le conclusioni: quali sono il livello e la struttura del benessere sociale del territorio? Cosa lo caratterizza rispetto al contesto nazionale?</a:t>
            </a:r>
          </a:p>
          <a:p>
            <a:pPr defTabSz="865937">
              <a:defRPr/>
            </a:pPr>
            <a:endParaRPr lang="it-IT" sz="1000" dirty="0"/>
          </a:p>
          <a:p>
            <a:pPr defTabSz="865937">
              <a:defRPr/>
            </a:pPr>
            <a:r>
              <a:rPr lang="it-IT" sz="1000" dirty="0"/>
              <a:t>La lettura a livello di area vasta degli indicatori del BES e degli altri indicatori di contesto permette di definire e qualificare il BES della provincia in termini di punti di forza, punti di debolezza, rischi e opportunità.</a:t>
            </a:r>
          </a:p>
          <a:p>
            <a:pPr defTabSz="865937">
              <a:defRPr/>
            </a:pPr>
            <a:r>
              <a:rPr lang="it-IT" sz="1000" dirty="0"/>
              <a:t>Questa analisi (nota come analisi SWOT dall’acronimo derivato dal nome inglese delle 4 categorie di analisi – Strong  </a:t>
            </a:r>
            <a:r>
              <a:rPr lang="it-IT" sz="1000" dirty="0" err="1"/>
              <a:t>points</a:t>
            </a:r>
            <a:r>
              <a:rPr lang="it-IT" sz="1000" dirty="0"/>
              <a:t>, </a:t>
            </a:r>
            <a:r>
              <a:rPr lang="it-IT" sz="1000" dirty="0" err="1"/>
              <a:t>Weak</a:t>
            </a:r>
            <a:r>
              <a:rPr lang="it-IT" sz="1000" dirty="0"/>
              <a:t> </a:t>
            </a:r>
            <a:r>
              <a:rPr lang="it-IT" sz="1000" dirty="0" err="1"/>
              <a:t>points</a:t>
            </a:r>
            <a:r>
              <a:rPr lang="it-IT" sz="1000" dirty="0"/>
              <a:t>, </a:t>
            </a:r>
            <a:r>
              <a:rPr lang="it-IT" sz="1000" dirty="0" err="1"/>
              <a:t>Opportunities</a:t>
            </a:r>
            <a:r>
              <a:rPr lang="it-IT" sz="1000" dirty="0"/>
              <a:t>, Trials) è un approccio analitico-descrittivo utile a far emergere indicazioni per le policy locali, che è suggerito anche per la definizione delle “agende 2020” a livello locale.</a:t>
            </a:r>
          </a:p>
          <a:p>
            <a:pPr defTabSz="865937">
              <a:defRPr/>
            </a:pPr>
            <a:endParaRPr lang="it-IT" sz="1000" dirty="0"/>
          </a:p>
          <a:p>
            <a:pPr defTabSz="865937">
              <a:defRPr/>
            </a:pPr>
            <a:r>
              <a:rPr lang="it-IT" sz="1000" dirty="0"/>
              <a:t>Sintetizzando il contenuto delle slide precedenti, nelle prossime 4 </a:t>
            </a:r>
            <a:r>
              <a:rPr lang="it-IT" sz="1000" dirty="0" err="1"/>
              <a:t>slides</a:t>
            </a:r>
            <a:r>
              <a:rPr lang="it-IT" sz="1000" dirty="0"/>
              <a:t> si tratta di predisporre una lettura trasversale dei domini per: </a:t>
            </a:r>
          </a:p>
          <a:p>
            <a:r>
              <a:rPr lang="it-IT" sz="1000" dirty="0"/>
              <a:t>1) Punti di forza</a:t>
            </a:r>
          </a:p>
          <a:p>
            <a:r>
              <a:rPr lang="it-IT" sz="1000" dirty="0"/>
              <a:t>2) Punti di debolezza</a:t>
            </a:r>
          </a:p>
          <a:p>
            <a:r>
              <a:rPr lang="it-IT" sz="1000" dirty="0"/>
              <a:t>3) Rischi </a:t>
            </a:r>
          </a:p>
          <a:p>
            <a:r>
              <a:rPr lang="it-IT" sz="1000" dirty="0"/>
              <a:t>4) Opportunità</a:t>
            </a:r>
          </a:p>
          <a:p>
            <a:endParaRPr lang="it-IT" sz="1000" dirty="0"/>
          </a:p>
          <a:p>
            <a:pPr defTabSz="865937">
              <a:defRPr/>
            </a:pPr>
            <a:r>
              <a:rPr lang="it-IT" sz="1000" dirty="0"/>
              <a:t>In ogni box si può riportare un testo descrittivo delle dimensioni e/o dei temi e/o degli indicatori che è possibile collocare in ciascuna delle 4 categorie di analisi.</a:t>
            </a:r>
          </a:p>
          <a:p>
            <a:endParaRPr lang="it-IT" sz="1000" dirty="0"/>
          </a:p>
          <a:p>
            <a:endParaRPr lang="it-IT" sz="1000" dirty="0"/>
          </a:p>
          <a:p>
            <a:pPr defTabSz="865937">
              <a:defRPr/>
            </a:pPr>
            <a:endParaRPr lang="it-IT" sz="1000"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32</a:t>
            </a:fld>
            <a:endParaRPr lang="it-IT"/>
          </a:p>
        </p:txBody>
      </p:sp>
    </p:spTree>
    <p:extLst>
      <p:ext uri="{BB962C8B-B14F-4D97-AF65-F5344CB8AC3E}">
        <p14:creationId xmlns:p14="http://schemas.microsoft.com/office/powerpoint/2010/main" val="2001794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pPr marL="162363" indent="-162363" defTabSz="865937">
              <a:buFont typeface="Wingdings" panose="05000000000000000000" pitchFamily="2" charset="2"/>
              <a:buChar char="ü"/>
              <a:defRPr/>
            </a:pPr>
            <a:endParaRPr lang="it-IT" sz="1000" dirty="0"/>
          </a:p>
          <a:p>
            <a:pPr marL="162363" indent="-162363" defTabSz="865937">
              <a:buFont typeface="Wingdings" panose="05000000000000000000" pitchFamily="2" charset="2"/>
              <a:buChar char="ü"/>
              <a:defRPr/>
            </a:pPr>
            <a:r>
              <a:rPr lang="it-IT" sz="1000" dirty="0"/>
              <a:t>Quali vantaggi abbiamo?</a:t>
            </a:r>
          </a:p>
          <a:p>
            <a:pPr marL="162363" indent="-162363" defTabSz="865937">
              <a:buFont typeface="Wingdings" panose="05000000000000000000" pitchFamily="2" charset="2"/>
              <a:buChar char="ü"/>
              <a:defRPr/>
            </a:pPr>
            <a:r>
              <a:rPr lang="it-IT" sz="1000" dirty="0"/>
              <a:t>Cosa sappiamo fare bene?</a:t>
            </a:r>
          </a:p>
          <a:p>
            <a:pPr marL="162363" indent="-162363" defTabSz="865937">
              <a:buFont typeface="Wingdings" panose="05000000000000000000" pitchFamily="2" charset="2"/>
              <a:buChar char="ü"/>
              <a:defRPr/>
            </a:pPr>
            <a:r>
              <a:rPr lang="it-IT" sz="1000" dirty="0"/>
              <a:t>Quali sono le risorse a disposizione?</a:t>
            </a:r>
          </a:p>
          <a:p>
            <a:pPr defTabSz="865937">
              <a:defRPr/>
            </a:pPr>
            <a:endParaRPr lang="it-IT" sz="1000"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33</a:t>
            </a:fld>
            <a:endParaRPr lang="it-IT"/>
          </a:p>
        </p:txBody>
      </p:sp>
    </p:spTree>
    <p:extLst>
      <p:ext uri="{BB962C8B-B14F-4D97-AF65-F5344CB8AC3E}">
        <p14:creationId xmlns:p14="http://schemas.microsoft.com/office/powerpoint/2010/main" val="2001794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pPr marL="162363" indent="-162363" defTabSz="865937">
              <a:buFont typeface="Wingdings" panose="05000000000000000000" pitchFamily="2" charset="2"/>
              <a:buChar char="ü"/>
              <a:defRPr/>
            </a:pPr>
            <a:endParaRPr lang="it-IT" sz="1000" dirty="0"/>
          </a:p>
          <a:p>
            <a:pPr marL="162363" indent="-162363" defTabSz="865937">
              <a:buFont typeface="Wingdings" panose="05000000000000000000" pitchFamily="2" charset="2"/>
              <a:buChar char="ü"/>
              <a:defRPr/>
            </a:pPr>
            <a:r>
              <a:rPr lang="it-IT" sz="1000" dirty="0"/>
              <a:t>Quali miglioramenti possiamo apportare?</a:t>
            </a:r>
          </a:p>
          <a:p>
            <a:pPr marL="162363" indent="-162363" defTabSz="865937">
              <a:buFont typeface="Wingdings" panose="05000000000000000000" pitchFamily="2" charset="2"/>
              <a:buChar char="ü"/>
              <a:defRPr/>
            </a:pPr>
            <a:r>
              <a:rPr lang="it-IT" sz="1000" dirty="0"/>
              <a:t>Quali sono gli aspetti maggiormente negativi?</a:t>
            </a:r>
          </a:p>
          <a:p>
            <a:pPr marL="162363" indent="-162363" defTabSz="865937">
              <a:buFont typeface="Wingdings" panose="05000000000000000000" pitchFamily="2" charset="2"/>
              <a:buChar char="ü"/>
              <a:defRPr/>
            </a:pPr>
            <a:r>
              <a:rPr lang="it-IT" sz="1000" dirty="0"/>
              <a:t>Cosa dovrebbe essere evitato?</a:t>
            </a:r>
          </a:p>
        </p:txBody>
      </p:sp>
      <p:sp>
        <p:nvSpPr>
          <p:cNvPr id="4" name="Segnaposto numero diapositiva 3"/>
          <p:cNvSpPr>
            <a:spLocks noGrp="1"/>
          </p:cNvSpPr>
          <p:nvPr>
            <p:ph type="sldNum" sz="quarter" idx="10"/>
          </p:nvPr>
        </p:nvSpPr>
        <p:spPr/>
        <p:txBody>
          <a:bodyPr/>
          <a:lstStyle/>
          <a:p>
            <a:fld id="{DCF912EE-A7B9-4515-9A59-1FEEDF9BFD8E}" type="slidenum">
              <a:rPr lang="it-IT" smtClean="0"/>
              <a:pPr/>
              <a:t>34</a:t>
            </a:fld>
            <a:endParaRPr lang="it-IT"/>
          </a:p>
        </p:txBody>
      </p:sp>
    </p:spTree>
    <p:extLst>
      <p:ext uri="{BB962C8B-B14F-4D97-AF65-F5344CB8AC3E}">
        <p14:creationId xmlns:p14="http://schemas.microsoft.com/office/powerpoint/2010/main" val="2001794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pPr marL="162363" indent="-162363" defTabSz="865937">
              <a:buFont typeface="Wingdings" panose="05000000000000000000" pitchFamily="2" charset="2"/>
              <a:buChar char="ü"/>
              <a:defRPr/>
            </a:pPr>
            <a:endParaRPr lang="it-IT" sz="1000" dirty="0"/>
          </a:p>
          <a:p>
            <a:pPr marL="162363" indent="-162363" defTabSz="865937">
              <a:buFont typeface="Wingdings" panose="05000000000000000000" pitchFamily="2" charset="2"/>
              <a:buChar char="ü"/>
              <a:defRPr/>
            </a:pPr>
            <a:r>
              <a:rPr lang="it-IT" sz="1000" dirty="0"/>
              <a:t>Quali buone occasioni ci stanno di fronte?</a:t>
            </a:r>
          </a:p>
          <a:p>
            <a:pPr marL="162363" indent="-162363" defTabSz="865937">
              <a:buFont typeface="Wingdings" panose="05000000000000000000" pitchFamily="2" charset="2"/>
              <a:buChar char="ü"/>
              <a:defRPr/>
            </a:pPr>
            <a:r>
              <a:rPr lang="it-IT" sz="1000" dirty="0"/>
              <a:t>Quali tendenze interessanti emergono dall’analisi? Quali leve sono disponibili per migliorare il livello di BES del territorio?</a:t>
            </a:r>
          </a:p>
          <a:p>
            <a:pPr defTabSz="865937">
              <a:defRPr/>
            </a:pPr>
            <a:endParaRPr lang="it-IT" sz="1000" dirty="0"/>
          </a:p>
        </p:txBody>
      </p:sp>
      <p:sp>
        <p:nvSpPr>
          <p:cNvPr id="4" name="Segnaposto numero diapositiva 3"/>
          <p:cNvSpPr>
            <a:spLocks noGrp="1"/>
          </p:cNvSpPr>
          <p:nvPr>
            <p:ph type="sldNum" sz="quarter" idx="10"/>
          </p:nvPr>
        </p:nvSpPr>
        <p:spPr/>
        <p:txBody>
          <a:bodyPr/>
          <a:lstStyle/>
          <a:p>
            <a:fld id="{DCF912EE-A7B9-4515-9A59-1FEEDF9BFD8E}" type="slidenum">
              <a:rPr lang="it-IT" smtClean="0"/>
              <a:pPr/>
              <a:t>35</a:t>
            </a:fld>
            <a:endParaRPr lang="it-IT"/>
          </a:p>
        </p:txBody>
      </p:sp>
    </p:spTree>
    <p:extLst>
      <p:ext uri="{BB962C8B-B14F-4D97-AF65-F5344CB8AC3E}">
        <p14:creationId xmlns:p14="http://schemas.microsoft.com/office/powerpoint/2010/main" val="2001794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pPr marL="162363" indent="-162363" defTabSz="865937">
              <a:buFont typeface="Wingdings" panose="05000000000000000000" pitchFamily="2" charset="2"/>
              <a:buChar char="ü"/>
              <a:defRPr/>
            </a:pPr>
            <a:endParaRPr lang="it-IT" sz="1000" dirty="0"/>
          </a:p>
          <a:p>
            <a:pPr marL="162363" indent="-162363" defTabSz="865937">
              <a:buFont typeface="Wingdings" panose="05000000000000000000" pitchFamily="2" charset="2"/>
              <a:buChar char="ü"/>
              <a:defRPr/>
            </a:pPr>
            <a:r>
              <a:rPr lang="it-IT" sz="1000" dirty="0"/>
              <a:t>Quali ostacoli abbiamo di fronte?</a:t>
            </a:r>
          </a:p>
          <a:p>
            <a:pPr marL="162363" indent="-162363" defTabSz="865937">
              <a:buFont typeface="Wingdings" panose="05000000000000000000" pitchFamily="2" charset="2"/>
              <a:buChar char="ü"/>
              <a:defRPr/>
            </a:pPr>
            <a:r>
              <a:rPr lang="it-IT" sz="1000" dirty="0"/>
              <a:t>Quali sono gli elementi che maggiormente possono mettere a rischio il Bes del territorio?</a:t>
            </a:r>
          </a:p>
        </p:txBody>
      </p:sp>
      <p:sp>
        <p:nvSpPr>
          <p:cNvPr id="4" name="Segnaposto numero diapositiva 3"/>
          <p:cNvSpPr>
            <a:spLocks noGrp="1"/>
          </p:cNvSpPr>
          <p:nvPr>
            <p:ph type="sldNum" sz="quarter" idx="10"/>
          </p:nvPr>
        </p:nvSpPr>
        <p:spPr/>
        <p:txBody>
          <a:bodyPr/>
          <a:lstStyle/>
          <a:p>
            <a:fld id="{DCF912EE-A7B9-4515-9A59-1FEEDF9BFD8E}" type="slidenum">
              <a:rPr lang="it-IT" smtClean="0"/>
              <a:pPr/>
              <a:t>36</a:t>
            </a:fld>
            <a:endParaRPr lang="it-IT"/>
          </a:p>
        </p:txBody>
      </p:sp>
    </p:spTree>
    <p:extLst>
      <p:ext uri="{BB962C8B-B14F-4D97-AF65-F5344CB8AC3E}">
        <p14:creationId xmlns:p14="http://schemas.microsoft.com/office/powerpoint/2010/main" val="200179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a:p>
            <a:r>
              <a:rPr lang="it-IT" baseline="0" dirty="0" smtClean="0"/>
              <a:t>Nella tabella sono rappresentate le dimensioni per la misura del BES definite a livello nazionale (</a:t>
            </a:r>
            <a:r>
              <a:rPr lang="it-IT" baseline="0" dirty="0" err="1" smtClean="0"/>
              <a:t>Cnel</a:t>
            </a:r>
            <a:r>
              <a:rPr lang="it-IT" baseline="0" dirty="0" smtClean="0"/>
              <a:t>-Istat). Nel </a:t>
            </a:r>
            <a:r>
              <a:rPr lang="it-IT" baseline="0" dirty="0" err="1" smtClean="0"/>
              <a:t>Bes</a:t>
            </a:r>
            <a:r>
              <a:rPr lang="it-IT" baseline="0" dirty="0" smtClean="0"/>
              <a:t> delle Province la dimensione del “Benessere Soggettivo” al momento non è misurata in quanto non sono disponibili dati di qualità adeguata a questo livello di dettaglio territoriale.</a:t>
            </a:r>
          </a:p>
          <a:p>
            <a:r>
              <a:rPr lang="it-IT" baseline="0" dirty="0" smtClean="0"/>
              <a:t>Gli indicatori «Misure del </a:t>
            </a:r>
            <a:r>
              <a:rPr lang="it-IT" baseline="0" dirty="0" err="1" smtClean="0"/>
              <a:t>Bes</a:t>
            </a:r>
            <a:r>
              <a:rPr lang="it-IT" baseline="0" dirty="0" smtClean="0"/>
              <a:t>» corrispondono o approssimano accettabilmente le misure del </a:t>
            </a:r>
            <a:r>
              <a:rPr lang="it-IT" baseline="0" dirty="0" err="1" smtClean="0"/>
              <a:t>Bes</a:t>
            </a:r>
            <a:r>
              <a:rPr lang="it-IT" baseline="0" dirty="0" smtClean="0"/>
              <a:t> definite da </a:t>
            </a:r>
            <a:r>
              <a:rPr lang="it-IT" baseline="0" dirty="0" err="1" smtClean="0"/>
              <a:t>Cnel</a:t>
            </a:r>
            <a:r>
              <a:rPr lang="it-IT" baseline="0" dirty="0" smtClean="0"/>
              <a:t> e Ista a livello nazionale e sono evidenziati in arancione nelle tabelle «Principali indicatori per tema e livello territoriale».</a:t>
            </a:r>
          </a:p>
          <a:p>
            <a:r>
              <a:rPr lang="it-IT" baseline="0" dirty="0" smtClean="0"/>
              <a:t>Per ciascuna dimensione la presentazione dei dati di interesse del territorio provinciale può essere svolta attraverso la tabella degli indicatori proposti  e/o l’esame grafico dei numeri indice (</a:t>
            </a:r>
            <a:r>
              <a:rPr lang="it-IT" baseline="0" dirty="0" err="1" smtClean="0"/>
              <a:t>slides</a:t>
            </a:r>
            <a:r>
              <a:rPr lang="it-IT" baseline="0" dirty="0" smtClean="0"/>
              <a:t> seguenti). </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Il «profilo di BES» emerge dal confronto, dimensione per dimensione, tra i valori della provincia in esame e quelli dei due livelli territoriali scelti come riferimento: la regione di appartenenza ed il livello nazionale.</a:t>
            </a:r>
          </a:p>
          <a:p>
            <a:r>
              <a:rPr lang="it-IT" baseline="0" dirty="0" smtClean="0"/>
              <a:t>L’analisi può focalizzarsi pertanto sulle differenze assolute (come nella tabella) e relative (numeri indice nel grafico) e porta ad individuare:</a:t>
            </a:r>
          </a:p>
          <a:p>
            <a:pPr marL="228600" indent="-228600">
              <a:buAutoNum type="alphaLcParenR"/>
            </a:pPr>
            <a:r>
              <a:rPr lang="it-IT" baseline="0" dirty="0" smtClean="0"/>
              <a:t>Le performance della provincia e della regione nel contesto nazionale</a:t>
            </a:r>
          </a:p>
          <a:p>
            <a:pPr marL="228600" indent="-228600">
              <a:buAutoNum type="alphaLcParenR"/>
            </a:pPr>
            <a:r>
              <a:rPr lang="it-IT" baseline="0" dirty="0" smtClean="0"/>
              <a:t>Eventuali vantaggi o svantaggi peculiari del territorio provinciale rispetto al quadro regionale di riferimento </a:t>
            </a:r>
          </a:p>
          <a:p>
            <a:pPr marL="0" indent="0">
              <a:buNone/>
            </a:pPr>
            <a:endParaRPr lang="it-IT" baseline="0" dirty="0" smtClean="0"/>
          </a:p>
          <a:p>
            <a:pPr marL="0" indent="0">
              <a:buNone/>
            </a:pPr>
            <a:r>
              <a:rPr lang="it-IT" dirty="0" smtClean="0"/>
              <a:t>Questa impostazione</a:t>
            </a:r>
            <a:r>
              <a:rPr lang="it-IT" baseline="0" dirty="0" smtClean="0"/>
              <a:t> può ripetersi per le 11 dimensioni del BES misurate dal set di indicatori proposti.</a:t>
            </a:r>
          </a:p>
          <a:p>
            <a:pPr marL="0" indent="0">
              <a:buNone/>
            </a:pPr>
            <a:r>
              <a:rPr lang="it-IT" baseline="0" dirty="0" smtClean="0"/>
              <a:t>E’ consigliabile quindi decidere (anche in base al tempo disponibile per la relazione) se utilizzare sia la tabella che il grafico.</a:t>
            </a:r>
          </a:p>
          <a:p>
            <a:pPr marL="0" indent="0">
              <a:buNone/>
            </a:pPr>
            <a:r>
              <a:rPr lang="it-IT" baseline="0" dirty="0" smtClean="0"/>
              <a:t>A seguire si riportano tre slide standard per ciascuna dimensione, compilate con un contenuto di esempio da sostituire con quello di interesse.</a:t>
            </a:r>
          </a:p>
          <a:p>
            <a:pPr marL="0" indent="0">
              <a:buNone/>
            </a:pPr>
            <a:r>
              <a:rPr lang="it-IT" baseline="0" dirty="0" smtClean="0"/>
              <a:t>L’ordine delle dimensioni nelle slide coincide con quello della pubblicazione e non dovrebbe essere modificato.</a:t>
            </a:r>
          </a:p>
          <a:p>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4</a:t>
            </a:fld>
            <a:endParaRPr lang="it-IT"/>
          </a:p>
        </p:txBody>
      </p:sp>
    </p:spTree>
    <p:extLst>
      <p:ext uri="{BB962C8B-B14F-4D97-AF65-F5344CB8AC3E}">
        <p14:creationId xmlns:p14="http://schemas.microsoft.com/office/powerpoint/2010/main" val="6291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lnSpc>
                <a:spcPct val="150000"/>
              </a:lnSpc>
              <a:buFont typeface="Arial"/>
              <a:buNone/>
            </a:pPr>
            <a:r>
              <a:rPr lang="it-IT" dirty="0" smtClean="0">
                <a:solidFill>
                  <a:srgbClr val="505150"/>
                </a:solidFill>
              </a:rPr>
              <a:t>Nella pubblicazione sono presenti solo indicatori generali o di contesto.</a:t>
            </a:r>
            <a:r>
              <a:rPr lang="it-IT" baseline="0" dirty="0" smtClean="0">
                <a:solidFill>
                  <a:srgbClr val="505150"/>
                </a:solidFill>
              </a:rPr>
              <a:t> Si sta lavorando al calcolo di indicatori specifici.</a:t>
            </a:r>
            <a:endParaRPr lang="it-IT" dirty="0" smtClean="0">
              <a:solidFill>
                <a:srgbClr val="505150"/>
              </a:solidFill>
            </a:endParaRPr>
          </a:p>
        </p:txBody>
      </p:sp>
      <p:sp>
        <p:nvSpPr>
          <p:cNvPr id="4" name="Segnaposto numero diapositiva 3"/>
          <p:cNvSpPr>
            <a:spLocks noGrp="1"/>
          </p:cNvSpPr>
          <p:nvPr>
            <p:ph type="sldNum" sz="quarter" idx="10"/>
          </p:nvPr>
        </p:nvSpPr>
        <p:spPr/>
        <p:txBody>
          <a:bodyPr/>
          <a:lstStyle/>
          <a:p>
            <a:fld id="{443AEE1F-7A8F-FD4D-861F-142D6D4C8E46}" type="slidenum">
              <a:rPr lang="it-IT" smtClean="0"/>
              <a:t>5</a:t>
            </a:fld>
            <a:endParaRPr lang="it-IT"/>
          </a:p>
        </p:txBody>
      </p:sp>
    </p:spTree>
    <p:extLst>
      <p:ext uri="{BB962C8B-B14F-4D97-AF65-F5344CB8AC3E}">
        <p14:creationId xmlns:p14="http://schemas.microsoft.com/office/powerpoint/2010/main" val="251740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dirty="0" smtClean="0">
                <a:solidFill>
                  <a:schemeClr val="tx1"/>
                </a:solidFill>
                <a:effectLst/>
                <a:latin typeface="+mn-lt"/>
                <a:ea typeface="+mn-ea"/>
                <a:cs typeface="+mn-cs"/>
              </a:rPr>
              <a:t>Salute:</a:t>
            </a:r>
            <a:r>
              <a:rPr lang="it-IT" sz="1200" b="0" i="0" u="none" strike="noStrike" kern="1200" baseline="0" dirty="0" smtClean="0">
                <a:solidFill>
                  <a:schemeClr val="tx1"/>
                </a:solidFill>
                <a:effectLst/>
                <a:latin typeface="+mn-lt"/>
                <a:ea typeface="+mn-ea"/>
                <a:cs typeface="+mn-cs"/>
              </a:rPr>
              <a:t> </a:t>
            </a:r>
            <a:r>
              <a:rPr lang="it-IT" sz="1200" b="0" i="0" u="none" strike="noStrike" kern="1200" dirty="0" smtClean="0">
                <a:solidFill>
                  <a:schemeClr val="tx1"/>
                </a:solidFill>
                <a:effectLst/>
                <a:latin typeface="+mn-lt"/>
                <a:ea typeface="+mn-ea"/>
                <a:cs typeface="+mn-cs"/>
              </a:rPr>
              <a:t>Temi: Aspettative di vita</a:t>
            </a:r>
            <a:r>
              <a:rPr lang="it-IT" dirty="0" smtClean="0"/>
              <a:t> </a:t>
            </a:r>
            <a:r>
              <a:rPr lang="it-IT" sz="1200" b="0" i="0" u="none" strike="noStrike" kern="1200" dirty="0" smtClean="0">
                <a:solidFill>
                  <a:schemeClr val="tx1"/>
                </a:solidFill>
                <a:effectLst/>
                <a:latin typeface="+mn-lt"/>
                <a:ea typeface="+mn-ea"/>
                <a:cs typeface="+mn-cs"/>
              </a:rPr>
              <a:t>Mortalità</a:t>
            </a:r>
            <a:r>
              <a:rPr lang="it-IT" dirty="0" smtClean="0"/>
              <a:t> </a:t>
            </a:r>
          </a:p>
          <a:p>
            <a:r>
              <a:rPr lang="it-IT" dirty="0" smtClean="0"/>
              <a:t>Istruzione:</a:t>
            </a:r>
            <a:r>
              <a:rPr lang="it-IT" baseline="0" dirty="0" smtClean="0"/>
              <a:t> Temi : </a:t>
            </a:r>
            <a:r>
              <a:rPr lang="it-IT" sz="1200" b="0" i="0" u="none" strike="noStrike" kern="1200" dirty="0" smtClean="0">
                <a:solidFill>
                  <a:schemeClr val="tx1"/>
                </a:solidFill>
                <a:effectLst/>
                <a:latin typeface="+mn-lt"/>
                <a:ea typeface="+mn-ea"/>
                <a:cs typeface="+mn-cs"/>
              </a:rPr>
              <a:t>Livello di istruzione,</a:t>
            </a:r>
            <a:r>
              <a:rPr lang="it-IT" dirty="0" smtClean="0"/>
              <a:t> </a:t>
            </a:r>
            <a:r>
              <a:rPr lang="it-IT" sz="1200" b="0" i="0" u="none" strike="noStrike" kern="1200" dirty="0" smtClean="0">
                <a:solidFill>
                  <a:schemeClr val="tx1"/>
                </a:solidFill>
                <a:effectLst/>
                <a:latin typeface="+mn-lt"/>
                <a:ea typeface="+mn-ea"/>
                <a:cs typeface="+mn-cs"/>
              </a:rPr>
              <a:t>Partecipazione scolastica,</a:t>
            </a:r>
            <a:r>
              <a:rPr lang="it-IT" dirty="0" smtClean="0"/>
              <a:t> </a:t>
            </a:r>
            <a:r>
              <a:rPr lang="it-IT" sz="1200" b="0" i="0" u="none" strike="noStrike" kern="1200" dirty="0" smtClean="0">
                <a:solidFill>
                  <a:schemeClr val="tx1"/>
                </a:solidFill>
                <a:effectLst/>
                <a:latin typeface="+mn-lt"/>
                <a:ea typeface="+mn-ea"/>
                <a:cs typeface="+mn-cs"/>
              </a:rPr>
              <a:t>Competenze,</a:t>
            </a:r>
            <a:r>
              <a:rPr lang="it-IT" dirty="0" smtClean="0"/>
              <a:t> </a:t>
            </a:r>
            <a:r>
              <a:rPr lang="it-IT" sz="1200" b="0" i="0" u="none" strike="noStrike" kern="1200" dirty="0" err="1" smtClean="0">
                <a:solidFill>
                  <a:schemeClr val="tx1"/>
                </a:solidFill>
                <a:effectLst/>
                <a:latin typeface="+mn-lt"/>
                <a:ea typeface="+mn-ea"/>
                <a:cs typeface="+mn-cs"/>
              </a:rPr>
              <a:t>Lifelong</a:t>
            </a:r>
            <a:r>
              <a:rPr lang="it-IT" sz="1200" b="0" i="0" u="none" strike="noStrike" kern="1200" dirty="0" smtClean="0">
                <a:solidFill>
                  <a:schemeClr val="tx1"/>
                </a:solidFill>
                <a:effectLst/>
                <a:latin typeface="+mn-lt"/>
                <a:ea typeface="+mn-ea"/>
                <a:cs typeface="+mn-cs"/>
              </a:rPr>
              <a:t> </a:t>
            </a:r>
            <a:r>
              <a:rPr lang="it-IT" sz="1200" b="0" i="0" u="none" strike="noStrike" kern="1200" dirty="0" err="1" smtClean="0">
                <a:solidFill>
                  <a:schemeClr val="tx1"/>
                </a:solidFill>
                <a:effectLst/>
                <a:latin typeface="+mn-lt"/>
                <a:ea typeface="+mn-ea"/>
                <a:cs typeface="+mn-cs"/>
              </a:rPr>
              <a:t>learning</a:t>
            </a:r>
            <a:r>
              <a:rPr lang="it-IT" dirty="0" smtClean="0"/>
              <a:t> (apprendimento</a:t>
            </a:r>
            <a:r>
              <a:rPr lang="it-IT" baseline="0" dirty="0" smtClean="0"/>
              <a:t> permanente)</a:t>
            </a:r>
          </a:p>
          <a:p>
            <a:r>
              <a:rPr lang="it-IT" baseline="0" dirty="0" smtClean="0"/>
              <a:t>Lavoro e conciliazione tempi di vita: </a:t>
            </a:r>
            <a:r>
              <a:rPr lang="it-IT" sz="1200" b="0" i="0" u="none" strike="noStrike" kern="1200" dirty="0" smtClean="0">
                <a:solidFill>
                  <a:schemeClr val="tx1"/>
                </a:solidFill>
                <a:effectLst/>
                <a:latin typeface="+mn-lt"/>
                <a:ea typeface="+mn-ea"/>
                <a:cs typeface="+mn-cs"/>
              </a:rPr>
              <a:t>Partecipazione,</a:t>
            </a:r>
            <a:r>
              <a:rPr lang="it-IT" dirty="0" smtClean="0"/>
              <a:t> </a:t>
            </a:r>
            <a:r>
              <a:rPr lang="it-IT" sz="1200" b="0" i="0" u="none" strike="noStrike" kern="1200" dirty="0" smtClean="0">
                <a:solidFill>
                  <a:schemeClr val="tx1"/>
                </a:solidFill>
                <a:effectLst/>
                <a:latin typeface="+mn-lt"/>
                <a:ea typeface="+mn-ea"/>
                <a:cs typeface="+mn-cs"/>
              </a:rPr>
              <a:t>Occupazione,</a:t>
            </a:r>
            <a:r>
              <a:rPr lang="it-IT" dirty="0" smtClean="0"/>
              <a:t> </a:t>
            </a:r>
            <a:r>
              <a:rPr lang="it-IT" sz="1200" b="0" i="0" u="none" strike="noStrike" kern="1200" dirty="0" smtClean="0">
                <a:solidFill>
                  <a:schemeClr val="tx1"/>
                </a:solidFill>
                <a:effectLst/>
                <a:latin typeface="+mn-lt"/>
                <a:ea typeface="+mn-ea"/>
                <a:cs typeface="+mn-cs"/>
              </a:rPr>
              <a:t>Disoccupazione,</a:t>
            </a:r>
            <a:r>
              <a:rPr lang="it-IT" dirty="0" smtClean="0"/>
              <a:t> </a:t>
            </a:r>
            <a:r>
              <a:rPr lang="it-IT" sz="1200" b="0" i="0" u="none" strike="noStrike" kern="1200" dirty="0" smtClean="0">
                <a:solidFill>
                  <a:schemeClr val="tx1"/>
                </a:solidFill>
                <a:effectLst/>
                <a:latin typeface="+mn-lt"/>
                <a:ea typeface="+mn-ea"/>
                <a:cs typeface="+mn-cs"/>
              </a:rPr>
              <a:t>Sicurezza</a:t>
            </a:r>
            <a:r>
              <a:rPr lang="it-IT" dirty="0" smtClean="0"/>
              <a:t> </a:t>
            </a:r>
          </a:p>
        </p:txBody>
      </p:sp>
      <p:sp>
        <p:nvSpPr>
          <p:cNvPr id="4" name="Segnaposto numero diapositiva 3"/>
          <p:cNvSpPr>
            <a:spLocks noGrp="1"/>
          </p:cNvSpPr>
          <p:nvPr>
            <p:ph type="sldNum" sz="quarter" idx="10"/>
          </p:nvPr>
        </p:nvSpPr>
        <p:spPr/>
        <p:txBody>
          <a:bodyPr/>
          <a:lstStyle/>
          <a:p>
            <a:fld id="{443AEE1F-7A8F-FD4D-861F-142D6D4C8E46}" type="slidenum">
              <a:rPr lang="it-IT" smtClean="0"/>
              <a:t>6</a:t>
            </a:fld>
            <a:endParaRPr lang="it-IT"/>
          </a:p>
        </p:txBody>
      </p:sp>
    </p:spTree>
    <p:extLst>
      <p:ext uri="{BB962C8B-B14F-4D97-AF65-F5344CB8AC3E}">
        <p14:creationId xmlns:p14="http://schemas.microsoft.com/office/powerpoint/2010/main" val="93912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Benessere</a:t>
            </a:r>
            <a:r>
              <a:rPr lang="it-IT" baseline="0" dirty="0" smtClean="0"/>
              <a:t>: </a:t>
            </a:r>
            <a:r>
              <a:rPr lang="it-IT" sz="1200" b="0" i="0" u="none" strike="noStrike" kern="1200" dirty="0" smtClean="0">
                <a:solidFill>
                  <a:schemeClr val="tx1"/>
                </a:solidFill>
                <a:effectLst/>
                <a:latin typeface="+mn-lt"/>
                <a:ea typeface="+mn-ea"/>
                <a:cs typeface="+mn-cs"/>
              </a:rPr>
              <a:t>Reddito,</a:t>
            </a:r>
            <a:r>
              <a:rPr lang="it-IT" dirty="0" smtClean="0"/>
              <a:t> </a:t>
            </a:r>
            <a:r>
              <a:rPr lang="it-IT" sz="1200" b="0" i="0" u="none" strike="noStrike" kern="1200" dirty="0" smtClean="0">
                <a:solidFill>
                  <a:schemeClr val="tx1"/>
                </a:solidFill>
                <a:effectLst/>
                <a:latin typeface="+mn-lt"/>
                <a:ea typeface="+mn-ea"/>
                <a:cs typeface="+mn-cs"/>
              </a:rPr>
              <a:t>Ricchezza,</a:t>
            </a:r>
            <a:r>
              <a:rPr lang="it-IT" dirty="0" smtClean="0"/>
              <a:t> </a:t>
            </a:r>
            <a:r>
              <a:rPr lang="it-IT" sz="1200" b="0" i="0" u="none" strike="noStrike" kern="1200" dirty="0" smtClean="0">
                <a:solidFill>
                  <a:schemeClr val="tx1"/>
                </a:solidFill>
                <a:effectLst/>
                <a:latin typeface="+mn-lt"/>
                <a:ea typeface="+mn-ea"/>
                <a:cs typeface="+mn-cs"/>
              </a:rPr>
              <a:t>Disuguaglianza,</a:t>
            </a:r>
            <a:r>
              <a:rPr lang="it-IT" dirty="0" smtClean="0"/>
              <a:t> </a:t>
            </a:r>
            <a:r>
              <a:rPr lang="it-IT" sz="1200" b="0" i="0" u="none" strike="noStrike" kern="1200" dirty="0" smtClean="0">
                <a:solidFill>
                  <a:schemeClr val="tx1"/>
                </a:solidFill>
                <a:effectLst/>
                <a:latin typeface="+mn-lt"/>
                <a:ea typeface="+mn-ea"/>
                <a:cs typeface="+mn-cs"/>
              </a:rPr>
              <a:t>Difficoltà economica</a:t>
            </a:r>
            <a:r>
              <a:rPr lang="it-IT" dirty="0" smtClean="0"/>
              <a:t> </a:t>
            </a:r>
          </a:p>
          <a:p>
            <a:r>
              <a:rPr lang="it-IT" dirty="0" smtClean="0"/>
              <a:t>Relazioni sociali:</a:t>
            </a:r>
            <a:r>
              <a:rPr lang="it-IT" baseline="0" dirty="0" smtClean="0"/>
              <a:t> </a:t>
            </a:r>
            <a:r>
              <a:rPr lang="it-IT" sz="1200" b="0" i="0" u="none" strike="noStrike" kern="1200" dirty="0" smtClean="0">
                <a:solidFill>
                  <a:schemeClr val="tx1"/>
                </a:solidFill>
                <a:effectLst/>
                <a:latin typeface="+mn-lt"/>
                <a:ea typeface="+mn-ea"/>
                <a:cs typeface="+mn-cs"/>
              </a:rPr>
              <a:t>Disabilità,</a:t>
            </a:r>
            <a:r>
              <a:rPr lang="it-IT" dirty="0" smtClean="0"/>
              <a:t> </a:t>
            </a:r>
            <a:r>
              <a:rPr lang="it-IT" sz="1200" b="0" i="0" u="none" strike="noStrike" kern="1200" dirty="0" smtClean="0">
                <a:solidFill>
                  <a:schemeClr val="tx1"/>
                </a:solidFill>
                <a:effectLst/>
                <a:latin typeface="+mn-lt"/>
                <a:ea typeface="+mn-ea"/>
                <a:cs typeface="+mn-cs"/>
              </a:rPr>
              <a:t>Immigrazione,</a:t>
            </a:r>
            <a:r>
              <a:rPr lang="it-IT" dirty="0" smtClean="0"/>
              <a:t> </a:t>
            </a:r>
            <a:r>
              <a:rPr lang="it-IT" sz="1200" b="0" i="0" u="none" strike="noStrike" kern="1200" dirty="0" smtClean="0">
                <a:solidFill>
                  <a:schemeClr val="tx1"/>
                </a:solidFill>
                <a:effectLst/>
                <a:latin typeface="+mn-lt"/>
                <a:ea typeface="+mn-ea"/>
                <a:cs typeface="+mn-cs"/>
              </a:rPr>
              <a:t>Società civile</a:t>
            </a:r>
            <a:r>
              <a:rPr lang="it-IT" dirty="0" smtClean="0"/>
              <a:t> </a:t>
            </a:r>
          </a:p>
          <a:p>
            <a:r>
              <a:rPr lang="it-IT" dirty="0" smtClean="0"/>
              <a:t>Politica e</a:t>
            </a:r>
            <a:r>
              <a:rPr lang="it-IT" baseline="0" dirty="0" smtClean="0"/>
              <a:t> istituzioni: </a:t>
            </a:r>
            <a:r>
              <a:rPr lang="it-IT" sz="1200" b="0" i="0" u="none" strike="noStrike" kern="1200" dirty="0" smtClean="0">
                <a:solidFill>
                  <a:schemeClr val="tx1"/>
                </a:solidFill>
                <a:effectLst/>
                <a:latin typeface="+mn-lt"/>
                <a:ea typeface="+mn-ea"/>
                <a:cs typeface="+mn-cs"/>
              </a:rPr>
              <a:t>Partecipazione,</a:t>
            </a:r>
            <a:r>
              <a:rPr lang="it-IT" dirty="0" smtClean="0"/>
              <a:t> </a:t>
            </a:r>
            <a:r>
              <a:rPr lang="it-IT" sz="1200" b="0" i="0" u="none" strike="noStrike" kern="1200" dirty="0" err="1" smtClean="0">
                <a:solidFill>
                  <a:schemeClr val="tx1"/>
                </a:solidFill>
                <a:effectLst/>
                <a:latin typeface="+mn-lt"/>
                <a:ea typeface="+mn-ea"/>
                <a:cs typeface="+mn-cs"/>
              </a:rPr>
              <a:t>Inclusività</a:t>
            </a:r>
            <a:r>
              <a:rPr lang="it-IT" sz="1200" b="0" i="0" u="none" strike="noStrike" kern="1200" dirty="0" smtClean="0">
                <a:solidFill>
                  <a:schemeClr val="tx1"/>
                </a:solidFill>
                <a:effectLst/>
                <a:latin typeface="+mn-lt"/>
                <a:ea typeface="+mn-ea"/>
                <a:cs typeface="+mn-cs"/>
              </a:rPr>
              <a:t> istituzioni,</a:t>
            </a:r>
            <a:r>
              <a:rPr lang="it-IT" dirty="0" smtClean="0"/>
              <a:t> </a:t>
            </a:r>
            <a:r>
              <a:rPr lang="it-IT" sz="1200" b="0" i="0" u="none" strike="noStrike" kern="1200" dirty="0" smtClean="0">
                <a:solidFill>
                  <a:schemeClr val="tx1"/>
                </a:solidFill>
                <a:effectLst/>
                <a:latin typeface="+mn-lt"/>
                <a:ea typeface="+mn-ea"/>
                <a:cs typeface="+mn-cs"/>
              </a:rPr>
              <a:t>Amministrazione locale</a:t>
            </a:r>
            <a:r>
              <a:rPr lang="it-IT" dirty="0" smtClean="0"/>
              <a:t> </a:t>
            </a:r>
          </a:p>
        </p:txBody>
      </p:sp>
      <p:sp>
        <p:nvSpPr>
          <p:cNvPr id="4" name="Segnaposto numero diapositiva 3"/>
          <p:cNvSpPr>
            <a:spLocks noGrp="1"/>
          </p:cNvSpPr>
          <p:nvPr>
            <p:ph type="sldNum" sz="quarter" idx="10"/>
          </p:nvPr>
        </p:nvSpPr>
        <p:spPr/>
        <p:txBody>
          <a:bodyPr/>
          <a:lstStyle/>
          <a:p>
            <a:fld id="{443AEE1F-7A8F-FD4D-861F-142D6D4C8E46}" type="slidenum">
              <a:rPr lang="it-IT" smtClean="0"/>
              <a:t>7</a:t>
            </a:fld>
            <a:endParaRPr lang="it-IT"/>
          </a:p>
        </p:txBody>
      </p:sp>
    </p:spTree>
    <p:extLst>
      <p:ext uri="{BB962C8B-B14F-4D97-AF65-F5344CB8AC3E}">
        <p14:creationId xmlns:p14="http://schemas.microsoft.com/office/powerpoint/2010/main" val="93912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Sicurezza: </a:t>
            </a:r>
            <a:r>
              <a:rPr lang="it-IT" sz="1200" b="0" i="0" u="none" strike="noStrike" kern="1200" dirty="0" smtClean="0">
                <a:solidFill>
                  <a:schemeClr val="tx1"/>
                </a:solidFill>
                <a:effectLst/>
                <a:latin typeface="+mn-lt"/>
                <a:ea typeface="+mn-ea"/>
                <a:cs typeface="+mn-cs"/>
              </a:rPr>
              <a:t>Criminalità,</a:t>
            </a:r>
            <a:r>
              <a:rPr lang="it-IT" dirty="0" smtClean="0"/>
              <a:t> </a:t>
            </a:r>
            <a:r>
              <a:rPr lang="it-IT" sz="1200" b="0" i="0" u="none" strike="noStrike" kern="1200" dirty="0" smtClean="0">
                <a:solidFill>
                  <a:schemeClr val="tx1"/>
                </a:solidFill>
                <a:effectLst/>
                <a:latin typeface="+mn-lt"/>
                <a:ea typeface="+mn-ea"/>
                <a:cs typeface="+mn-cs"/>
              </a:rPr>
              <a:t>Sicurezza stradale</a:t>
            </a:r>
            <a:r>
              <a:rPr lang="it-IT" dirty="0" smtClean="0"/>
              <a:t> </a:t>
            </a:r>
          </a:p>
          <a:p>
            <a:r>
              <a:rPr lang="it-IT" dirty="0" smtClean="0"/>
              <a:t>Paesaggio: patrimonio</a:t>
            </a:r>
            <a:r>
              <a:rPr lang="it-IT" baseline="0" dirty="0" smtClean="0"/>
              <a:t> culturale</a:t>
            </a:r>
          </a:p>
          <a:p>
            <a:r>
              <a:rPr lang="it-IT" baseline="0" dirty="0" smtClean="0"/>
              <a:t>Ambiente: </a:t>
            </a:r>
            <a:r>
              <a:rPr lang="it-IT" sz="1200" b="0" i="0" u="none" strike="noStrike" kern="1200" dirty="0" smtClean="0">
                <a:solidFill>
                  <a:schemeClr val="tx1"/>
                </a:solidFill>
                <a:effectLst/>
                <a:latin typeface="+mn-lt"/>
                <a:ea typeface="+mn-ea"/>
                <a:cs typeface="+mn-cs"/>
              </a:rPr>
              <a:t>Qualità ambientale,</a:t>
            </a:r>
            <a:r>
              <a:rPr lang="it-IT" dirty="0" smtClean="0"/>
              <a:t> </a:t>
            </a:r>
            <a:r>
              <a:rPr lang="it-IT" sz="1200" b="0" i="0" u="none" strike="noStrike" kern="1200" dirty="0" smtClean="0">
                <a:solidFill>
                  <a:schemeClr val="tx1"/>
                </a:solidFill>
                <a:effectLst/>
                <a:latin typeface="+mn-lt"/>
                <a:ea typeface="+mn-ea"/>
                <a:cs typeface="+mn-cs"/>
              </a:rPr>
              <a:t>Utilizzo risorse,</a:t>
            </a:r>
            <a:r>
              <a:rPr lang="it-IT" dirty="0" smtClean="0"/>
              <a:t> </a:t>
            </a:r>
            <a:r>
              <a:rPr lang="it-IT" sz="1200" b="0" i="0" u="none" strike="noStrike" kern="1200" dirty="0" smtClean="0">
                <a:solidFill>
                  <a:schemeClr val="tx1"/>
                </a:solidFill>
                <a:effectLst/>
                <a:latin typeface="+mn-lt"/>
                <a:ea typeface="+mn-ea"/>
                <a:cs typeface="+mn-cs"/>
              </a:rPr>
              <a:t>Sostenibilità ambientale</a:t>
            </a:r>
            <a:r>
              <a:rPr lang="it-IT" dirty="0" smtClean="0"/>
              <a:t> </a:t>
            </a:r>
          </a:p>
        </p:txBody>
      </p:sp>
      <p:sp>
        <p:nvSpPr>
          <p:cNvPr id="4" name="Segnaposto numero diapositiva 3"/>
          <p:cNvSpPr>
            <a:spLocks noGrp="1"/>
          </p:cNvSpPr>
          <p:nvPr>
            <p:ph type="sldNum" sz="quarter" idx="10"/>
          </p:nvPr>
        </p:nvSpPr>
        <p:spPr/>
        <p:txBody>
          <a:bodyPr/>
          <a:lstStyle/>
          <a:p>
            <a:fld id="{443AEE1F-7A8F-FD4D-861F-142D6D4C8E46}" type="slidenum">
              <a:rPr lang="it-IT" smtClean="0"/>
              <a:t>8</a:t>
            </a:fld>
            <a:endParaRPr lang="it-IT"/>
          </a:p>
        </p:txBody>
      </p:sp>
    </p:spTree>
    <p:extLst>
      <p:ext uri="{BB962C8B-B14F-4D97-AF65-F5344CB8AC3E}">
        <p14:creationId xmlns:p14="http://schemas.microsoft.com/office/powerpoint/2010/main" val="939129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Ricerca e innovazione: </a:t>
            </a:r>
            <a:r>
              <a:rPr lang="it-IT" sz="1200" b="0" i="0" u="none" strike="noStrike" kern="1200" dirty="0" smtClean="0">
                <a:solidFill>
                  <a:schemeClr val="tx1"/>
                </a:solidFill>
                <a:effectLst/>
                <a:latin typeface="+mn-lt"/>
                <a:ea typeface="+mn-ea"/>
                <a:cs typeface="+mn-cs"/>
              </a:rPr>
              <a:t>Innovazione,</a:t>
            </a:r>
            <a:r>
              <a:rPr lang="it-IT" dirty="0" smtClean="0"/>
              <a:t> </a:t>
            </a:r>
            <a:r>
              <a:rPr lang="it-IT" sz="1200" b="0" i="0" u="none" strike="noStrike" kern="1200" dirty="0" smtClean="0">
                <a:solidFill>
                  <a:schemeClr val="tx1"/>
                </a:solidFill>
                <a:effectLst/>
                <a:latin typeface="+mn-lt"/>
                <a:ea typeface="+mn-ea"/>
                <a:cs typeface="+mn-cs"/>
              </a:rPr>
              <a:t>Ricerca</a:t>
            </a:r>
            <a:r>
              <a:rPr lang="it-IT" dirty="0" smtClean="0"/>
              <a:t> </a:t>
            </a:r>
          </a:p>
          <a:p>
            <a:r>
              <a:rPr lang="it-IT" dirty="0" smtClean="0"/>
              <a:t>Qualità</a:t>
            </a:r>
            <a:r>
              <a:rPr lang="it-IT" baseline="0" dirty="0" smtClean="0"/>
              <a:t> dei servizi: </a:t>
            </a:r>
            <a:r>
              <a:rPr lang="it-IT" sz="1200" b="0" i="0" u="none" strike="noStrike" kern="1200" dirty="0" smtClean="0">
                <a:solidFill>
                  <a:schemeClr val="tx1"/>
                </a:solidFill>
                <a:effectLst/>
                <a:latin typeface="+mn-lt"/>
                <a:ea typeface="+mn-ea"/>
                <a:cs typeface="+mn-cs"/>
              </a:rPr>
              <a:t>Socio-sanitari,</a:t>
            </a:r>
            <a:r>
              <a:rPr lang="it-IT" dirty="0" smtClean="0"/>
              <a:t> </a:t>
            </a:r>
            <a:r>
              <a:rPr lang="it-IT" sz="1200" b="0" i="0" u="none" strike="noStrike" kern="1200" dirty="0" smtClean="0">
                <a:solidFill>
                  <a:schemeClr val="tx1"/>
                </a:solidFill>
                <a:effectLst/>
                <a:latin typeface="+mn-lt"/>
                <a:ea typeface="+mn-ea"/>
                <a:cs typeface="+mn-cs"/>
              </a:rPr>
              <a:t>Public utilities,</a:t>
            </a:r>
            <a:r>
              <a:rPr lang="it-IT" dirty="0" smtClean="0"/>
              <a:t> </a:t>
            </a:r>
            <a:r>
              <a:rPr lang="it-IT" sz="1200" b="0" i="0" u="none" strike="noStrike" kern="1200" dirty="0" smtClean="0">
                <a:solidFill>
                  <a:schemeClr val="tx1"/>
                </a:solidFill>
                <a:effectLst/>
                <a:latin typeface="+mn-lt"/>
                <a:ea typeface="+mn-ea"/>
                <a:cs typeface="+mn-cs"/>
              </a:rPr>
              <a:t>Mobilità,</a:t>
            </a:r>
            <a:r>
              <a:rPr lang="it-IT" dirty="0" smtClean="0"/>
              <a:t> </a:t>
            </a:r>
            <a:r>
              <a:rPr lang="it-IT" sz="1200" b="0" i="0" u="none" strike="noStrike" kern="1200" dirty="0" smtClean="0">
                <a:solidFill>
                  <a:schemeClr val="tx1"/>
                </a:solidFill>
                <a:effectLst/>
                <a:latin typeface="+mn-lt"/>
                <a:ea typeface="+mn-ea"/>
                <a:cs typeface="+mn-cs"/>
              </a:rPr>
              <a:t>Carceri</a:t>
            </a:r>
            <a:r>
              <a:rPr lang="it-IT" dirty="0" smtClean="0"/>
              <a:t> </a:t>
            </a:r>
            <a:endParaRPr lang="it-IT" dirty="0"/>
          </a:p>
        </p:txBody>
      </p:sp>
      <p:sp>
        <p:nvSpPr>
          <p:cNvPr id="4" name="Segnaposto numero diapositiva 3"/>
          <p:cNvSpPr>
            <a:spLocks noGrp="1"/>
          </p:cNvSpPr>
          <p:nvPr>
            <p:ph type="sldNum" sz="quarter" idx="10"/>
          </p:nvPr>
        </p:nvSpPr>
        <p:spPr/>
        <p:txBody>
          <a:bodyPr/>
          <a:lstStyle/>
          <a:p>
            <a:fld id="{443AEE1F-7A8F-FD4D-861F-142D6D4C8E46}" type="slidenum">
              <a:rPr lang="it-IT" smtClean="0"/>
              <a:t>9</a:t>
            </a:fld>
            <a:endParaRPr lang="it-IT"/>
          </a:p>
        </p:txBody>
      </p:sp>
    </p:spTree>
    <p:extLst>
      <p:ext uri="{BB962C8B-B14F-4D97-AF65-F5344CB8AC3E}">
        <p14:creationId xmlns:p14="http://schemas.microsoft.com/office/powerpoint/2010/main" val="93912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1887291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E4F60A10-9918-3148-845A-964B7FC439EA}" type="datetime1">
              <a:rPr lang="it-IT" smtClean="0"/>
              <a:t>26/10/2015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100487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E6B8A62D-DA97-DD44-8FD1-E541CAA11584}" type="datetime1">
              <a:rPr lang="it-IT" smtClean="0"/>
              <a:t>26/10/2015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663530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1E5E07F8-A86E-984B-9502-E1BD6C466B0D}" type="datetime1">
              <a:rPr lang="it-IT" smtClean="0"/>
              <a:t>26/10/2015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54481415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34CAABC6-F2F6-4012-A9F3-0F46D40DE405}" type="datetime1">
              <a:rPr lang="it-IT" smtClean="0"/>
              <a:pPr/>
              <a:t>26/10/2015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pPr/>
              <a:t>‹N›</a:t>
            </a:fld>
            <a:endParaRPr lang="it-IT"/>
          </a:p>
        </p:txBody>
      </p:sp>
    </p:spTree>
    <p:extLst>
      <p:ext uri="{BB962C8B-B14F-4D97-AF65-F5344CB8AC3E}">
        <p14:creationId xmlns:p14="http://schemas.microsoft.com/office/powerpoint/2010/main" val="335795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Tree>
    <p:extLst>
      <p:ext uri="{BB962C8B-B14F-4D97-AF65-F5344CB8AC3E}">
        <p14:creationId xmlns:p14="http://schemas.microsoft.com/office/powerpoint/2010/main" val="29685715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457200" y="6356350"/>
            <a:ext cx="2133600" cy="365125"/>
          </a:xfrm>
          <a:prstGeom prst="rect">
            <a:avLst/>
          </a:prstGeom>
        </p:spPr>
        <p:txBody>
          <a:bodyPr/>
          <a:lstStyle/>
          <a:p>
            <a:fld id="{BE1DDB89-F467-9649-8FA9-1BDB0A2AFE4A}" type="datetime1">
              <a:rPr lang="it-IT" smtClean="0"/>
              <a:t>26/10/2015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dirty="0"/>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4052871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B79D8638-18E5-7A43-B482-FA1A74E2019C}" type="datetime1">
              <a:rPr lang="it-IT" smtClean="0"/>
              <a:t>26/10/2015</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8902109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DAE12FD6-EA7B-654B-9A18-363458DAF393}" type="datetime1">
              <a:rPr lang="it-IT" smtClean="0"/>
              <a:t>26/10/2015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254279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78F006AE-3849-6444-9B2F-E6BFF0DC8791}" type="datetime1">
              <a:rPr lang="it-IT" smtClean="0"/>
              <a:t>26/10/2015</a:t>
            </a:fld>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44287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stile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AF606E81-42A3-AE43-9DE8-26610ABEDC8A}" type="datetime1">
              <a:rPr lang="it-IT" smtClean="0"/>
              <a:t>26/10/2015</a:t>
            </a:fld>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35241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D0249189-E9B7-8E46-8E50-BD69DC344F04}" type="datetime1">
              <a:rPr lang="it-IT" smtClean="0"/>
              <a:t>26/10/2015</a:t>
            </a:fld>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144644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82DF93B2-80A6-9B43-A8E6-B4DC4CD61C9D}" type="datetime1">
              <a:rPr lang="it-IT" smtClean="0"/>
              <a:t>26/10/2015</a:t>
            </a:fld>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6356350"/>
            <a:ext cx="2133600" cy="365125"/>
          </a:xfrm>
          <a:prstGeom prst="rect">
            <a:avLst/>
          </a:prstGeom>
        </p:spPr>
        <p:txBody>
          <a:bodyPr/>
          <a:lstStyle/>
          <a:p>
            <a:fld id="{E0C751B5-631A-9242-B635-C18491BE6C62}" type="slidenum">
              <a:rPr lang="it-IT" smtClean="0"/>
              <a:t>‹N›</a:t>
            </a:fld>
            <a:endParaRPr lang="it-IT"/>
          </a:p>
        </p:txBody>
      </p:sp>
    </p:spTree>
    <p:extLst>
      <p:ext uri="{BB962C8B-B14F-4D97-AF65-F5344CB8AC3E}">
        <p14:creationId xmlns:p14="http://schemas.microsoft.com/office/powerpoint/2010/main" val="41452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Connettore 1 7"/>
          <p:cNvCxnSpPr/>
          <p:nvPr userDrawn="1"/>
        </p:nvCxnSpPr>
        <p:spPr>
          <a:xfrm>
            <a:off x="346075" y="6163097"/>
            <a:ext cx="8447088" cy="0"/>
          </a:xfrm>
          <a:prstGeom prst="line">
            <a:avLst/>
          </a:prstGeom>
          <a:ln w="63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Immagine 9" descr="marchio 2.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54148" y="6283770"/>
            <a:ext cx="782354" cy="325636"/>
          </a:xfrm>
          <a:prstGeom prst="rect">
            <a:avLst/>
          </a:prstGeom>
        </p:spPr>
      </p:pic>
      <p:pic>
        <p:nvPicPr>
          <p:cNvPr id="13" name="Immagine 12" descr="logoGis.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10204" y="6245102"/>
            <a:ext cx="529240" cy="397739"/>
          </a:xfrm>
          <a:prstGeom prst="rect">
            <a:avLst/>
          </a:prstGeom>
        </p:spPr>
      </p:pic>
      <p:pic>
        <p:nvPicPr>
          <p:cNvPr id="16" name="Immagine 15" descr="WorldStatsDay_Logo_EN.ep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36019" y="6236594"/>
            <a:ext cx="551343" cy="433089"/>
          </a:xfrm>
          <a:prstGeom prst="rect">
            <a:avLst/>
          </a:prstGeom>
        </p:spPr>
      </p:pic>
    </p:spTree>
    <p:extLst>
      <p:ext uri="{BB962C8B-B14F-4D97-AF65-F5344CB8AC3E}">
        <p14:creationId xmlns:p14="http://schemas.microsoft.com/office/powerpoint/2010/main" val="250297562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2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28.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microsoft.com/office/2007/relationships/hdphoto" Target="../media/hdphoto7.wdp"/><Relationship Id="rId5" Type="http://schemas.openxmlformats.org/officeDocument/2006/relationships/image" Target="../media/image30.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microsoft.com/office/2007/relationships/hdphoto" Target="../media/hdphoto8.wdp"/><Relationship Id="rId5" Type="http://schemas.openxmlformats.org/officeDocument/2006/relationships/image" Target="../media/image32.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microsoft.com/office/2007/relationships/hdphoto" Target="../media/hdphoto9.wdp"/><Relationship Id="rId5" Type="http://schemas.openxmlformats.org/officeDocument/2006/relationships/image" Target="../media/image34.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microsoft.com/office/2007/relationships/hdphoto" Target="../media/hdphoto10.wdp"/><Relationship Id="rId5" Type="http://schemas.openxmlformats.org/officeDocument/2006/relationships/image" Target="../media/image36.pn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hyperlink" Target="http://www.besdelleprovince.it/"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microsoft.com/office/2007/relationships/hdphoto" Target="../media/hdphoto11.wdp"/><Relationship Id="rId5" Type="http://schemas.openxmlformats.org/officeDocument/2006/relationships/image" Target="../media/image38.pn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1.emf"/><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3296721"/>
            <a:ext cx="7551737" cy="2462213"/>
          </a:xfrm>
          <a:prstGeom prst="rect">
            <a:avLst/>
          </a:prstGeom>
          <a:noFill/>
        </p:spPr>
        <p:txBody>
          <a:bodyPr wrap="square" rtlCol="0">
            <a:spAutoFit/>
          </a:bodyPr>
          <a:lstStyle/>
          <a:p>
            <a:r>
              <a:rPr lang="it-IT" sz="3400" dirty="0" smtClean="0">
                <a:solidFill>
                  <a:srgbClr val="505150"/>
                </a:solidFill>
              </a:rPr>
              <a:t>Il Benessere Equo Sostenibile</a:t>
            </a:r>
          </a:p>
          <a:p>
            <a:r>
              <a:rPr lang="it-IT" sz="3400" dirty="0">
                <a:solidFill>
                  <a:srgbClr val="505150"/>
                </a:solidFill>
              </a:rPr>
              <a:t>n</a:t>
            </a:r>
            <a:r>
              <a:rPr lang="it-IT" sz="3400" dirty="0" smtClean="0">
                <a:solidFill>
                  <a:srgbClr val="505150"/>
                </a:solidFill>
              </a:rPr>
              <a:t>ella </a:t>
            </a:r>
            <a:r>
              <a:rPr lang="it-IT" sz="3400" dirty="0" smtClean="0">
                <a:solidFill>
                  <a:srgbClr val="505150"/>
                </a:solidFill>
              </a:rPr>
              <a:t>Città Metropolitana di Napoli</a:t>
            </a:r>
            <a:endParaRPr lang="it-IT" sz="3400" i="1" dirty="0" smtClean="0">
              <a:solidFill>
                <a:srgbClr val="505150"/>
              </a:solidFill>
            </a:endParaRPr>
          </a:p>
          <a:p>
            <a:endParaRPr lang="it-IT" sz="2200" dirty="0" smtClean="0">
              <a:solidFill>
                <a:srgbClr val="505150"/>
              </a:solidFill>
            </a:endParaRPr>
          </a:p>
          <a:p>
            <a:endParaRPr lang="it-IT" sz="2200" dirty="0">
              <a:solidFill>
                <a:srgbClr val="505150"/>
              </a:solidFill>
            </a:endParaRPr>
          </a:p>
          <a:p>
            <a:r>
              <a:rPr lang="it-IT" dirty="0" smtClean="0">
                <a:solidFill>
                  <a:schemeClr val="tx2"/>
                </a:solidFill>
              </a:rPr>
              <a:t>Gennaro di Mauro</a:t>
            </a:r>
            <a:endParaRPr lang="it-IT" dirty="0" smtClean="0">
              <a:solidFill>
                <a:schemeClr val="tx2"/>
              </a:solidFill>
            </a:endParaRPr>
          </a:p>
          <a:p>
            <a:endParaRPr lang="it-IT" sz="1000" dirty="0">
              <a:solidFill>
                <a:schemeClr val="tx2"/>
              </a:solidFill>
            </a:endParaRPr>
          </a:p>
          <a:p>
            <a:r>
              <a:rPr lang="it-IT" sz="1400" dirty="0" smtClean="0">
                <a:solidFill>
                  <a:schemeClr val="tx2"/>
                </a:solidFill>
              </a:rPr>
              <a:t>ufficio.statistica@cittametropolitana.na.it</a:t>
            </a:r>
            <a:endParaRPr lang="it-IT" sz="1400" dirty="0">
              <a:solidFill>
                <a:schemeClr val="tx2"/>
              </a:solidFill>
            </a:endParaRPr>
          </a:p>
        </p:txBody>
      </p:sp>
      <p:pic>
        <p:nvPicPr>
          <p:cNvPr id="9" name="Immagine 8" descr="logoG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060" y="490810"/>
            <a:ext cx="1239887" cy="931809"/>
          </a:xfrm>
          <a:prstGeom prst="rect">
            <a:avLst/>
          </a:prstGeom>
        </p:spPr>
      </p:pic>
      <p:cxnSp>
        <p:nvCxnSpPr>
          <p:cNvPr id="10" name="Connettore 1 9"/>
          <p:cNvCxnSpPr/>
          <p:nvPr/>
        </p:nvCxnSpPr>
        <p:spPr>
          <a:xfrm>
            <a:off x="7327953" y="435082"/>
            <a:ext cx="0" cy="2463498"/>
          </a:xfrm>
          <a:prstGeom prst="line">
            <a:avLst/>
          </a:prstGeom>
          <a:ln w="63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Immagine 10" descr="WorldStatsDay_Logo_EN.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1915790"/>
            <a:ext cx="1194610" cy="938385"/>
          </a:xfrm>
          <a:prstGeom prst="rect">
            <a:avLst/>
          </a:prstGeom>
        </p:spPr>
      </p:pic>
      <p:sp>
        <p:nvSpPr>
          <p:cNvPr id="14" name="Rettangolo 13"/>
          <p:cNvSpPr/>
          <p:nvPr/>
        </p:nvSpPr>
        <p:spPr>
          <a:xfrm>
            <a:off x="195380" y="6198620"/>
            <a:ext cx="1678491" cy="5505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7" name="Immagine 13" descr="bes_province.JPG"/>
          <p:cNvPicPr>
            <a:picLocks noChangeAspect="1"/>
          </p:cNvPicPr>
          <p:nvPr/>
        </p:nvPicPr>
        <p:blipFill>
          <a:blip r:embed="rId5"/>
          <a:srcRect/>
          <a:stretch>
            <a:fillRect/>
          </a:stretch>
        </p:blipFill>
        <p:spPr bwMode="auto">
          <a:xfrm>
            <a:off x="194400" y="6329916"/>
            <a:ext cx="1240983" cy="288000"/>
          </a:xfrm>
          <a:prstGeom prst="rect">
            <a:avLst/>
          </a:prstGeom>
          <a:noFill/>
          <a:ln w="9525">
            <a:noFill/>
            <a:miter lim="800000"/>
            <a:headEnd/>
            <a:tailEnd/>
          </a:ln>
        </p:spPr>
      </p:pic>
      <p:pic>
        <p:nvPicPr>
          <p:cNvPr id="1026" name="Picture 2" descr="C:\Users\gdimauro\Pictures\Stemma_citt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
        <p:nvSpPr>
          <p:cNvPr id="4" name="Sottotitolo 3"/>
          <p:cNvSpPr>
            <a:spLocks noGrp="1"/>
          </p:cNvSpPr>
          <p:nvPr>
            <p:ph type="subTitle" idx="1"/>
          </p:nvPr>
        </p:nvSpPr>
        <p:spPr>
          <a:xfrm>
            <a:off x="531628" y="790531"/>
            <a:ext cx="6400800" cy="1752600"/>
          </a:xfrm>
        </p:spPr>
        <p:txBody>
          <a:bodyPr/>
          <a:lstStyle/>
          <a:p>
            <a:pPr lvl="0" algn="l">
              <a:spcBef>
                <a:spcPts val="0"/>
              </a:spcBef>
            </a:pPr>
            <a:r>
              <a:rPr lang="it-IT" sz="1800" dirty="0" smtClean="0">
                <a:solidFill>
                  <a:srgbClr val="505150"/>
                </a:solidFill>
              </a:rPr>
              <a:t>Napoli, 27 </a:t>
            </a:r>
            <a:r>
              <a:rPr lang="it-IT" sz="1800" dirty="0">
                <a:solidFill>
                  <a:srgbClr val="505150"/>
                </a:solidFill>
              </a:rPr>
              <a:t>ottobre 2015</a:t>
            </a:r>
          </a:p>
          <a:p>
            <a:endParaRPr lang="it-IT" dirty="0"/>
          </a:p>
        </p:txBody>
      </p:sp>
    </p:spTree>
    <p:extLst>
      <p:ext uri="{BB962C8B-B14F-4D97-AF65-F5344CB8AC3E}">
        <p14:creationId xmlns:p14="http://schemas.microsoft.com/office/powerpoint/2010/main" val="449239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a:solidFill>
                  <a:srgbClr val="505150"/>
                </a:solidFill>
              </a:rPr>
              <a:t>S</a:t>
            </a:r>
            <a:r>
              <a:rPr lang="it-IT" sz="2400" dirty="0" smtClean="0">
                <a:solidFill>
                  <a:srgbClr val="505150"/>
                </a:solidFill>
              </a:rPr>
              <a:t>alute</a:t>
            </a:r>
            <a:endParaRPr lang="it-IT" sz="2400" dirty="0">
              <a:solidFill>
                <a:srgbClr val="505150"/>
              </a:solidFill>
            </a:endParaRPr>
          </a:p>
        </p:txBody>
      </p:sp>
      <p:pic>
        <p:nvPicPr>
          <p:cNvPr id="9"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6"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1000"/>
                    </a14:imgEffect>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146978" y="1265274"/>
            <a:ext cx="8802842" cy="416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622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extLst>
              <p:ext uri="{D42A27DB-BD31-4B8C-83A1-F6EECF244321}">
                <p14:modId xmlns:p14="http://schemas.microsoft.com/office/powerpoint/2010/main" val="287519964"/>
              </p:ext>
            </p:extLst>
          </p:nvPr>
        </p:nvGraphicFramePr>
        <p:xfrm>
          <a:off x="385200" y="5273314"/>
          <a:ext cx="8128800" cy="820800"/>
        </p:xfrm>
        <a:graphic>
          <a:graphicData uri="http://schemas.openxmlformats.org/drawingml/2006/table">
            <a:tbl>
              <a:tblPr>
                <a:tableStyleId>{00A15C55-8517-42AA-B614-E9B94910E393}</a:tableStyleId>
              </a:tblPr>
              <a:tblGrid>
                <a:gridCol w="230400"/>
                <a:gridCol w="3834000"/>
                <a:gridCol w="230400"/>
                <a:gridCol w="3834000"/>
              </a:tblGrid>
              <a:tr h="205200">
                <a:tc>
                  <a:txBody>
                    <a:bodyPr/>
                    <a:lstStyle/>
                    <a:p>
                      <a:pPr algn="l" fontAlgn="ctr"/>
                      <a:r>
                        <a:rPr lang="it-IT" sz="1100" b="1" u="none" strike="noStrike" baseline="0" dirty="0" smtClean="0">
                          <a:latin typeface="+mn-lt"/>
                        </a:rPr>
                        <a:t> 1</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Speranza di vita alla nascita - Maschi</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5</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Tasso di mortalità per tumore (20-64 anni)</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2</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Speranza di vita alla nascita - Femmine</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6</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Tasso di mortalità per demenza (65 anni e +)</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3</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Tasso di mortalità infantile</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7</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Tasso di mortalità per suicidio </a:t>
                      </a:r>
                    </a:p>
                  </a:txBody>
                  <a:tcPr marL="0" marR="0" marT="0" marB="0" anchor="ctr">
                    <a:solidFill>
                      <a:schemeClr val="bg1"/>
                    </a:solidFill>
                  </a:tcPr>
                </a:tc>
              </a:tr>
              <a:tr h="205200">
                <a:tc>
                  <a:txBody>
                    <a:bodyPr/>
                    <a:lstStyle/>
                    <a:p>
                      <a:pPr algn="l" fontAlgn="ctr"/>
                      <a:r>
                        <a:rPr lang="it-IT" sz="1100" b="1" u="none" strike="noStrike" baseline="0" dirty="0" smtClean="0">
                          <a:latin typeface="+mn-lt"/>
                        </a:rPr>
                        <a:t> 4</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Tasso di mortalità per incidenti di trasporto (15-34 anni)</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 8 </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Mortalità evitabile</a:t>
                      </a:r>
                      <a:endParaRPr lang="it-IT" sz="1100" b="1" i="0" u="none" strike="noStrike" baseline="0" dirty="0">
                        <a:solidFill>
                          <a:srgbClr val="000000"/>
                        </a:solidFill>
                        <a:latin typeface="+mn-lt"/>
                      </a:endParaRPr>
                    </a:p>
                  </a:txBody>
                  <a:tcPr marL="0" marR="0" marT="0" marB="0" anchor="ctr">
                    <a:solidFill>
                      <a:schemeClr val="bg1"/>
                    </a:solidFill>
                  </a:tcPr>
                </a:tc>
              </a:tr>
            </a:tbl>
          </a:graphicData>
        </a:graphic>
      </p:graphicFrame>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a:solidFill>
                  <a:srgbClr val="505150"/>
                </a:solidFill>
              </a:rPr>
              <a:t>S</a:t>
            </a:r>
            <a:r>
              <a:rPr lang="it-IT" sz="2400" dirty="0" smtClean="0">
                <a:solidFill>
                  <a:srgbClr val="505150"/>
                </a:solidFill>
              </a:rPr>
              <a:t>alute</a:t>
            </a:r>
            <a:endParaRPr lang="it-IT" sz="2400" dirty="0">
              <a:solidFill>
                <a:srgbClr val="505150"/>
              </a:solidFill>
            </a:endParaRPr>
          </a:p>
        </p:txBody>
      </p:sp>
      <p:pic>
        <p:nvPicPr>
          <p:cNvPr id="8"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sp>
        <p:nvSpPr>
          <p:cNvPr id="3" name="CasellaDiTesto 2"/>
          <p:cNvSpPr txBox="1"/>
          <p:nvPr/>
        </p:nvSpPr>
        <p:spPr>
          <a:xfrm>
            <a:off x="5756211" y="936328"/>
            <a:ext cx="2954880" cy="1200329"/>
          </a:xfrm>
          <a:prstGeom prst="rect">
            <a:avLst/>
          </a:prstGeom>
          <a:noFill/>
          <a:ln w="25400">
            <a:solidFill>
              <a:srgbClr val="FF0000"/>
            </a:solidFill>
          </a:ln>
        </p:spPr>
        <p:txBody>
          <a:bodyPr wrap="square" rtlCol="0">
            <a:spAutoFit/>
          </a:bodyPr>
          <a:lstStyle/>
          <a:p>
            <a:pPr algn="just"/>
            <a:r>
              <a:rPr lang="it-IT" sz="1200" dirty="0"/>
              <a:t>I dati sulle cause di morte che rappresentano punti di debolezza mettono in evidenza come ad incidere sui decessi possano essere fattori legati alla prevenzione, al territorio e probabilmente a fattori  socio-economici.</a:t>
            </a:r>
            <a:endParaRPr lang="it-IT" sz="1200" dirty="0"/>
          </a:p>
        </p:txBody>
      </p:sp>
      <p:sp>
        <p:nvSpPr>
          <p:cNvPr id="10" name="CasellaDiTesto 9"/>
          <p:cNvSpPr txBox="1"/>
          <p:nvPr/>
        </p:nvSpPr>
        <p:spPr>
          <a:xfrm>
            <a:off x="5756211" y="2340000"/>
            <a:ext cx="2955600" cy="1569660"/>
          </a:xfrm>
          <a:prstGeom prst="rect">
            <a:avLst/>
          </a:prstGeom>
          <a:noFill/>
          <a:ln w="25400">
            <a:solidFill>
              <a:srgbClr val="FFFF00"/>
            </a:solidFill>
          </a:ln>
        </p:spPr>
        <p:txBody>
          <a:bodyPr wrap="square" rtlCol="0">
            <a:spAutoFit/>
          </a:bodyPr>
          <a:lstStyle/>
          <a:p>
            <a:pPr algn="just"/>
            <a:r>
              <a:rPr lang="it-IT" sz="1200" dirty="0"/>
              <a:t>La speranza di vita alla nascita pur discostandosi dal dato nazionale mantiene una differenza costante di genere. Si potrebbe aspirare ad un allineamento al dato nazionale adottando specifiche misure atte a prevenire le criticità mostrate dai diversi tassi di mortalità misurati.</a:t>
            </a:r>
            <a:endParaRPr lang="it-IT" sz="1200" dirty="0"/>
          </a:p>
        </p:txBody>
      </p:sp>
      <p:sp>
        <p:nvSpPr>
          <p:cNvPr id="11" name="CasellaDiTesto 10"/>
          <p:cNvSpPr txBox="1"/>
          <p:nvPr/>
        </p:nvSpPr>
        <p:spPr>
          <a:xfrm>
            <a:off x="5775402" y="4124997"/>
            <a:ext cx="2955600" cy="646331"/>
          </a:xfrm>
          <a:prstGeom prst="rect">
            <a:avLst/>
          </a:prstGeom>
          <a:noFill/>
          <a:ln w="25400">
            <a:solidFill>
              <a:srgbClr val="00B050"/>
            </a:solidFill>
          </a:ln>
        </p:spPr>
        <p:txBody>
          <a:bodyPr wrap="square" rtlCol="0">
            <a:spAutoFit/>
          </a:bodyPr>
          <a:lstStyle/>
          <a:p>
            <a:pPr algn="just"/>
            <a:r>
              <a:rPr lang="it-IT" sz="1200" dirty="0"/>
              <a:t>Il basso tasso di mortalità per trasporto fa ben sperare nel raggiungimento di quanto prefissato negli obiettivi europei.</a:t>
            </a:r>
            <a:endParaRPr lang="it-IT" sz="1200"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641" y="4124997"/>
            <a:ext cx="284459"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640" y="2340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3333" y="936328"/>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C:\Users\gdimauro\Pictures\Stemma_cit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3072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541" y="1098000"/>
            <a:ext cx="476250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9331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Istruzione e formazione</a:t>
            </a:r>
            <a:endParaRPr lang="it-IT" sz="2400" dirty="0">
              <a:solidFill>
                <a:srgbClr val="505150"/>
              </a:solidFill>
            </a:endParaRPr>
          </a:p>
        </p:txBody>
      </p:sp>
      <p:pic>
        <p:nvPicPr>
          <p:cNvPr id="9"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6"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29697" name="Picture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1000"/>
                    </a14:imgEffect>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281012" y="1499191"/>
            <a:ext cx="8581975" cy="385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868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433783553"/>
              </p:ext>
            </p:extLst>
          </p:nvPr>
        </p:nvGraphicFramePr>
        <p:xfrm>
          <a:off x="385200" y="5272975"/>
          <a:ext cx="8128800" cy="820800"/>
        </p:xfrm>
        <a:graphic>
          <a:graphicData uri="http://schemas.openxmlformats.org/drawingml/2006/table">
            <a:tbl>
              <a:tblPr>
                <a:tableStyleId>{00A15C55-8517-42AA-B614-E9B94910E393}</a:tableStyleId>
              </a:tblPr>
              <a:tblGrid>
                <a:gridCol w="230400"/>
                <a:gridCol w="3834000"/>
                <a:gridCol w="230400"/>
                <a:gridCol w="3834000"/>
              </a:tblGrid>
              <a:tr h="205200">
                <a:tc>
                  <a:txBody>
                    <a:bodyPr/>
                    <a:lstStyle/>
                    <a:p>
                      <a:pPr algn="l" fontAlgn="ctr"/>
                      <a:r>
                        <a:rPr lang="it-IT" sz="1100" b="1" u="none" strike="noStrike" baseline="0" dirty="0" smtClean="0">
                          <a:latin typeface="+mn-lt"/>
                        </a:rPr>
                        <a:t> 1</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Giovani che hanno abbandonato precocemente gli studi</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5</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Partecipazione all’istruzione terziaria S&amp;T (19-25 anni)</a:t>
                      </a:r>
                      <a:endParaRPr lang="it-IT" sz="1100" b="1" i="0" u="none" strike="noStrike" baseline="0" dirty="0" smtClean="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2</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Persone in età lavorativa con istruzione non elevata</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6</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Livello di competenza alfabetica degli studenti</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3</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Partecipazione all’istruzione secondaria</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7</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chemeClr val="dk1"/>
                          </a:solidFill>
                          <a:latin typeface="+mn-lt"/>
                        </a:rPr>
                        <a:t>Livello di competenza numerica degli studenti</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4</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Partecipazione all’istruzione terziaria (19-25 anni) </a:t>
                      </a:r>
                      <a:endParaRPr lang="it-IT" sz="1100" b="1" i="0" u="none" strike="noStrike" baseline="0" dirty="0" smtClean="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 8   </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Persone in età lavorativa in formazione permanente</a:t>
                      </a:r>
                      <a:endParaRPr lang="it-IT" sz="1100" b="1" i="0" u="none" strike="noStrike" baseline="0" dirty="0">
                        <a:solidFill>
                          <a:srgbClr val="000000"/>
                        </a:solidFill>
                        <a:latin typeface="+mn-lt"/>
                      </a:endParaRPr>
                    </a:p>
                  </a:txBody>
                  <a:tcPr marL="0" marR="0" marT="0" marB="0" anchor="ctr">
                    <a:solidFill>
                      <a:schemeClr val="bg1"/>
                    </a:solidFill>
                  </a:tcPr>
                </a:tc>
              </a:tr>
            </a:tbl>
          </a:graphicData>
        </a:graphic>
      </p:graphicFrame>
      <p:pic>
        <p:nvPicPr>
          <p:cNvPr id="8"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sp>
        <p:nvSpPr>
          <p:cNvPr id="9" name="CasellaDiTesto 8"/>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Istruzione e formazione</a:t>
            </a:r>
            <a:endParaRPr lang="it-IT" sz="2400" dirty="0">
              <a:solidFill>
                <a:srgbClr val="505150"/>
              </a:solidFill>
            </a:endParaRPr>
          </a:p>
        </p:txBody>
      </p:sp>
      <p:sp>
        <p:nvSpPr>
          <p:cNvPr id="11" name="CasellaDiTesto 10"/>
          <p:cNvSpPr txBox="1"/>
          <p:nvPr/>
        </p:nvSpPr>
        <p:spPr>
          <a:xfrm>
            <a:off x="5773476" y="936328"/>
            <a:ext cx="2954880" cy="1569660"/>
          </a:xfrm>
          <a:prstGeom prst="rect">
            <a:avLst/>
          </a:prstGeom>
          <a:noFill/>
          <a:ln w="25400">
            <a:solidFill>
              <a:srgbClr val="FF0000"/>
            </a:solidFill>
          </a:ln>
        </p:spPr>
        <p:txBody>
          <a:bodyPr wrap="square" rtlCol="0">
            <a:spAutoFit/>
          </a:bodyPr>
          <a:lstStyle/>
          <a:p>
            <a:pPr algn="just"/>
            <a:r>
              <a:rPr lang="it-IT" sz="1200" dirty="0"/>
              <a:t>Non destano grande preoccupazione i due indicatori sul livello di istruzione, grazie ai livelli di partecipazione scolastica raggiunti e in continuo miglioramento. Invece si focalizza l’attenzione sulla formazione permanente che è quasi il 37% inferiore alla media nazionale</a:t>
            </a:r>
            <a:r>
              <a:rPr lang="it-IT" sz="1200" dirty="0" smtClean="0"/>
              <a:t>.</a:t>
            </a:r>
            <a:endParaRPr lang="it-IT" sz="1200" dirty="0"/>
          </a:p>
        </p:txBody>
      </p:sp>
      <p:sp>
        <p:nvSpPr>
          <p:cNvPr id="12" name="CasellaDiTesto 11"/>
          <p:cNvSpPr txBox="1"/>
          <p:nvPr/>
        </p:nvSpPr>
        <p:spPr>
          <a:xfrm>
            <a:off x="5775402" y="2750290"/>
            <a:ext cx="2955600" cy="646331"/>
          </a:xfrm>
          <a:prstGeom prst="rect">
            <a:avLst/>
          </a:prstGeom>
          <a:noFill/>
          <a:ln w="25400">
            <a:solidFill>
              <a:srgbClr val="FFFF00"/>
            </a:solidFill>
          </a:ln>
        </p:spPr>
        <p:txBody>
          <a:bodyPr wrap="square" rtlCol="0">
            <a:spAutoFit/>
          </a:bodyPr>
          <a:lstStyle/>
          <a:p>
            <a:pPr algn="just"/>
            <a:r>
              <a:rPr lang="it-IT" sz="1200" dirty="0"/>
              <a:t>Da migliorare la competenza alfabetica e numerica degli studenti della scuola secondaria di secondo grado.</a:t>
            </a:r>
          </a:p>
        </p:txBody>
      </p:sp>
      <p:sp>
        <p:nvSpPr>
          <p:cNvPr id="13" name="CasellaDiTesto 12"/>
          <p:cNvSpPr txBox="1"/>
          <p:nvPr/>
        </p:nvSpPr>
        <p:spPr>
          <a:xfrm>
            <a:off x="5775402" y="3595162"/>
            <a:ext cx="2955600" cy="1200329"/>
          </a:xfrm>
          <a:prstGeom prst="rect">
            <a:avLst/>
          </a:prstGeom>
          <a:noFill/>
          <a:ln w="25400">
            <a:solidFill>
              <a:srgbClr val="00B050"/>
            </a:solidFill>
          </a:ln>
        </p:spPr>
        <p:txBody>
          <a:bodyPr wrap="square" rtlCol="0">
            <a:spAutoFit/>
          </a:bodyPr>
          <a:lstStyle/>
          <a:p>
            <a:pPr algn="just"/>
            <a:r>
              <a:rPr lang="it-IT" sz="1200" dirty="0"/>
              <a:t>La buona percentuale di partecipazione all’istruzione secondaria e universitaria, soprattutto quella orientata in senso scientifico e tecnologico, rappresenta un’ottima opportunità per il territorio e per il suo sviluppo.</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75" y="3595162"/>
            <a:ext cx="284459"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3910" y="275029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3910" y="954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C:\Users\gdimauro\Pictures\Stemma_cit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28673"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200" y="1098000"/>
            <a:ext cx="481012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281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Lavoro e conciliazione dei tempi di vita</a:t>
            </a:r>
            <a:endParaRPr lang="it-IT" sz="2400" dirty="0">
              <a:solidFill>
                <a:srgbClr val="505150"/>
              </a:solidFill>
            </a:endParaRPr>
          </a:p>
        </p:txBody>
      </p:sp>
      <p:pic>
        <p:nvPicPr>
          <p:cNvPr id="9"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6"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27649" name="Picture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1000"/>
                    </a14:imgEffect>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346075" y="1210766"/>
            <a:ext cx="8510050" cy="446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826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sp>
        <p:nvSpPr>
          <p:cNvPr id="9" name="CasellaDiTesto 8"/>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Lavoro e conciliazione dei tempi di vita</a:t>
            </a:r>
            <a:endParaRPr lang="it-IT" sz="2400" dirty="0">
              <a:solidFill>
                <a:srgbClr val="505150"/>
              </a:solidFill>
            </a:endParaRPr>
          </a:p>
        </p:txBody>
      </p:sp>
      <p:graphicFrame>
        <p:nvGraphicFramePr>
          <p:cNvPr id="10" name="Tabella 9"/>
          <p:cNvGraphicFramePr>
            <a:graphicFrameLocks noGrp="1"/>
          </p:cNvGraphicFramePr>
          <p:nvPr>
            <p:extLst>
              <p:ext uri="{D42A27DB-BD31-4B8C-83A1-F6EECF244321}">
                <p14:modId xmlns:p14="http://schemas.microsoft.com/office/powerpoint/2010/main" val="902890327"/>
              </p:ext>
            </p:extLst>
          </p:nvPr>
        </p:nvGraphicFramePr>
        <p:xfrm>
          <a:off x="427732" y="5065935"/>
          <a:ext cx="8128800" cy="1026000"/>
        </p:xfrm>
        <a:graphic>
          <a:graphicData uri="http://schemas.openxmlformats.org/drawingml/2006/table">
            <a:tbl>
              <a:tblPr>
                <a:tableStyleId>{00A15C55-8517-42AA-B614-E9B94910E393}</a:tableStyleId>
              </a:tblPr>
              <a:tblGrid>
                <a:gridCol w="230400"/>
                <a:gridCol w="3834000"/>
                <a:gridCol w="230400"/>
                <a:gridCol w="3834000"/>
              </a:tblGrid>
              <a:tr h="205200">
                <a:tc>
                  <a:txBody>
                    <a:bodyPr/>
                    <a:lstStyle/>
                    <a:p>
                      <a:pPr algn="l" fontAlgn="ctr"/>
                      <a:r>
                        <a:rPr lang="it-IT" sz="1100" b="1" u="none" strike="noStrike" baseline="0" dirty="0" smtClean="0">
                          <a:latin typeface="+mn-lt"/>
                        </a:rPr>
                        <a:t> 1</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Tasso di mancata partecipazione al lavoro (15-74 anni)</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6</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Giornate retribuite nell’anno-lavoratori dipendenti</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2</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err="1" smtClean="0">
                          <a:latin typeface="+mn-lt"/>
                        </a:rPr>
                        <a:t>Diff</a:t>
                      </a:r>
                      <a:r>
                        <a:rPr lang="it-IT" sz="1100" b="1" u="none" strike="noStrike" baseline="0" dirty="0" smtClean="0">
                          <a:latin typeface="+mn-lt"/>
                        </a:rPr>
                        <a:t>. di genere nel tasso di mancata partecipazione (F-M) </a:t>
                      </a:r>
                      <a:endParaRPr lang="it-IT" sz="1100" b="1" i="0" u="none" strike="noStrike" baseline="0" dirty="0" smtClean="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7</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Tasso di disoccupazione (15-74 anni)</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3</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Tasso di occupazione (20-64 anni)</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 8 </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chemeClr val="dk1"/>
                          </a:solidFill>
                          <a:latin typeface="+mn-lt"/>
                        </a:rPr>
                        <a:t>Tasso di disoccupazione giovanile (15-29 anni)</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4</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i="0" u="none" strike="noStrike" baseline="0" dirty="0" smtClean="0">
                          <a:solidFill>
                            <a:srgbClr val="000000"/>
                          </a:solidFill>
                          <a:latin typeface="+mn-lt"/>
                        </a:rPr>
                        <a:t>Differenza di genere nel tasso di occupazione (F-M)</a:t>
                      </a:r>
                    </a:p>
                  </a:txBody>
                  <a:tcPr marL="0" marR="0" marT="0" marB="0" anchor="ctr">
                    <a:solidFill>
                      <a:schemeClr val="bg1"/>
                    </a:solidFill>
                  </a:tcPr>
                </a:tc>
                <a:tc>
                  <a:txBody>
                    <a:bodyPr/>
                    <a:lstStyle/>
                    <a:p>
                      <a:pPr algn="l"/>
                      <a:r>
                        <a:rPr lang="it-IT" sz="1100" b="1" i="0" u="none" strike="noStrike" kern="1200" baseline="0" dirty="0" smtClean="0">
                          <a:solidFill>
                            <a:srgbClr val="000000"/>
                          </a:solidFill>
                          <a:latin typeface="+mn-lt"/>
                          <a:ea typeface="+mn-ea"/>
                          <a:cs typeface="+mn-cs"/>
                        </a:rPr>
                        <a:t> 9 </a:t>
                      </a:r>
                      <a:endParaRPr lang="it-IT" sz="1100" b="1" i="0" u="none" strike="noStrike" kern="1200" baseline="0" dirty="0">
                        <a:solidFill>
                          <a:srgbClr val="000000"/>
                        </a:solidFill>
                        <a:latin typeface="+mn-lt"/>
                        <a:ea typeface="+mn-ea"/>
                        <a:cs typeface="+mn-cs"/>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Tasso di rischiosità per infortuni sul lavoro</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5</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i="0" u="none" strike="noStrike" baseline="0" dirty="0" smtClean="0">
                          <a:solidFill>
                            <a:srgbClr val="000000"/>
                          </a:solidFill>
                          <a:latin typeface="+mn-lt"/>
                        </a:rPr>
                        <a:t>Tasso di occupazione giovanile </a:t>
                      </a:r>
                      <a:r>
                        <a:rPr lang="it-IT" sz="1100" b="1" u="none" strike="noStrike" baseline="0" dirty="0" smtClean="0">
                          <a:latin typeface="+mn-lt"/>
                        </a:rPr>
                        <a:t>(15-29 anni)</a:t>
                      </a:r>
                      <a:endParaRPr lang="it-IT" sz="1100" b="1" i="0" u="none" strike="noStrike" baseline="0" dirty="0" smtClean="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 10</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Tasso di rischiosità grave per infortuni sul lavoro</a:t>
                      </a:r>
                      <a:endParaRPr lang="it-IT" sz="1100" b="1" i="0" u="none" strike="noStrike" baseline="0" dirty="0">
                        <a:solidFill>
                          <a:srgbClr val="000000"/>
                        </a:solidFill>
                        <a:latin typeface="+mn-lt"/>
                      </a:endParaRPr>
                    </a:p>
                  </a:txBody>
                  <a:tcPr marL="0" marR="0" marT="0" marB="0" anchor="ctr">
                    <a:solidFill>
                      <a:schemeClr val="bg1"/>
                    </a:solidFill>
                  </a:tcPr>
                </a:tc>
              </a:tr>
            </a:tbl>
          </a:graphicData>
        </a:graphic>
      </p:graphicFrame>
      <p:sp>
        <p:nvSpPr>
          <p:cNvPr id="11" name="CasellaDiTesto 10"/>
          <p:cNvSpPr txBox="1"/>
          <p:nvPr/>
        </p:nvSpPr>
        <p:spPr>
          <a:xfrm>
            <a:off x="5773476" y="1098000"/>
            <a:ext cx="2954880" cy="830997"/>
          </a:xfrm>
          <a:prstGeom prst="rect">
            <a:avLst/>
          </a:prstGeom>
          <a:noFill/>
          <a:ln w="25400">
            <a:solidFill>
              <a:srgbClr val="FF0000"/>
            </a:solidFill>
          </a:ln>
        </p:spPr>
        <p:txBody>
          <a:bodyPr wrap="square" rtlCol="0">
            <a:spAutoFit/>
          </a:bodyPr>
          <a:lstStyle/>
          <a:p>
            <a:pPr algn="just"/>
            <a:r>
              <a:rPr lang="it-IT" sz="1200" dirty="0"/>
              <a:t>Analizzando sia il tasso di occupazione sia quello di disoccupazione la situazione è grigia rispetto alla media del Paese.</a:t>
            </a:r>
          </a:p>
        </p:txBody>
      </p:sp>
      <p:sp>
        <p:nvSpPr>
          <p:cNvPr id="12" name="CasellaDiTesto 11"/>
          <p:cNvSpPr txBox="1"/>
          <p:nvPr/>
        </p:nvSpPr>
        <p:spPr>
          <a:xfrm>
            <a:off x="5773476" y="2196143"/>
            <a:ext cx="2955600" cy="830997"/>
          </a:xfrm>
          <a:prstGeom prst="rect">
            <a:avLst/>
          </a:prstGeom>
          <a:noFill/>
          <a:ln w="25400">
            <a:solidFill>
              <a:srgbClr val="FFFF00"/>
            </a:solidFill>
          </a:ln>
        </p:spPr>
        <p:txBody>
          <a:bodyPr wrap="square" rtlCol="0">
            <a:spAutoFit/>
          </a:bodyPr>
          <a:lstStyle/>
          <a:p>
            <a:pPr algn="just"/>
            <a:r>
              <a:rPr lang="it-IT" sz="1200" dirty="0"/>
              <a:t>Il tasso di disoccupazione giovanile </a:t>
            </a:r>
            <a:r>
              <a:rPr lang="it-IT" sz="1200" dirty="0" smtClean="0"/>
              <a:t>   (</a:t>
            </a:r>
            <a:r>
              <a:rPr lang="it-IT" sz="1200" dirty="0"/>
              <a:t>15-29 anni) lascia ben sperare per un migliore inserimento dei giovani napoletani nel mondo del lavoro.</a:t>
            </a:r>
          </a:p>
        </p:txBody>
      </p:sp>
      <p:sp>
        <p:nvSpPr>
          <p:cNvPr id="13" name="CasellaDiTesto 12"/>
          <p:cNvSpPr txBox="1"/>
          <p:nvPr/>
        </p:nvSpPr>
        <p:spPr>
          <a:xfrm>
            <a:off x="5775402" y="3294000"/>
            <a:ext cx="2955600" cy="830997"/>
          </a:xfrm>
          <a:prstGeom prst="rect">
            <a:avLst/>
          </a:prstGeom>
          <a:noFill/>
          <a:ln w="25400">
            <a:solidFill>
              <a:srgbClr val="00B050"/>
            </a:solidFill>
          </a:ln>
        </p:spPr>
        <p:txBody>
          <a:bodyPr wrap="square" rtlCol="0">
            <a:spAutoFit/>
          </a:bodyPr>
          <a:lstStyle/>
          <a:p>
            <a:pPr algn="just"/>
            <a:r>
              <a:rPr lang="it-IT" sz="1200" dirty="0"/>
              <a:t>I valori dei tassi di rischiosità per infortuni sul lavoro rivelano una situazione di sicurezza sul lavoro migliore rispetto alla media nazionale.</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641" y="3294000"/>
            <a:ext cx="284459"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640" y="2196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641" y="1098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C:\Users\gdimauro\Pictures\Stemma_cit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26625"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732" y="1098000"/>
            <a:ext cx="477202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281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85200" y="535092"/>
            <a:ext cx="6981878" cy="461665"/>
          </a:xfrm>
          <a:prstGeom prst="rect">
            <a:avLst/>
          </a:prstGeom>
          <a:noFill/>
        </p:spPr>
        <p:txBody>
          <a:bodyPr wrap="square" rtlCol="0">
            <a:spAutoFit/>
          </a:bodyPr>
          <a:lstStyle/>
          <a:p>
            <a:r>
              <a:rPr lang="it-IT" sz="2400" dirty="0" smtClean="0">
                <a:solidFill>
                  <a:srgbClr val="505150"/>
                </a:solidFill>
              </a:rPr>
              <a:t>Benessere economico</a:t>
            </a:r>
            <a:endParaRPr lang="it-IT" sz="2400" dirty="0">
              <a:solidFill>
                <a:srgbClr val="505150"/>
              </a:solidFill>
            </a:endParaRPr>
          </a:p>
        </p:txBody>
      </p:sp>
      <p:pic>
        <p:nvPicPr>
          <p:cNvPr id="9"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6"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25601" name="Picture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1000"/>
                    </a14:imgEffect>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245351" y="1329070"/>
            <a:ext cx="8543760" cy="4146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574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sp>
        <p:nvSpPr>
          <p:cNvPr id="9" name="CasellaDiTesto 8"/>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Benessere economico</a:t>
            </a:r>
            <a:endParaRPr lang="it-IT" sz="2400" dirty="0">
              <a:solidFill>
                <a:srgbClr val="505150"/>
              </a:solidFill>
            </a:endParaRPr>
          </a:p>
        </p:txBody>
      </p:sp>
      <p:graphicFrame>
        <p:nvGraphicFramePr>
          <p:cNvPr id="10" name="Tabella 9"/>
          <p:cNvGraphicFramePr>
            <a:graphicFrameLocks noGrp="1"/>
          </p:cNvGraphicFramePr>
          <p:nvPr>
            <p:extLst>
              <p:ext uri="{D42A27DB-BD31-4B8C-83A1-F6EECF244321}">
                <p14:modId xmlns:p14="http://schemas.microsoft.com/office/powerpoint/2010/main" val="3459366608"/>
              </p:ext>
            </p:extLst>
          </p:nvPr>
        </p:nvGraphicFramePr>
        <p:xfrm>
          <a:off x="385201" y="5107457"/>
          <a:ext cx="8128391" cy="1026000"/>
        </p:xfrm>
        <a:graphic>
          <a:graphicData uri="http://schemas.openxmlformats.org/drawingml/2006/table">
            <a:tbl>
              <a:tblPr>
                <a:tableStyleId>{00A15C55-8517-42AA-B614-E9B94910E393}</a:tableStyleId>
              </a:tblPr>
              <a:tblGrid>
                <a:gridCol w="229991"/>
                <a:gridCol w="3654000"/>
                <a:gridCol w="230400"/>
                <a:gridCol w="4014000"/>
              </a:tblGrid>
              <a:tr h="205200">
                <a:tc>
                  <a:txBody>
                    <a:bodyPr/>
                    <a:lstStyle/>
                    <a:p>
                      <a:pPr algn="ctr" fontAlgn="ctr"/>
                      <a:r>
                        <a:rPr lang="it-IT" sz="1100" b="1" u="none" strike="noStrike" baseline="0" dirty="0" smtClean="0">
                          <a:latin typeface="+mn-lt"/>
                        </a:rPr>
                        <a:t> 1</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Stima del reddito disponibile lordo per famiglia</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ctr" fontAlgn="ctr"/>
                      <a:r>
                        <a:rPr lang="it-IT" sz="1100" b="1" u="none" strike="noStrike" baseline="0" dirty="0" smtClean="0">
                          <a:latin typeface="+mn-lt"/>
                        </a:rPr>
                        <a:t> 6</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chemeClr val="dk1"/>
                          </a:solidFill>
                          <a:latin typeface="+mn-lt"/>
                        </a:rPr>
                        <a:t>Differenza di genere nella retribuzione media lav. </a:t>
                      </a:r>
                      <a:r>
                        <a:rPr lang="it-IT" sz="1100" b="1" i="0" u="none" strike="noStrike" baseline="0" dirty="0" err="1" smtClean="0">
                          <a:solidFill>
                            <a:schemeClr val="dk1"/>
                          </a:solidFill>
                          <a:latin typeface="+mn-lt"/>
                        </a:rPr>
                        <a:t>dip</a:t>
                      </a:r>
                      <a:r>
                        <a:rPr lang="it-IT" sz="1100" b="1" i="0" u="none" strike="noStrike" baseline="0" dirty="0" smtClean="0">
                          <a:solidFill>
                            <a:schemeClr val="dk1"/>
                          </a:solidFill>
                          <a:latin typeface="+mn-lt"/>
                        </a:rPr>
                        <a:t>. (F-M)</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ctr" fontAlgn="ctr"/>
                      <a:r>
                        <a:rPr lang="it-IT" sz="1100" b="1" u="none" strike="noStrike" baseline="0" dirty="0" smtClean="0">
                          <a:latin typeface="+mn-lt"/>
                        </a:rPr>
                        <a:t> 2</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i="0" u="none" strike="noStrike" baseline="0" dirty="0" smtClean="0">
                          <a:solidFill>
                            <a:schemeClr val="dk1"/>
                          </a:solidFill>
                          <a:latin typeface="+mn-lt"/>
                        </a:rPr>
                        <a:t>Retribuzione media annua lavoratori dipendenti</a:t>
                      </a:r>
                      <a:endParaRPr lang="it-IT" sz="1100" b="1" i="0" u="none" strike="noStrike" baseline="0" dirty="0" smtClean="0">
                        <a:solidFill>
                          <a:srgbClr val="000000"/>
                        </a:solidFill>
                        <a:latin typeface="+mn-lt"/>
                      </a:endParaRPr>
                    </a:p>
                  </a:txBody>
                  <a:tcPr marL="0" marR="0" marT="0" marB="0" anchor="ctr">
                    <a:solidFill>
                      <a:schemeClr val="bg1"/>
                    </a:solidFill>
                  </a:tcPr>
                </a:tc>
                <a:tc>
                  <a:txBody>
                    <a:bodyPr/>
                    <a:lstStyle/>
                    <a:p>
                      <a:pPr algn="ctr" fontAlgn="b"/>
                      <a:r>
                        <a:rPr lang="it-IT" sz="1100" b="1" i="0" u="none" strike="noStrike" baseline="0" dirty="0" smtClean="0">
                          <a:solidFill>
                            <a:srgbClr val="000000"/>
                          </a:solidFill>
                          <a:latin typeface="+mn-lt"/>
                        </a:rPr>
                        <a:t> 7 </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Differenza di generazione nella retribuzione media lav. </a:t>
                      </a:r>
                      <a:r>
                        <a:rPr lang="it-IT" sz="1100" b="1" i="0" u="none" strike="noStrike" baseline="0" dirty="0" err="1" smtClean="0">
                          <a:solidFill>
                            <a:srgbClr val="000000"/>
                          </a:solidFill>
                          <a:latin typeface="+mn-lt"/>
                        </a:rPr>
                        <a:t>dip</a:t>
                      </a:r>
                      <a:r>
                        <a:rPr lang="it-IT" sz="1100" b="1" i="0" u="none" strike="noStrike" baseline="0" dirty="0" smtClean="0">
                          <a:solidFill>
                            <a:srgbClr val="000000"/>
                          </a:solidFill>
                          <a:latin typeface="+mn-lt"/>
                        </a:rPr>
                        <a:t>.</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ctr" fontAlgn="ctr"/>
                      <a:r>
                        <a:rPr lang="it-IT" sz="1100" b="1" i="0" u="none" strike="noStrike" baseline="0" dirty="0" smtClean="0">
                          <a:solidFill>
                            <a:srgbClr val="000000"/>
                          </a:solidFill>
                          <a:latin typeface="+mn-lt"/>
                        </a:rPr>
                        <a:t> 3</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i="0" u="none" strike="noStrike" baseline="0" dirty="0" smtClean="0">
                          <a:solidFill>
                            <a:srgbClr val="000000"/>
                          </a:solidFill>
                          <a:latin typeface="+mn-lt"/>
                        </a:rPr>
                        <a:t>Importo medio annuo delle pensioni</a:t>
                      </a:r>
                    </a:p>
                  </a:txBody>
                  <a:tcPr marL="0" marR="0" marT="0" marB="0" anchor="ctr">
                    <a:solidFill>
                      <a:schemeClr val="bg1"/>
                    </a:solidFill>
                  </a:tcPr>
                </a:tc>
                <a:tc>
                  <a:txBody>
                    <a:bodyPr/>
                    <a:lstStyle/>
                    <a:p>
                      <a:pPr algn="ctr"/>
                      <a:r>
                        <a:rPr lang="it-IT" sz="1100" b="1" i="0" u="none" strike="noStrike" kern="1200" baseline="0" dirty="0" smtClean="0">
                          <a:solidFill>
                            <a:srgbClr val="000000"/>
                          </a:solidFill>
                          <a:latin typeface="+mn-lt"/>
                          <a:ea typeface="+mn-ea"/>
                          <a:cs typeface="+mn-cs"/>
                        </a:rPr>
                        <a:t> 8 </a:t>
                      </a:r>
                      <a:endParaRPr lang="it-IT" sz="1100" b="1" i="0" u="none" strike="noStrike" kern="1200" baseline="0" dirty="0">
                        <a:solidFill>
                          <a:srgbClr val="000000"/>
                        </a:solidFill>
                        <a:latin typeface="+mn-lt"/>
                        <a:ea typeface="+mn-ea"/>
                        <a:cs typeface="+mn-cs"/>
                      </a:endParaRPr>
                    </a:p>
                  </a:txBody>
                  <a:tcPr marL="0" marR="0" marT="0" marB="0" anchor="ctr">
                    <a:solidFill>
                      <a:schemeClr val="bg1"/>
                    </a:solidFill>
                  </a:tcPr>
                </a:tc>
                <a:tc>
                  <a:txBody>
                    <a:bodyPr/>
                    <a:lstStyle/>
                    <a:p>
                      <a:r>
                        <a:rPr lang="it-IT" sz="1100" b="1" i="0" u="none" strike="noStrike" kern="1200" baseline="0" dirty="0" smtClean="0">
                          <a:solidFill>
                            <a:srgbClr val="000000"/>
                          </a:solidFill>
                          <a:latin typeface="+mn-lt"/>
                          <a:ea typeface="+mn-ea"/>
                          <a:cs typeface="+mn-cs"/>
                        </a:rPr>
                        <a:t>Provvedimenti di sfratto emessi</a:t>
                      </a:r>
                      <a:endParaRPr lang="it-IT" sz="1100" b="1" i="0" u="none" strike="noStrike" kern="1200" baseline="0" dirty="0">
                        <a:solidFill>
                          <a:srgbClr val="000000"/>
                        </a:solidFill>
                        <a:latin typeface="+mn-lt"/>
                        <a:ea typeface="+mn-ea"/>
                        <a:cs typeface="+mn-cs"/>
                      </a:endParaRPr>
                    </a:p>
                  </a:txBody>
                  <a:tcPr marL="0" marR="0" marT="0" marB="0" anchor="ctr">
                    <a:solidFill>
                      <a:schemeClr val="bg1"/>
                    </a:solidFill>
                  </a:tcPr>
                </a:tc>
              </a:tr>
              <a:tr h="205200">
                <a:tc>
                  <a:txBody>
                    <a:bodyPr/>
                    <a:lstStyle/>
                    <a:p>
                      <a:pPr algn="ctr" fontAlgn="ctr"/>
                      <a:r>
                        <a:rPr lang="it-IT" sz="1100" b="1" u="none" strike="noStrike" baseline="0" dirty="0" smtClean="0">
                          <a:latin typeface="+mn-lt"/>
                        </a:rPr>
                        <a:t> 4</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i="0" u="none" strike="noStrike" baseline="0" dirty="0" smtClean="0">
                          <a:solidFill>
                            <a:srgbClr val="000000"/>
                          </a:solidFill>
                          <a:latin typeface="+mn-lt"/>
                        </a:rPr>
                        <a:t>Pensionati con pensioni di basso importo</a:t>
                      </a:r>
                    </a:p>
                  </a:txBody>
                  <a:tcPr marL="0" marR="0" marT="0" marB="0" anchor="ctr">
                    <a:solidFill>
                      <a:schemeClr val="bg1"/>
                    </a:solidFill>
                  </a:tcPr>
                </a:tc>
                <a:tc>
                  <a:txBody>
                    <a:bodyPr/>
                    <a:lstStyle/>
                    <a:p>
                      <a:pPr algn="ctr" fontAlgn="b"/>
                      <a:r>
                        <a:rPr lang="it-IT" sz="1100" b="1" i="0" u="none" strike="noStrike" baseline="0" dirty="0" smtClean="0">
                          <a:solidFill>
                            <a:srgbClr val="000000"/>
                          </a:solidFill>
                          <a:latin typeface="+mn-lt"/>
                        </a:rPr>
                        <a:t> 9</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T. di ingresso in sofferenza dei prestiti bancari alle famiglie</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ctr" fontAlgn="ctr"/>
                      <a:r>
                        <a:rPr lang="it-IT" sz="1100" b="1" u="none" strike="noStrike" baseline="0" dirty="0" smtClean="0">
                          <a:latin typeface="+mn-lt"/>
                        </a:rPr>
                        <a:t> 5</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Ammontare medio del patrimonio familiare</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algn="ctr" defTabSz="457200" rtl="0" eaLnBrk="1" fontAlgn="b" latinLnBrk="0" hangingPunct="1"/>
                      <a:endParaRPr lang="it-IT" sz="1100" b="1" i="0" u="none" strike="noStrike" kern="1200" baseline="0" dirty="0">
                        <a:solidFill>
                          <a:srgbClr val="000000"/>
                        </a:solidFill>
                        <a:latin typeface="+mn-lt"/>
                        <a:ea typeface="+mn-ea"/>
                        <a:cs typeface="+mn-cs"/>
                      </a:endParaRPr>
                    </a:p>
                  </a:txBody>
                  <a:tcPr marL="0" marR="0" marT="0" marB="0" anchor="ctr">
                    <a:solidFill>
                      <a:schemeClr val="bg1"/>
                    </a:solidFill>
                  </a:tcPr>
                </a:tc>
                <a:tc>
                  <a:txBody>
                    <a:bodyPr/>
                    <a:lstStyle/>
                    <a:p>
                      <a:pPr marL="0" algn="l" defTabSz="457200" rtl="0" eaLnBrk="1" fontAlgn="b" latinLnBrk="0" hangingPunct="1"/>
                      <a:endParaRPr lang="it-IT" sz="1100" b="1" i="0" u="none" strike="noStrike" kern="1200" baseline="0" dirty="0">
                        <a:solidFill>
                          <a:srgbClr val="000000"/>
                        </a:solidFill>
                        <a:latin typeface="+mn-lt"/>
                        <a:ea typeface="+mn-ea"/>
                        <a:cs typeface="+mn-cs"/>
                      </a:endParaRPr>
                    </a:p>
                  </a:txBody>
                  <a:tcPr marL="0" marR="0" marT="0" marB="0" anchor="ctr">
                    <a:solidFill>
                      <a:schemeClr val="bg1"/>
                    </a:solidFill>
                  </a:tcPr>
                </a:tc>
              </a:tr>
            </a:tbl>
          </a:graphicData>
        </a:graphic>
      </p:graphicFrame>
      <p:sp>
        <p:nvSpPr>
          <p:cNvPr id="11" name="CasellaDiTesto 10"/>
          <p:cNvSpPr txBox="1"/>
          <p:nvPr/>
        </p:nvSpPr>
        <p:spPr>
          <a:xfrm>
            <a:off x="5775402" y="939175"/>
            <a:ext cx="2954880" cy="1754326"/>
          </a:xfrm>
          <a:prstGeom prst="rect">
            <a:avLst/>
          </a:prstGeom>
          <a:noFill/>
          <a:ln w="25400">
            <a:solidFill>
              <a:srgbClr val="FF0000"/>
            </a:solidFill>
          </a:ln>
        </p:spPr>
        <p:txBody>
          <a:bodyPr wrap="square" rtlCol="0">
            <a:spAutoFit/>
          </a:bodyPr>
          <a:lstStyle/>
          <a:p>
            <a:pPr algn="just"/>
            <a:r>
              <a:rPr lang="it-IT" sz="1200" dirty="0"/>
              <a:t>I punti di debolezza di questa dimensione sono diversi. Si sottolineano solo quei valori che rappresentano i punti più acuti di differenziazione con la media del Paese: pensionati con pensione di basso importo, ammontare medio del patrimonio familiare e differenze di genere nella retribuzione media dei lavoratori dipendenti.</a:t>
            </a:r>
          </a:p>
        </p:txBody>
      </p:sp>
      <p:sp>
        <p:nvSpPr>
          <p:cNvPr id="12" name="CasellaDiTesto 11"/>
          <p:cNvSpPr txBox="1"/>
          <p:nvPr/>
        </p:nvSpPr>
        <p:spPr>
          <a:xfrm>
            <a:off x="5774682" y="2848004"/>
            <a:ext cx="2955600" cy="1015663"/>
          </a:xfrm>
          <a:prstGeom prst="rect">
            <a:avLst/>
          </a:prstGeom>
          <a:noFill/>
          <a:ln w="25400">
            <a:solidFill>
              <a:srgbClr val="FFFF00"/>
            </a:solidFill>
          </a:ln>
        </p:spPr>
        <p:txBody>
          <a:bodyPr wrap="square" rtlCol="0">
            <a:spAutoFit/>
          </a:bodyPr>
          <a:lstStyle/>
          <a:p>
            <a:pPr algn="just"/>
            <a:r>
              <a:rPr lang="it-IT" sz="1200" dirty="0"/>
              <a:t>Nella distribuzione del reddito, rispetto al dato italiano, si nota la minore differenza tra la retribuzione media annua dei lavoratori dipendenti con meno di 40 anni e quella con più di 40 anni.</a:t>
            </a:r>
          </a:p>
        </p:txBody>
      </p:sp>
      <p:sp>
        <p:nvSpPr>
          <p:cNvPr id="13" name="CasellaDiTesto 12"/>
          <p:cNvSpPr txBox="1"/>
          <p:nvPr/>
        </p:nvSpPr>
        <p:spPr>
          <a:xfrm>
            <a:off x="5805973" y="3999252"/>
            <a:ext cx="2955600" cy="1015663"/>
          </a:xfrm>
          <a:prstGeom prst="rect">
            <a:avLst/>
          </a:prstGeom>
          <a:noFill/>
          <a:ln w="25400">
            <a:solidFill>
              <a:srgbClr val="00B050"/>
            </a:solidFill>
          </a:ln>
        </p:spPr>
        <p:txBody>
          <a:bodyPr wrap="square" rtlCol="0">
            <a:spAutoFit/>
          </a:bodyPr>
          <a:lstStyle/>
          <a:p>
            <a:pPr algn="just"/>
            <a:r>
              <a:rPr lang="it-IT" sz="1200" dirty="0"/>
              <a:t>Risultato positivo, rispetto a quello dell’intero Paese, è la minore differenza tra la retribuzione media annua delle lavoratrici dipendenti rispetto allo stesso aggregato maschile.</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74" y="3999252"/>
            <a:ext cx="284459"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640" y="2986227"/>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640" y="954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C:\Users\gdimauro\Pictures\Stemma_cit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24577"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201" y="1098000"/>
            <a:ext cx="481012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323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Relazioni sociali</a:t>
            </a:r>
            <a:endParaRPr lang="it-IT" sz="2400" dirty="0">
              <a:solidFill>
                <a:srgbClr val="505150"/>
              </a:solidFill>
            </a:endParaRPr>
          </a:p>
        </p:txBody>
      </p:sp>
      <p:pic>
        <p:nvPicPr>
          <p:cNvPr id="9"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6"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23553" name="Picture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4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37669" y="1414130"/>
            <a:ext cx="8821861" cy="400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826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a 8"/>
          <p:cNvGraphicFramePr>
            <a:graphicFrameLocks noGrp="1"/>
          </p:cNvGraphicFramePr>
          <p:nvPr>
            <p:extLst>
              <p:ext uri="{D42A27DB-BD31-4B8C-83A1-F6EECF244321}">
                <p14:modId xmlns:p14="http://schemas.microsoft.com/office/powerpoint/2010/main" val="160871109"/>
              </p:ext>
            </p:extLst>
          </p:nvPr>
        </p:nvGraphicFramePr>
        <p:xfrm>
          <a:off x="385200" y="5272975"/>
          <a:ext cx="8128800" cy="820800"/>
        </p:xfrm>
        <a:graphic>
          <a:graphicData uri="http://schemas.openxmlformats.org/drawingml/2006/table">
            <a:tbl>
              <a:tblPr>
                <a:tableStyleId>{00A15C55-8517-42AA-B614-E9B94910E393}</a:tableStyleId>
              </a:tblPr>
              <a:tblGrid>
                <a:gridCol w="230400"/>
                <a:gridCol w="3834000"/>
                <a:gridCol w="230400"/>
                <a:gridCol w="3834000"/>
              </a:tblGrid>
              <a:tr h="205200">
                <a:tc>
                  <a:txBody>
                    <a:bodyPr/>
                    <a:lstStyle/>
                    <a:p>
                      <a:pPr algn="l" fontAlgn="ctr"/>
                      <a:r>
                        <a:rPr lang="it-IT" sz="1100" b="1" u="none" strike="noStrike" baseline="0" dirty="0" smtClean="0">
                          <a:latin typeface="+mn-lt"/>
                        </a:rPr>
                        <a:t> 1</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Scuole con percorsi privi di barriere (interni ed esterni)</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5</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Acquisizioni di cittadinanza nell’anno su totale stranieri</a:t>
                      </a:r>
                      <a:endParaRPr lang="it-IT" sz="1100" b="1" i="0" u="none" strike="noStrike" baseline="0" dirty="0" smtClean="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2</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Scuole con soli percorsi interni privi di barriere</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6</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Diffusione delle cooperative sociali</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3</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Scuole con soli percorsi esterni privi di barriere</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7</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chemeClr val="dk1"/>
                          </a:solidFill>
                          <a:latin typeface="+mn-lt"/>
                        </a:rPr>
                        <a:t>Diffusione delle istituzioni non profit</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4</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Presenza di alunni disabili</a:t>
                      </a:r>
                      <a:endParaRPr lang="it-IT" sz="1100" b="1" i="0" u="none" strike="noStrike" baseline="0" dirty="0" smtClean="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 8 </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Volontari per 100 abitanti di 14 anni e più</a:t>
                      </a:r>
                      <a:endParaRPr lang="it-IT" sz="1100" b="1" i="0" u="none" strike="noStrike" baseline="0" dirty="0">
                        <a:solidFill>
                          <a:srgbClr val="000000"/>
                        </a:solidFill>
                        <a:latin typeface="+mn-lt"/>
                      </a:endParaRPr>
                    </a:p>
                  </a:txBody>
                  <a:tcPr marL="0" marR="0" marT="0" marB="0" anchor="ctr">
                    <a:solidFill>
                      <a:schemeClr val="bg1"/>
                    </a:solidFill>
                  </a:tcPr>
                </a:tc>
              </a:tr>
            </a:tbl>
          </a:graphicData>
        </a:graphic>
      </p:graphicFrame>
      <p:pic>
        <p:nvPicPr>
          <p:cNvPr id="8"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sp>
        <p:nvSpPr>
          <p:cNvPr id="10" name="CasellaDiTesto 9"/>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Relazioni sociali</a:t>
            </a:r>
            <a:endParaRPr lang="it-IT" sz="2400" dirty="0">
              <a:solidFill>
                <a:srgbClr val="505150"/>
              </a:solidFill>
            </a:endParaRPr>
          </a:p>
        </p:txBody>
      </p:sp>
      <p:sp>
        <p:nvSpPr>
          <p:cNvPr id="11" name="CasellaDiTesto 10"/>
          <p:cNvSpPr txBox="1"/>
          <p:nvPr/>
        </p:nvSpPr>
        <p:spPr>
          <a:xfrm>
            <a:off x="5773476" y="1098000"/>
            <a:ext cx="2954880" cy="830997"/>
          </a:xfrm>
          <a:prstGeom prst="rect">
            <a:avLst/>
          </a:prstGeom>
          <a:noFill/>
          <a:ln w="25400">
            <a:solidFill>
              <a:srgbClr val="FF0000"/>
            </a:solidFill>
          </a:ln>
        </p:spPr>
        <p:txBody>
          <a:bodyPr wrap="square" rtlCol="0">
            <a:spAutoFit/>
          </a:bodyPr>
          <a:lstStyle/>
          <a:p>
            <a:pPr algn="just"/>
            <a:r>
              <a:rPr lang="it-IT" sz="1200" dirty="0"/>
              <a:t>La disabilità in generale è un punto di debolezza per il sistema Italia e lo è ancor di più per l’area metropolitana di Napoli, con piccole eccezioni.</a:t>
            </a:r>
          </a:p>
        </p:txBody>
      </p:sp>
      <p:sp>
        <p:nvSpPr>
          <p:cNvPr id="12" name="CasellaDiTesto 11"/>
          <p:cNvSpPr txBox="1"/>
          <p:nvPr/>
        </p:nvSpPr>
        <p:spPr>
          <a:xfrm>
            <a:off x="5773476" y="2196143"/>
            <a:ext cx="2955600" cy="1384995"/>
          </a:xfrm>
          <a:prstGeom prst="rect">
            <a:avLst/>
          </a:prstGeom>
          <a:noFill/>
          <a:ln w="25400">
            <a:solidFill>
              <a:srgbClr val="FFFF00"/>
            </a:solidFill>
          </a:ln>
        </p:spPr>
        <p:txBody>
          <a:bodyPr wrap="square" rtlCol="0">
            <a:spAutoFit/>
          </a:bodyPr>
          <a:lstStyle/>
          <a:p>
            <a:pPr algn="just"/>
            <a:r>
              <a:rPr lang="it-IT" sz="1200" dirty="0"/>
              <a:t>Nell’ottica delle opportunità si potrebbe affermare che, a fronte dell’alto numero di scuole che ancora presentano barriere per la disabilità, vi è la possibilità di attivarsi per la loro eliminazione, in maniera da incrementare ulteriormente l’accoglienza per gli alunni con disabilità.</a:t>
            </a:r>
          </a:p>
        </p:txBody>
      </p:sp>
      <p:sp>
        <p:nvSpPr>
          <p:cNvPr id="13" name="CasellaDiTesto 12"/>
          <p:cNvSpPr txBox="1"/>
          <p:nvPr/>
        </p:nvSpPr>
        <p:spPr>
          <a:xfrm>
            <a:off x="5775402" y="3793730"/>
            <a:ext cx="2955600" cy="830997"/>
          </a:xfrm>
          <a:prstGeom prst="rect">
            <a:avLst/>
          </a:prstGeom>
          <a:noFill/>
          <a:ln w="25400">
            <a:solidFill>
              <a:srgbClr val="00B050"/>
            </a:solidFill>
          </a:ln>
        </p:spPr>
        <p:txBody>
          <a:bodyPr wrap="square" rtlCol="0">
            <a:spAutoFit/>
          </a:bodyPr>
          <a:lstStyle/>
          <a:p>
            <a:pPr algn="just"/>
            <a:r>
              <a:rPr lang="it-IT" sz="1200" dirty="0"/>
              <a:t>La sola e unica nota positiva di questa dimensione è senz’altro la quota di alunni disabili nelle scuole; dato questo in linea con quello nazionale.</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640" y="3793730"/>
            <a:ext cx="284459"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640" y="2196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641" y="1098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C:\Users\gdimauro\Pictures\Stemma_cit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22529"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200" y="1019508"/>
            <a:ext cx="481012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281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90753"/>
            <a:ext cx="6564621" cy="461665"/>
          </a:xfrm>
          <a:prstGeom prst="rect">
            <a:avLst/>
          </a:prstGeom>
          <a:noFill/>
        </p:spPr>
        <p:txBody>
          <a:bodyPr wrap="square" rtlCol="0">
            <a:spAutoFit/>
          </a:bodyPr>
          <a:lstStyle/>
          <a:p>
            <a:r>
              <a:rPr lang="it-IT" sz="2400" dirty="0" smtClean="0">
                <a:solidFill>
                  <a:srgbClr val="404040"/>
                </a:solidFill>
              </a:rPr>
              <a:t>Sommario</a:t>
            </a:r>
          </a:p>
        </p:txBody>
      </p:sp>
      <p:sp>
        <p:nvSpPr>
          <p:cNvPr id="6" name="CasellaDiTesto 5"/>
          <p:cNvSpPr txBox="1"/>
          <p:nvPr/>
        </p:nvSpPr>
        <p:spPr>
          <a:xfrm>
            <a:off x="346075" y="2044474"/>
            <a:ext cx="6981878" cy="3139321"/>
          </a:xfrm>
          <a:prstGeom prst="rect">
            <a:avLst/>
          </a:prstGeom>
          <a:noFill/>
        </p:spPr>
        <p:txBody>
          <a:bodyPr wrap="square" rtlCol="0">
            <a:spAutoFit/>
          </a:bodyPr>
          <a:lstStyle/>
          <a:p>
            <a:pPr marL="342900" indent="-342900">
              <a:buFont typeface="+mj-lt"/>
              <a:buAutoNum type="arabicPeriod"/>
            </a:pPr>
            <a:r>
              <a:rPr lang="it-IT" dirty="0" smtClean="0">
                <a:solidFill>
                  <a:srgbClr val="505150"/>
                </a:solidFill>
              </a:rPr>
              <a:t>Il </a:t>
            </a:r>
            <a:r>
              <a:rPr lang="it-IT" dirty="0" err="1" smtClean="0">
                <a:solidFill>
                  <a:srgbClr val="505150"/>
                </a:solidFill>
              </a:rPr>
              <a:t>Bes</a:t>
            </a:r>
            <a:r>
              <a:rPr lang="it-IT" dirty="0" smtClean="0">
                <a:solidFill>
                  <a:srgbClr val="505150"/>
                </a:solidFill>
              </a:rPr>
              <a:t> delle province – Anno 2015</a:t>
            </a:r>
          </a:p>
          <a:p>
            <a:pPr marL="342900" indent="-342900">
              <a:buFont typeface="+mj-lt"/>
              <a:buAutoNum type="arabicPeriod"/>
            </a:pPr>
            <a:endParaRPr lang="it-IT" dirty="0" smtClean="0">
              <a:solidFill>
                <a:srgbClr val="505150"/>
              </a:solidFill>
            </a:endParaRPr>
          </a:p>
          <a:p>
            <a:pPr marL="342900" indent="-342900">
              <a:buFont typeface="+mj-lt"/>
              <a:buAutoNum type="arabicPeriod"/>
            </a:pPr>
            <a:r>
              <a:rPr lang="it-IT" dirty="0" smtClean="0">
                <a:solidFill>
                  <a:srgbClr val="505150"/>
                </a:solidFill>
              </a:rPr>
              <a:t>Dimensioni e indicatori per la misurazione del </a:t>
            </a:r>
            <a:r>
              <a:rPr lang="it-IT" dirty="0" err="1" smtClean="0">
                <a:solidFill>
                  <a:srgbClr val="505150"/>
                </a:solidFill>
              </a:rPr>
              <a:t>Bes</a:t>
            </a:r>
            <a:endParaRPr lang="it-IT" dirty="0">
              <a:solidFill>
                <a:srgbClr val="505150"/>
              </a:solidFill>
            </a:endParaRPr>
          </a:p>
          <a:p>
            <a:pPr marL="342900" indent="-342900">
              <a:buFont typeface="+mj-lt"/>
              <a:buAutoNum type="arabicPeriod"/>
            </a:pPr>
            <a:endParaRPr lang="it-IT" dirty="0" smtClean="0">
              <a:solidFill>
                <a:srgbClr val="505150"/>
              </a:solidFill>
            </a:endParaRPr>
          </a:p>
          <a:p>
            <a:pPr marL="342900" indent="-342900">
              <a:buFont typeface="+mj-lt"/>
              <a:buAutoNum type="arabicPeriod"/>
            </a:pPr>
            <a:r>
              <a:rPr lang="it-IT" dirty="0" smtClean="0">
                <a:solidFill>
                  <a:srgbClr val="505150"/>
                </a:solidFill>
              </a:rPr>
              <a:t>Principali indicatori per tema e livello territoriale</a:t>
            </a:r>
            <a:endParaRPr lang="it-IT" dirty="0">
              <a:solidFill>
                <a:srgbClr val="505150"/>
              </a:solidFill>
            </a:endParaRPr>
          </a:p>
          <a:p>
            <a:pPr marL="342900" indent="-342900">
              <a:buFont typeface="+mj-lt"/>
              <a:buAutoNum type="arabicPeriod"/>
            </a:pPr>
            <a:endParaRPr lang="it-IT" dirty="0">
              <a:solidFill>
                <a:srgbClr val="505150"/>
              </a:solidFill>
            </a:endParaRPr>
          </a:p>
          <a:p>
            <a:pPr marL="342900" indent="-342900">
              <a:buFont typeface="+mj-lt"/>
              <a:buAutoNum type="arabicPeriod"/>
            </a:pPr>
            <a:r>
              <a:rPr lang="it-IT" dirty="0" smtClean="0">
                <a:solidFill>
                  <a:srgbClr val="505150"/>
                </a:solidFill>
              </a:rPr>
              <a:t>Indici di confronto territoriale</a:t>
            </a:r>
            <a:endParaRPr lang="it-IT" dirty="0">
              <a:solidFill>
                <a:srgbClr val="505150"/>
              </a:solidFill>
            </a:endParaRPr>
          </a:p>
          <a:p>
            <a:pPr marL="342900" indent="-342900">
              <a:buFont typeface="+mj-lt"/>
              <a:buAutoNum type="arabicPeriod"/>
            </a:pPr>
            <a:endParaRPr lang="it-IT" dirty="0" smtClean="0">
              <a:solidFill>
                <a:srgbClr val="505150"/>
              </a:solidFill>
            </a:endParaRPr>
          </a:p>
          <a:p>
            <a:pPr marL="342900" indent="-342900">
              <a:buFont typeface="+mj-lt"/>
              <a:buAutoNum type="arabicPeriod"/>
            </a:pPr>
            <a:r>
              <a:rPr lang="it-IT" dirty="0" smtClean="0">
                <a:solidFill>
                  <a:srgbClr val="505150"/>
                </a:solidFill>
              </a:rPr>
              <a:t>Il profilo </a:t>
            </a:r>
            <a:r>
              <a:rPr lang="it-IT" dirty="0" err="1" smtClean="0">
                <a:solidFill>
                  <a:srgbClr val="505150"/>
                </a:solidFill>
              </a:rPr>
              <a:t>Bes</a:t>
            </a:r>
            <a:r>
              <a:rPr lang="it-IT" dirty="0" smtClean="0">
                <a:solidFill>
                  <a:srgbClr val="505150"/>
                </a:solidFill>
              </a:rPr>
              <a:t> della provincia: punti di forza e di debolezza, rischi e opportunità</a:t>
            </a:r>
            <a:endParaRPr lang="it-IT" dirty="0">
              <a:solidFill>
                <a:srgbClr val="505150"/>
              </a:solidFill>
            </a:endParaRPr>
          </a:p>
          <a:p>
            <a:endParaRPr lang="it-IT" dirty="0" smtClean="0">
              <a:solidFill>
                <a:srgbClr val="505150"/>
              </a:solidFill>
            </a:endParaRPr>
          </a:p>
        </p:txBody>
      </p:sp>
      <p:pic>
        <p:nvPicPr>
          <p:cNvPr id="4"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7"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219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Politica e istituzioni</a:t>
            </a:r>
            <a:endParaRPr lang="it-IT" sz="2400" dirty="0">
              <a:solidFill>
                <a:srgbClr val="505150"/>
              </a:solidFill>
            </a:endParaRPr>
          </a:p>
        </p:txBody>
      </p:sp>
      <p:pic>
        <p:nvPicPr>
          <p:cNvPr id="9"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6"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21505" name="Picture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1000"/>
                    </a14:imgEffect>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162082" y="1467292"/>
            <a:ext cx="8790531" cy="391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826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sp>
        <p:nvSpPr>
          <p:cNvPr id="9" name="CasellaDiTesto 8"/>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Politica e istituzioni</a:t>
            </a:r>
            <a:endParaRPr lang="it-IT" sz="2400" dirty="0">
              <a:solidFill>
                <a:srgbClr val="505150"/>
              </a:solidFill>
            </a:endParaRPr>
          </a:p>
        </p:txBody>
      </p:sp>
      <p:graphicFrame>
        <p:nvGraphicFramePr>
          <p:cNvPr id="10" name="Tabella 9"/>
          <p:cNvGraphicFramePr>
            <a:graphicFrameLocks noGrp="1"/>
          </p:cNvGraphicFramePr>
          <p:nvPr>
            <p:extLst>
              <p:ext uri="{D42A27DB-BD31-4B8C-83A1-F6EECF244321}">
                <p14:modId xmlns:p14="http://schemas.microsoft.com/office/powerpoint/2010/main" val="494775955"/>
              </p:ext>
            </p:extLst>
          </p:nvPr>
        </p:nvGraphicFramePr>
        <p:xfrm>
          <a:off x="385200" y="5301850"/>
          <a:ext cx="8128391" cy="820800"/>
        </p:xfrm>
        <a:graphic>
          <a:graphicData uri="http://schemas.openxmlformats.org/drawingml/2006/table">
            <a:tbl>
              <a:tblPr>
                <a:tableStyleId>{00A15C55-8517-42AA-B614-E9B94910E393}</a:tableStyleId>
              </a:tblPr>
              <a:tblGrid>
                <a:gridCol w="229991"/>
                <a:gridCol w="3834000"/>
                <a:gridCol w="230400"/>
                <a:gridCol w="3834000"/>
              </a:tblGrid>
              <a:tr h="205200">
                <a:tc>
                  <a:txBody>
                    <a:bodyPr/>
                    <a:lstStyle/>
                    <a:p>
                      <a:pPr algn="l" fontAlgn="ctr"/>
                      <a:r>
                        <a:rPr lang="it-IT" sz="1100" b="1" u="none" strike="noStrike" baseline="0" dirty="0" smtClean="0">
                          <a:latin typeface="+mn-lt"/>
                        </a:rPr>
                        <a:t> 1</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Tasso di partecipazione alle elezioni europee</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5</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err="1" smtClean="0">
                          <a:solidFill>
                            <a:schemeClr val="dk1"/>
                          </a:solidFill>
                          <a:latin typeface="+mn-lt"/>
                        </a:rPr>
                        <a:t>Amm</a:t>
                      </a:r>
                      <a:r>
                        <a:rPr lang="it-IT" sz="1100" b="1" i="0" u="none" strike="noStrike" baseline="0" dirty="0" smtClean="0">
                          <a:solidFill>
                            <a:schemeClr val="dk1"/>
                          </a:solidFill>
                          <a:latin typeface="+mn-lt"/>
                        </a:rPr>
                        <a:t>. provinciali: grado di finanziamento interno</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2</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Tasso di partecipazione alle elezioni regionali</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 6 </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err="1" smtClean="0">
                          <a:solidFill>
                            <a:schemeClr val="dk1"/>
                          </a:solidFill>
                          <a:latin typeface="+mn-lt"/>
                        </a:rPr>
                        <a:t>Amm</a:t>
                      </a:r>
                      <a:r>
                        <a:rPr lang="it-IT" sz="1100" b="1" i="0" u="none" strike="noStrike" baseline="0" dirty="0" smtClean="0">
                          <a:solidFill>
                            <a:schemeClr val="dk1"/>
                          </a:solidFill>
                          <a:latin typeface="+mn-lt"/>
                        </a:rPr>
                        <a:t>. provinciali: capacità di riscossione</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3</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Percentuale di donne nelle amministrazioni comunali</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a:r>
                        <a:rPr lang="it-IT" sz="1100" b="1" i="0" u="none" strike="noStrike" kern="1200" baseline="0" dirty="0" smtClean="0">
                          <a:solidFill>
                            <a:srgbClr val="000000"/>
                          </a:solidFill>
                          <a:latin typeface="+mn-lt"/>
                          <a:ea typeface="+mn-ea"/>
                          <a:cs typeface="+mn-cs"/>
                        </a:rPr>
                        <a:t> 7  </a:t>
                      </a:r>
                      <a:endParaRPr lang="it-IT" sz="1100" b="1" i="0" u="none" strike="noStrike" kern="1200" baseline="0" dirty="0">
                        <a:solidFill>
                          <a:srgbClr val="000000"/>
                        </a:solidFill>
                        <a:latin typeface="+mn-lt"/>
                        <a:ea typeface="+mn-ea"/>
                        <a:cs typeface="+mn-cs"/>
                      </a:endParaRPr>
                    </a:p>
                  </a:txBody>
                  <a:tcPr marL="0" marR="0" marT="0" marB="0" anchor="ctr">
                    <a:solidFill>
                      <a:schemeClr val="bg1"/>
                    </a:solidFill>
                  </a:tcPr>
                </a:tc>
                <a:tc>
                  <a:txBody>
                    <a:bodyPr/>
                    <a:lstStyle/>
                    <a:p>
                      <a:r>
                        <a:rPr lang="it-IT" sz="1100" b="1" i="0" u="none" strike="noStrike" kern="1200" baseline="0" dirty="0" smtClean="0">
                          <a:solidFill>
                            <a:srgbClr val="000000"/>
                          </a:solidFill>
                          <a:latin typeface="+mn-lt"/>
                          <a:ea typeface="+mn-ea"/>
                          <a:cs typeface="+mn-cs"/>
                        </a:rPr>
                        <a:t>Comuni: grado di finanziamento interno</a:t>
                      </a:r>
                      <a:endParaRPr lang="it-IT" sz="1100" b="1" i="0" u="none" strike="noStrike" kern="1200" baseline="0" dirty="0">
                        <a:solidFill>
                          <a:srgbClr val="000000"/>
                        </a:solidFill>
                        <a:latin typeface="+mn-lt"/>
                        <a:ea typeface="+mn-ea"/>
                        <a:cs typeface="+mn-cs"/>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4</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i="0" u="none" strike="noStrike" baseline="0" dirty="0" smtClean="0">
                          <a:solidFill>
                            <a:srgbClr val="000000"/>
                          </a:solidFill>
                          <a:latin typeface="+mn-lt"/>
                        </a:rPr>
                        <a:t>Percentuale di giovani (&lt;40 anni) nelle </a:t>
                      </a:r>
                      <a:r>
                        <a:rPr lang="it-IT" sz="1100" b="1" i="0" u="none" strike="noStrike" baseline="0" dirty="0" err="1" smtClean="0">
                          <a:solidFill>
                            <a:srgbClr val="000000"/>
                          </a:solidFill>
                          <a:latin typeface="+mn-lt"/>
                        </a:rPr>
                        <a:t>amm</a:t>
                      </a:r>
                      <a:r>
                        <a:rPr lang="it-IT" sz="1100" b="1" i="0" u="none" strike="noStrike" baseline="0" dirty="0" smtClean="0">
                          <a:solidFill>
                            <a:srgbClr val="000000"/>
                          </a:solidFill>
                          <a:latin typeface="+mn-lt"/>
                        </a:rPr>
                        <a:t>. comunali</a:t>
                      </a: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 8</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Comuni: capacità di riscossione</a:t>
                      </a:r>
                      <a:endParaRPr lang="it-IT" sz="1100" b="1" i="0" u="none" strike="noStrike" baseline="0" dirty="0">
                        <a:solidFill>
                          <a:srgbClr val="000000"/>
                        </a:solidFill>
                        <a:latin typeface="+mn-lt"/>
                      </a:endParaRPr>
                    </a:p>
                  </a:txBody>
                  <a:tcPr marL="0" marR="0" marT="0" marB="0" anchor="ctr">
                    <a:solidFill>
                      <a:schemeClr val="bg1"/>
                    </a:solidFill>
                  </a:tcPr>
                </a:tc>
              </a:tr>
            </a:tbl>
          </a:graphicData>
        </a:graphic>
      </p:graphicFrame>
      <p:sp>
        <p:nvSpPr>
          <p:cNvPr id="11" name="CasellaDiTesto 10"/>
          <p:cNvSpPr txBox="1"/>
          <p:nvPr/>
        </p:nvSpPr>
        <p:spPr>
          <a:xfrm>
            <a:off x="5773476" y="1098000"/>
            <a:ext cx="2954880" cy="1200329"/>
          </a:xfrm>
          <a:prstGeom prst="rect">
            <a:avLst/>
          </a:prstGeom>
          <a:noFill/>
          <a:ln w="25400">
            <a:solidFill>
              <a:srgbClr val="FF0000"/>
            </a:solidFill>
          </a:ln>
        </p:spPr>
        <p:txBody>
          <a:bodyPr wrap="square" rtlCol="0">
            <a:spAutoFit/>
          </a:bodyPr>
          <a:lstStyle/>
          <a:p>
            <a:pPr algn="just"/>
            <a:r>
              <a:rPr lang="it-IT" sz="1200" dirty="0"/>
              <a:t>Partecipazione alle elezioni “ondivaga” del corpo elettorale metropolitano che varia a seconda del tipo di istituzione nella quale eleggere i rappresentanti. </a:t>
            </a:r>
            <a:r>
              <a:rPr lang="en-US" sz="1200" dirty="0"/>
              <a:t>Basso </a:t>
            </a:r>
            <a:r>
              <a:rPr lang="en-US" sz="1200" dirty="0" err="1"/>
              <a:t>numero</a:t>
            </a:r>
            <a:r>
              <a:rPr lang="en-US" sz="1200" dirty="0"/>
              <a:t> di </a:t>
            </a:r>
            <a:r>
              <a:rPr lang="en-US" sz="1200" dirty="0" err="1"/>
              <a:t>donne</a:t>
            </a:r>
            <a:r>
              <a:rPr lang="en-US" sz="1200" dirty="0"/>
              <a:t> </a:t>
            </a:r>
            <a:r>
              <a:rPr lang="en-US" sz="1200" dirty="0" err="1" smtClean="0"/>
              <a:t>sul</a:t>
            </a:r>
            <a:r>
              <a:rPr lang="en-US" sz="1200" dirty="0" smtClean="0"/>
              <a:t> </a:t>
            </a:r>
            <a:r>
              <a:rPr lang="en-US" sz="1200" dirty="0" err="1" smtClean="0"/>
              <a:t>totale</a:t>
            </a:r>
            <a:r>
              <a:rPr lang="en-US" sz="1200" dirty="0" smtClean="0"/>
              <a:t> </a:t>
            </a:r>
            <a:r>
              <a:rPr lang="en-US" sz="1200" dirty="0" err="1"/>
              <a:t>degli</a:t>
            </a:r>
            <a:r>
              <a:rPr lang="en-US" sz="1200" dirty="0"/>
              <a:t> </a:t>
            </a:r>
            <a:r>
              <a:rPr lang="en-US" sz="1200" dirty="0" err="1" smtClean="0"/>
              <a:t>amministratori</a:t>
            </a:r>
            <a:r>
              <a:rPr lang="en-US" sz="1200" dirty="0" smtClean="0"/>
              <a:t>  </a:t>
            </a:r>
            <a:r>
              <a:rPr lang="en-US" sz="1200" dirty="0" err="1"/>
              <a:t>comunali</a:t>
            </a:r>
            <a:r>
              <a:rPr lang="en-US" sz="1200" dirty="0"/>
              <a:t>.</a:t>
            </a:r>
            <a:endParaRPr lang="it-IT" sz="1200" dirty="0"/>
          </a:p>
        </p:txBody>
      </p:sp>
      <p:sp>
        <p:nvSpPr>
          <p:cNvPr id="12" name="CasellaDiTesto 11"/>
          <p:cNvSpPr txBox="1"/>
          <p:nvPr/>
        </p:nvSpPr>
        <p:spPr>
          <a:xfrm>
            <a:off x="5756211" y="2569061"/>
            <a:ext cx="2955600" cy="1200329"/>
          </a:xfrm>
          <a:prstGeom prst="rect">
            <a:avLst/>
          </a:prstGeom>
          <a:noFill/>
          <a:ln w="25400">
            <a:solidFill>
              <a:srgbClr val="FFFF00"/>
            </a:solidFill>
          </a:ln>
        </p:spPr>
        <p:txBody>
          <a:bodyPr wrap="square" rtlCol="0">
            <a:spAutoFit/>
          </a:bodyPr>
          <a:lstStyle/>
          <a:p>
            <a:pPr algn="just"/>
            <a:r>
              <a:rPr lang="it-IT" sz="1200" dirty="0"/>
              <a:t>Incoraggiante il dato sulla percentuale di giovani con meno di 40 anni presenti in qualità di amministratori nelle amministrazioni comunali. E’ possibile migliorare ancora per essere almeno in linea con il dato nazionale.</a:t>
            </a:r>
          </a:p>
        </p:txBody>
      </p:sp>
      <p:sp>
        <p:nvSpPr>
          <p:cNvPr id="13" name="CasellaDiTesto 12"/>
          <p:cNvSpPr txBox="1"/>
          <p:nvPr/>
        </p:nvSpPr>
        <p:spPr>
          <a:xfrm>
            <a:off x="5775402" y="3974483"/>
            <a:ext cx="2955600" cy="646331"/>
          </a:xfrm>
          <a:prstGeom prst="rect">
            <a:avLst/>
          </a:prstGeom>
          <a:noFill/>
          <a:ln w="25400">
            <a:solidFill>
              <a:srgbClr val="00B050"/>
            </a:solidFill>
          </a:ln>
        </p:spPr>
        <p:txBody>
          <a:bodyPr wrap="square" rtlCol="0">
            <a:spAutoFit/>
          </a:bodyPr>
          <a:lstStyle/>
          <a:p>
            <a:pPr algn="just"/>
            <a:r>
              <a:rPr lang="it-IT" sz="1200" dirty="0"/>
              <a:t>Molto buono se riferito alla media nazionale il dato sulla partecipazione alle elezioni regionali.</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178" y="3974483"/>
            <a:ext cx="284459"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2067" y="2569061"/>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641" y="1098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C:\Users\gdimauro\Pictures\Stemma_cit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200" y="1098000"/>
            <a:ext cx="482917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281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Sicurezza</a:t>
            </a:r>
          </a:p>
        </p:txBody>
      </p:sp>
      <p:pic>
        <p:nvPicPr>
          <p:cNvPr id="9"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6"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19457" name="Picture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1000"/>
                    </a14:imgEffect>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280192" y="1499189"/>
            <a:ext cx="8651673" cy="353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000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sp>
        <p:nvSpPr>
          <p:cNvPr id="9" name="CasellaDiTesto 8"/>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Sicurezza</a:t>
            </a:r>
          </a:p>
        </p:txBody>
      </p:sp>
      <p:graphicFrame>
        <p:nvGraphicFramePr>
          <p:cNvPr id="10" name="Tabella 9"/>
          <p:cNvGraphicFramePr>
            <a:graphicFrameLocks noGrp="1"/>
          </p:cNvGraphicFramePr>
          <p:nvPr>
            <p:extLst>
              <p:ext uri="{D42A27DB-BD31-4B8C-83A1-F6EECF244321}">
                <p14:modId xmlns:p14="http://schemas.microsoft.com/office/powerpoint/2010/main" val="4250949267"/>
              </p:ext>
            </p:extLst>
          </p:nvPr>
        </p:nvGraphicFramePr>
        <p:xfrm>
          <a:off x="385200" y="5477410"/>
          <a:ext cx="8064000" cy="615600"/>
        </p:xfrm>
        <a:graphic>
          <a:graphicData uri="http://schemas.openxmlformats.org/drawingml/2006/table">
            <a:tbl>
              <a:tblPr>
                <a:tableStyleId>{00A15C55-8517-42AA-B614-E9B94910E393}</a:tableStyleId>
              </a:tblPr>
              <a:tblGrid>
                <a:gridCol w="230400"/>
                <a:gridCol w="3801600"/>
                <a:gridCol w="230400"/>
                <a:gridCol w="3801600"/>
              </a:tblGrid>
              <a:tr h="205200">
                <a:tc>
                  <a:txBody>
                    <a:bodyPr/>
                    <a:lstStyle/>
                    <a:p>
                      <a:pPr algn="l" fontAlgn="ctr"/>
                      <a:r>
                        <a:rPr lang="it-IT" sz="1100" b="1" u="none" strike="noStrike" baseline="0" dirty="0" smtClean="0">
                          <a:latin typeface="+mn-lt"/>
                        </a:rPr>
                        <a:t> 1</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Tasso di omicidi</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ctr" fontAlgn="ctr"/>
                      <a:r>
                        <a:rPr lang="it-IT" sz="1100" b="1" u="none" strike="noStrike" baseline="0" dirty="0" smtClean="0">
                          <a:latin typeface="+mn-lt"/>
                        </a:rPr>
                        <a:t> 4</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Delitti diffusi denunciati</a:t>
                      </a:r>
                      <a:endParaRPr lang="it-IT" sz="1100" b="1" i="0" u="none" strike="noStrike" baseline="0" dirty="0" smtClean="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2</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Delitti denunciati</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ctr" fontAlgn="ctr"/>
                      <a:r>
                        <a:rPr lang="it-IT" sz="1100" b="1" u="none" strike="noStrike" baseline="0" dirty="0" smtClean="0">
                          <a:latin typeface="+mn-lt"/>
                        </a:rPr>
                        <a:t> 5</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Morti per 100 incidenti stradali</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3</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Delitti violenti denunciati</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ctr" fontAlgn="ctr"/>
                      <a:r>
                        <a:rPr lang="it-IT" sz="1100" b="1" u="none" strike="noStrike" baseline="0" dirty="0" smtClean="0">
                          <a:latin typeface="+mn-lt"/>
                        </a:rPr>
                        <a:t> 6</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Morti per 100 incidenti su strade extraurbane</a:t>
                      </a:r>
                      <a:endParaRPr lang="it-IT" sz="1100" b="1" i="0" u="none" strike="noStrike" baseline="0" dirty="0">
                        <a:solidFill>
                          <a:srgbClr val="000000"/>
                        </a:solidFill>
                        <a:latin typeface="+mn-lt"/>
                      </a:endParaRPr>
                    </a:p>
                  </a:txBody>
                  <a:tcPr marL="0" marR="0" marT="0" marB="0" anchor="ctr">
                    <a:solidFill>
                      <a:schemeClr val="bg1"/>
                    </a:solidFill>
                  </a:tcPr>
                </a:tc>
              </a:tr>
            </a:tbl>
          </a:graphicData>
        </a:graphic>
      </p:graphicFrame>
      <p:sp>
        <p:nvSpPr>
          <p:cNvPr id="11" name="CasellaDiTesto 10"/>
          <p:cNvSpPr txBox="1"/>
          <p:nvPr/>
        </p:nvSpPr>
        <p:spPr>
          <a:xfrm>
            <a:off x="5773476" y="1098000"/>
            <a:ext cx="2954880" cy="830997"/>
          </a:xfrm>
          <a:prstGeom prst="rect">
            <a:avLst/>
          </a:prstGeom>
          <a:noFill/>
          <a:ln w="25400">
            <a:solidFill>
              <a:srgbClr val="FF0000"/>
            </a:solidFill>
          </a:ln>
        </p:spPr>
        <p:txBody>
          <a:bodyPr wrap="square" rtlCol="0">
            <a:spAutoFit/>
          </a:bodyPr>
          <a:lstStyle/>
          <a:p>
            <a:pPr algn="just"/>
            <a:r>
              <a:rPr lang="it-IT" sz="1200" dirty="0"/>
              <a:t>Troppo alto il tasso di omicidi e dei delitti violenti. Inoltre, le strade dell’area metropolitana di Napoli risultano essere più insicure delle altre strade italiane.</a:t>
            </a:r>
          </a:p>
        </p:txBody>
      </p:sp>
      <p:sp>
        <p:nvSpPr>
          <p:cNvPr id="12" name="CasellaDiTesto 11"/>
          <p:cNvSpPr txBox="1"/>
          <p:nvPr/>
        </p:nvSpPr>
        <p:spPr>
          <a:xfrm>
            <a:off x="5773476" y="2196143"/>
            <a:ext cx="2955600" cy="830997"/>
          </a:xfrm>
          <a:prstGeom prst="rect">
            <a:avLst/>
          </a:prstGeom>
          <a:noFill/>
          <a:ln w="25400">
            <a:solidFill>
              <a:srgbClr val="FFFF00"/>
            </a:solidFill>
          </a:ln>
        </p:spPr>
        <p:txBody>
          <a:bodyPr wrap="square" rtlCol="0">
            <a:spAutoFit/>
          </a:bodyPr>
          <a:lstStyle/>
          <a:p>
            <a:pPr algn="just"/>
            <a:r>
              <a:rPr lang="it-IT" sz="1200" dirty="0"/>
              <a:t>Il dato sul totale dei delitti denunciati è più confortante rispetto al dato nazionale, ma ancora al di sotto della media dell’intera Campania.</a:t>
            </a:r>
          </a:p>
        </p:txBody>
      </p:sp>
      <p:sp>
        <p:nvSpPr>
          <p:cNvPr id="13" name="CasellaDiTesto 12"/>
          <p:cNvSpPr txBox="1"/>
          <p:nvPr/>
        </p:nvSpPr>
        <p:spPr>
          <a:xfrm>
            <a:off x="5775402" y="3294000"/>
            <a:ext cx="2955600" cy="1015663"/>
          </a:xfrm>
          <a:prstGeom prst="rect">
            <a:avLst/>
          </a:prstGeom>
          <a:noFill/>
          <a:ln w="25400">
            <a:solidFill>
              <a:srgbClr val="00B050"/>
            </a:solidFill>
          </a:ln>
        </p:spPr>
        <p:txBody>
          <a:bodyPr wrap="square" rtlCol="0">
            <a:spAutoFit/>
          </a:bodyPr>
          <a:lstStyle/>
          <a:p>
            <a:pPr algn="just"/>
            <a:r>
              <a:rPr lang="it-IT" sz="1200" dirty="0"/>
              <a:t>L’area metropolitana napoletana è caratterizzata da una criminalità diffusa legata sia a delitti contro la persona sia contro il patrimonio inferiore alla media nazionale.</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641" y="3294000"/>
            <a:ext cx="284459"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640" y="2196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641" y="1098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C:\Users\gdimauro\Pictures\Stemma_cit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18433"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200" y="1098000"/>
            <a:ext cx="48387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438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Paesaggio e patrimonio culturale</a:t>
            </a:r>
            <a:endParaRPr lang="it-IT" sz="2400" dirty="0">
              <a:solidFill>
                <a:srgbClr val="505150"/>
              </a:solidFill>
            </a:endParaRPr>
          </a:p>
        </p:txBody>
      </p:sp>
      <p:pic>
        <p:nvPicPr>
          <p:cNvPr id="9"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6"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17409" name="Picture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1000"/>
                    </a14:imgEffect>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275343" y="2030819"/>
            <a:ext cx="8658666" cy="281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000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a:solidFill>
                  <a:srgbClr val="505150"/>
                </a:solidFill>
              </a:rPr>
              <a:t>Paesaggio e patrimonio culturale</a:t>
            </a:r>
          </a:p>
        </p:txBody>
      </p:sp>
      <p:pic>
        <p:nvPicPr>
          <p:cNvPr id="8"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graphicFrame>
        <p:nvGraphicFramePr>
          <p:cNvPr id="9" name="Tabella 8"/>
          <p:cNvGraphicFramePr>
            <a:graphicFrameLocks noGrp="1"/>
          </p:cNvGraphicFramePr>
          <p:nvPr>
            <p:extLst>
              <p:ext uri="{D42A27DB-BD31-4B8C-83A1-F6EECF244321}">
                <p14:modId xmlns:p14="http://schemas.microsoft.com/office/powerpoint/2010/main" val="3063061205"/>
              </p:ext>
            </p:extLst>
          </p:nvPr>
        </p:nvGraphicFramePr>
        <p:xfrm>
          <a:off x="385200" y="5480319"/>
          <a:ext cx="8064000" cy="615600"/>
        </p:xfrm>
        <a:graphic>
          <a:graphicData uri="http://schemas.openxmlformats.org/drawingml/2006/table">
            <a:tbl>
              <a:tblPr>
                <a:tableStyleId>{00A15C55-8517-42AA-B614-E9B94910E393}</a:tableStyleId>
              </a:tblPr>
              <a:tblGrid>
                <a:gridCol w="230400"/>
                <a:gridCol w="4161600"/>
                <a:gridCol w="230400"/>
                <a:gridCol w="3441600"/>
              </a:tblGrid>
              <a:tr h="205200">
                <a:tc>
                  <a:txBody>
                    <a:bodyPr/>
                    <a:lstStyle/>
                    <a:p>
                      <a:pPr algn="l" fontAlgn="ctr"/>
                      <a:r>
                        <a:rPr lang="it-IT" sz="1100" b="1" u="none" strike="noStrike" baseline="0" dirty="0" smtClean="0">
                          <a:latin typeface="+mn-lt"/>
                        </a:rPr>
                        <a:t> 1</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Consistenza del tessuto urbano storico in buone condizioni</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ctr" fontAlgn="ctr"/>
                      <a:r>
                        <a:rPr lang="it-IT" sz="1100" b="1" u="none" strike="noStrike" baseline="0" dirty="0" smtClean="0">
                          <a:latin typeface="+mn-lt"/>
                        </a:rPr>
                        <a:t> 4</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Strutture museali fruibili</a:t>
                      </a:r>
                      <a:endParaRPr lang="it-IT" sz="1100" b="1" i="0" u="none" strike="noStrike" baseline="0" dirty="0" smtClean="0">
                        <a:solidFill>
                          <a:srgbClr val="000000"/>
                        </a:solidFill>
                        <a:latin typeface="+mn-lt"/>
                      </a:endParaRPr>
                    </a:p>
                  </a:txBody>
                  <a:tcPr marL="0" marR="0" marT="0" marB="0" anchor="ctr">
                    <a:solidFill>
                      <a:schemeClr val="bg1"/>
                    </a:solidFill>
                  </a:tcPr>
                </a:tc>
              </a:tr>
              <a:tr h="410400">
                <a:tc>
                  <a:txBody>
                    <a:bodyPr/>
                    <a:lstStyle/>
                    <a:p>
                      <a:pPr algn="l" fontAlgn="ctr"/>
                      <a:r>
                        <a:rPr lang="it-IT" sz="1100" b="1" u="none" strike="noStrike" baseline="0" dirty="0" smtClean="0">
                          <a:latin typeface="+mn-lt"/>
                        </a:rPr>
                        <a:t> 2</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chemeClr val="dk1"/>
                          </a:solidFill>
                          <a:latin typeface="+mn-lt"/>
                        </a:rPr>
                        <a:t>Densità verde storico e parchi urbani di notevole interesse pubblico</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ctr" fontAlgn="ctr"/>
                      <a:r>
                        <a:rPr lang="it-IT" sz="1100" b="1" u="none" strike="noStrike" baseline="0" dirty="0" smtClean="0">
                          <a:latin typeface="+mn-lt"/>
                        </a:rPr>
                        <a:t> 5</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Visitatori delle strutture museali fruibili</a:t>
                      </a:r>
                      <a:endParaRPr lang="it-IT" sz="1100" b="1" i="0" u="none" strike="noStrike" baseline="0" dirty="0" smtClean="0">
                        <a:solidFill>
                          <a:srgbClr val="000000"/>
                        </a:solidFill>
                        <a:latin typeface="+mn-lt"/>
                      </a:endParaRPr>
                    </a:p>
                  </a:txBody>
                  <a:tcPr marL="0" marR="0" marT="0" marB="0" anchor="ctr">
                    <a:solidFill>
                      <a:schemeClr val="bg1"/>
                    </a:solidFill>
                  </a:tcPr>
                </a:tc>
              </a:tr>
            </a:tbl>
          </a:graphicData>
        </a:graphic>
      </p:graphicFrame>
      <p:sp>
        <p:nvSpPr>
          <p:cNvPr id="10" name="CasellaDiTesto 9"/>
          <p:cNvSpPr txBox="1"/>
          <p:nvPr/>
        </p:nvSpPr>
        <p:spPr>
          <a:xfrm>
            <a:off x="5773476" y="1098000"/>
            <a:ext cx="2954880" cy="1384995"/>
          </a:xfrm>
          <a:prstGeom prst="rect">
            <a:avLst/>
          </a:prstGeom>
          <a:noFill/>
          <a:ln w="25400">
            <a:solidFill>
              <a:srgbClr val="FF0000"/>
            </a:solidFill>
          </a:ln>
        </p:spPr>
        <p:txBody>
          <a:bodyPr wrap="square" rtlCol="0">
            <a:spAutoFit/>
          </a:bodyPr>
          <a:lstStyle/>
          <a:p>
            <a:pPr algn="just"/>
            <a:r>
              <a:rPr lang="it-IT" sz="1200" dirty="0"/>
              <a:t>La Città Metropolitana di Napoli ha un patrimonio storico culturale che va necessariamente tutelato e riqualificato. Molto è stato fatto, ma il percorso è ancora lungo per ridare lustro ad un’area che racchiude beni culturali appartenenti al patrimonio mondiale.</a:t>
            </a:r>
          </a:p>
        </p:txBody>
      </p:sp>
      <p:sp>
        <p:nvSpPr>
          <p:cNvPr id="11" name="CasellaDiTesto 10"/>
          <p:cNvSpPr txBox="1"/>
          <p:nvPr/>
        </p:nvSpPr>
        <p:spPr>
          <a:xfrm>
            <a:off x="5773476" y="2717138"/>
            <a:ext cx="2955600" cy="830997"/>
          </a:xfrm>
          <a:prstGeom prst="rect">
            <a:avLst/>
          </a:prstGeom>
          <a:noFill/>
          <a:ln w="25400">
            <a:solidFill>
              <a:srgbClr val="FFFF00"/>
            </a:solidFill>
          </a:ln>
        </p:spPr>
        <p:txBody>
          <a:bodyPr wrap="square" rtlCol="0">
            <a:spAutoFit/>
          </a:bodyPr>
          <a:lstStyle/>
          <a:p>
            <a:pPr algn="just"/>
            <a:r>
              <a:rPr lang="it-IT" sz="1200" dirty="0"/>
              <a:t>Il tessuto urbano storico è conservato in buone condizioni e ha guadagnando circa il 14% nell’intervallo tra gli ultimi 2 censimenti.</a:t>
            </a:r>
          </a:p>
        </p:txBody>
      </p:sp>
      <p:sp>
        <p:nvSpPr>
          <p:cNvPr id="12" name="CasellaDiTesto 11"/>
          <p:cNvSpPr txBox="1"/>
          <p:nvPr/>
        </p:nvSpPr>
        <p:spPr>
          <a:xfrm>
            <a:off x="5772756" y="3767840"/>
            <a:ext cx="2955600" cy="1015663"/>
          </a:xfrm>
          <a:prstGeom prst="rect">
            <a:avLst/>
          </a:prstGeom>
          <a:noFill/>
          <a:ln w="25400">
            <a:solidFill>
              <a:srgbClr val="00B050"/>
            </a:solidFill>
          </a:ln>
        </p:spPr>
        <p:txBody>
          <a:bodyPr wrap="square" rtlCol="0">
            <a:spAutoFit/>
          </a:bodyPr>
          <a:lstStyle/>
          <a:p>
            <a:pPr algn="just"/>
            <a:r>
              <a:rPr lang="it-IT" sz="1200" dirty="0"/>
              <a:t>Nonostante ci siano ancora siti da riqualificare e  da  riportare allo splendore che meritano il numero dei visitatori in costante aumento fa ben sperare in una ripresa del territorio.</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641" y="3767840"/>
            <a:ext cx="284459"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530" y="2717138"/>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641" y="1098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C:\Users\gdimauro\Pictures\Stemma_cit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16385"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075" y="1098000"/>
            <a:ext cx="48958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438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Ambiente</a:t>
            </a:r>
            <a:endParaRPr lang="it-IT" sz="2400" dirty="0">
              <a:solidFill>
                <a:srgbClr val="505150"/>
              </a:solidFill>
            </a:endParaRPr>
          </a:p>
        </p:txBody>
      </p:sp>
      <p:pic>
        <p:nvPicPr>
          <p:cNvPr id="9"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6"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15361" name="Picture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1000"/>
                    </a14:imgEffect>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346481" y="1562986"/>
            <a:ext cx="8547346" cy="377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831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p:cNvGraphicFramePr>
            <a:graphicFrameLocks noGrp="1"/>
          </p:cNvGraphicFramePr>
          <p:nvPr>
            <p:extLst>
              <p:ext uri="{D42A27DB-BD31-4B8C-83A1-F6EECF244321}">
                <p14:modId xmlns:p14="http://schemas.microsoft.com/office/powerpoint/2010/main" val="3661345023"/>
              </p:ext>
            </p:extLst>
          </p:nvPr>
        </p:nvGraphicFramePr>
        <p:xfrm>
          <a:off x="385200" y="5278780"/>
          <a:ext cx="8211600" cy="820800"/>
        </p:xfrm>
        <a:graphic>
          <a:graphicData uri="http://schemas.openxmlformats.org/drawingml/2006/table">
            <a:tbl>
              <a:tblPr>
                <a:tableStyleId>{00A15C55-8517-42AA-B614-E9B94910E393}</a:tableStyleId>
              </a:tblPr>
              <a:tblGrid>
                <a:gridCol w="216000"/>
                <a:gridCol w="3805200"/>
                <a:gridCol w="230400"/>
                <a:gridCol w="3960000"/>
              </a:tblGrid>
              <a:tr h="205200">
                <a:tc>
                  <a:txBody>
                    <a:bodyPr/>
                    <a:lstStyle/>
                    <a:p>
                      <a:pPr algn="l" fontAlgn="ctr"/>
                      <a:r>
                        <a:rPr lang="it-IT" sz="1100" b="1" u="none" strike="noStrike" baseline="0" dirty="0" smtClean="0">
                          <a:latin typeface="+mn-lt"/>
                        </a:rPr>
                        <a:t> 1</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Disponibilità di verde urbano</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5</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Densità piste ciclabili</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2</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Superamento limiti inquinamento aria - PM10 (</a:t>
                      </a:r>
                      <a:r>
                        <a:rPr lang="it-IT" sz="1100" b="1" u="none" strike="noStrike" baseline="0" dirty="0" err="1" smtClean="0">
                          <a:latin typeface="+mn-lt"/>
                        </a:rPr>
                        <a:t>n°max</a:t>
                      </a:r>
                      <a:r>
                        <a:rPr lang="it-IT" sz="1100" b="1" u="none" strike="noStrike" baseline="0" dirty="0" smtClean="0">
                          <a:latin typeface="+mn-lt"/>
                        </a:rPr>
                        <a:t>)</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6</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chemeClr val="dk1"/>
                          </a:solidFill>
                          <a:latin typeface="+mn-lt"/>
                        </a:rPr>
                        <a:t>Energia prodotta da fonti rinnovabili</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3</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Consumo di elettricità per uso domestico</a:t>
                      </a:r>
                      <a:endParaRPr lang="it-IT" sz="1100" b="1" i="0" u="none" strike="noStrike" baseline="0" dirty="0" smtClean="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7</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Afflusso in discarica di rifiuti urbani (anche da fuori </a:t>
                      </a:r>
                      <a:r>
                        <a:rPr lang="it-IT" sz="1100" b="1" i="0" u="none" strike="noStrike" baseline="0" dirty="0" err="1" smtClean="0">
                          <a:solidFill>
                            <a:srgbClr val="000000"/>
                          </a:solidFill>
                          <a:latin typeface="+mn-lt"/>
                        </a:rPr>
                        <a:t>prov</a:t>
                      </a:r>
                      <a:r>
                        <a:rPr lang="it-IT" sz="1100" b="1" i="0" u="none" strike="noStrike" baseline="0" dirty="0" smtClean="0">
                          <a:solidFill>
                            <a:srgbClr val="000000"/>
                          </a:solidFill>
                          <a:latin typeface="+mn-lt"/>
                        </a:rPr>
                        <a:t>.)</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4</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Acqua potabile erogata giornalmente</a:t>
                      </a:r>
                      <a:endParaRPr lang="it-IT" sz="1100" b="1" i="0" u="none" strike="noStrike" baseline="0" dirty="0" smtClean="0">
                        <a:solidFill>
                          <a:srgbClr val="000000"/>
                        </a:solidFill>
                        <a:latin typeface="+mn-lt"/>
                      </a:endParaRPr>
                    </a:p>
                  </a:txBody>
                  <a:tcPr marL="0" marR="0" marT="0" marB="0" anchor="ctr">
                    <a:solidFill>
                      <a:schemeClr val="bg1"/>
                    </a:solidFill>
                  </a:tcPr>
                </a:tc>
                <a:tc>
                  <a:txBody>
                    <a:bodyPr/>
                    <a:lstStyle/>
                    <a:p>
                      <a:pPr algn="l" fontAlgn="b"/>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endParaRPr lang="it-IT" sz="1100" b="1" i="0" u="none" strike="noStrike" baseline="0" dirty="0">
                        <a:solidFill>
                          <a:srgbClr val="000000"/>
                        </a:solidFill>
                        <a:latin typeface="+mn-lt"/>
                      </a:endParaRPr>
                    </a:p>
                  </a:txBody>
                  <a:tcPr marL="0" marR="0" marT="0" marB="0" anchor="ctr">
                    <a:solidFill>
                      <a:schemeClr val="bg1"/>
                    </a:solidFill>
                  </a:tcPr>
                </a:tc>
              </a:tr>
            </a:tbl>
          </a:graphicData>
        </a:graphic>
      </p:graphicFrame>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Ambiente</a:t>
            </a:r>
            <a:endParaRPr lang="it-IT" sz="2400" dirty="0">
              <a:solidFill>
                <a:srgbClr val="505150"/>
              </a:solidFill>
            </a:endParaRPr>
          </a:p>
        </p:txBody>
      </p:sp>
      <p:pic>
        <p:nvPicPr>
          <p:cNvPr id="8"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sp>
        <p:nvSpPr>
          <p:cNvPr id="9" name="CasellaDiTesto 8"/>
          <p:cNvSpPr txBox="1"/>
          <p:nvPr/>
        </p:nvSpPr>
        <p:spPr>
          <a:xfrm>
            <a:off x="5773476" y="1098000"/>
            <a:ext cx="2954880" cy="1015663"/>
          </a:xfrm>
          <a:prstGeom prst="rect">
            <a:avLst/>
          </a:prstGeom>
          <a:noFill/>
          <a:ln w="25400">
            <a:solidFill>
              <a:srgbClr val="FF0000"/>
            </a:solidFill>
          </a:ln>
        </p:spPr>
        <p:txBody>
          <a:bodyPr wrap="square" rtlCol="0">
            <a:spAutoFit/>
          </a:bodyPr>
          <a:lstStyle/>
          <a:p>
            <a:pPr algn="just"/>
            <a:r>
              <a:rPr lang="it-IT" sz="1200" dirty="0"/>
              <a:t>Gli indicatori critici di questa dimensione sono: la disponibilità di verde urbano, il superamento dei limiti d’inquinamento dell’aria e l’energia prodotta da fonti rinnovabili.</a:t>
            </a:r>
          </a:p>
        </p:txBody>
      </p:sp>
      <p:sp>
        <p:nvSpPr>
          <p:cNvPr id="11" name="CasellaDiTesto 10"/>
          <p:cNvSpPr txBox="1"/>
          <p:nvPr/>
        </p:nvSpPr>
        <p:spPr>
          <a:xfrm>
            <a:off x="5773476" y="2324571"/>
            <a:ext cx="2955600" cy="1015663"/>
          </a:xfrm>
          <a:prstGeom prst="rect">
            <a:avLst/>
          </a:prstGeom>
          <a:noFill/>
          <a:ln w="25400">
            <a:solidFill>
              <a:srgbClr val="FFFF00"/>
            </a:solidFill>
          </a:ln>
        </p:spPr>
        <p:txBody>
          <a:bodyPr wrap="square" rtlCol="0">
            <a:spAutoFit/>
          </a:bodyPr>
          <a:lstStyle/>
          <a:p>
            <a:pPr algn="just"/>
            <a:r>
              <a:rPr lang="it-IT" sz="1200" dirty="0"/>
              <a:t>La densità delle piste ciclabili fa ben sperare in un futuro avvicinamento alla media nazionale attraverso un maggior coinvolgimento da parte delle amministrazioni locali.</a:t>
            </a:r>
          </a:p>
        </p:txBody>
      </p:sp>
      <p:sp>
        <p:nvSpPr>
          <p:cNvPr id="12" name="CasellaDiTesto 11"/>
          <p:cNvSpPr txBox="1"/>
          <p:nvPr/>
        </p:nvSpPr>
        <p:spPr>
          <a:xfrm>
            <a:off x="5775402" y="3558642"/>
            <a:ext cx="2955600" cy="1015663"/>
          </a:xfrm>
          <a:prstGeom prst="rect">
            <a:avLst/>
          </a:prstGeom>
          <a:noFill/>
          <a:ln w="25400">
            <a:solidFill>
              <a:srgbClr val="00B050"/>
            </a:solidFill>
          </a:ln>
        </p:spPr>
        <p:txBody>
          <a:bodyPr wrap="square" rtlCol="0">
            <a:spAutoFit/>
          </a:bodyPr>
          <a:lstStyle/>
          <a:p>
            <a:pPr algn="just"/>
            <a:r>
              <a:rPr lang="it-IT" sz="1200" dirty="0"/>
              <a:t>Gli indicatori sull’utilizzo delle risorse sono note positive per la nostra area metropolitana in termini di risparmio sia dell’energia elettrica domestica sia dell’acqua potabile.</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641" y="3558642"/>
            <a:ext cx="284459"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640" y="2324571"/>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641" y="1098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C:\Users\gdimauro\Pictures\Stemma_cit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14337"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075" y="1098000"/>
            <a:ext cx="481012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145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Ricerca e innovazione</a:t>
            </a:r>
            <a:endParaRPr lang="it-IT" sz="2400" dirty="0">
              <a:solidFill>
                <a:srgbClr val="505150"/>
              </a:solidFill>
            </a:endParaRPr>
          </a:p>
        </p:txBody>
      </p:sp>
      <p:pic>
        <p:nvPicPr>
          <p:cNvPr id="9"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6"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13313" name="Picture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1000"/>
                    </a14:imgEffect>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346074" y="1632794"/>
            <a:ext cx="8516031" cy="361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662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a:solidFill>
                  <a:srgbClr val="505150"/>
                </a:solidFill>
              </a:rPr>
              <a:t>Ricerca e innovazione</a:t>
            </a:r>
          </a:p>
        </p:txBody>
      </p:sp>
      <p:pic>
        <p:nvPicPr>
          <p:cNvPr id="8"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graphicFrame>
        <p:nvGraphicFramePr>
          <p:cNvPr id="10" name="Tabella 9"/>
          <p:cNvGraphicFramePr>
            <a:graphicFrameLocks noGrp="1"/>
          </p:cNvGraphicFramePr>
          <p:nvPr>
            <p:extLst>
              <p:ext uri="{D42A27DB-BD31-4B8C-83A1-F6EECF244321}">
                <p14:modId xmlns:p14="http://schemas.microsoft.com/office/powerpoint/2010/main" val="156188727"/>
              </p:ext>
            </p:extLst>
          </p:nvPr>
        </p:nvGraphicFramePr>
        <p:xfrm>
          <a:off x="385200" y="5079711"/>
          <a:ext cx="8067600" cy="1026000"/>
        </p:xfrm>
        <a:graphic>
          <a:graphicData uri="http://schemas.openxmlformats.org/drawingml/2006/table">
            <a:tbl>
              <a:tblPr>
                <a:tableStyleId>{00A15C55-8517-42AA-B614-E9B94910E393}</a:tableStyleId>
              </a:tblPr>
              <a:tblGrid>
                <a:gridCol w="234000"/>
                <a:gridCol w="3801600"/>
                <a:gridCol w="230400"/>
                <a:gridCol w="3801600"/>
              </a:tblGrid>
              <a:tr h="205200">
                <a:tc>
                  <a:txBody>
                    <a:bodyPr/>
                    <a:lstStyle/>
                    <a:p>
                      <a:pPr algn="l" fontAlgn="ctr"/>
                      <a:r>
                        <a:rPr lang="it-IT" sz="1100" b="1" u="none" strike="noStrike" baseline="0" dirty="0" smtClean="0">
                          <a:latin typeface="+mn-lt"/>
                        </a:rPr>
                        <a:t> 1</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a:latin typeface="+mn-lt"/>
                        </a:rPr>
                        <a:t>Propensione alla </a:t>
                      </a:r>
                      <a:r>
                        <a:rPr lang="it-IT" sz="1100" b="1" u="none" strike="noStrike" baseline="0" dirty="0" err="1">
                          <a:latin typeface="+mn-lt"/>
                        </a:rPr>
                        <a:t>brevettazione</a:t>
                      </a:r>
                      <a:r>
                        <a:rPr lang="it-IT" sz="1100" b="1" u="none" strike="noStrike" baseline="0" dirty="0">
                          <a:latin typeface="+mn-lt"/>
                        </a:rPr>
                        <a:t> (domande presentate)</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5</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a:latin typeface="+mn-lt"/>
                        </a:rPr>
                        <a:t>Flussi di nuovi laureati in </a:t>
                      </a:r>
                      <a:r>
                        <a:rPr lang="it-IT" sz="1100" b="1" u="none" strike="noStrike" baseline="0" dirty="0" err="1">
                          <a:latin typeface="+mn-lt"/>
                        </a:rPr>
                        <a:t>S&amp;T</a:t>
                      </a:r>
                      <a:r>
                        <a:rPr lang="it-IT" sz="1100" b="1" u="none" strike="noStrike" baseline="0" dirty="0">
                          <a:latin typeface="+mn-lt"/>
                        </a:rPr>
                        <a:t> residenti </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2</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Incidenza dei brevetti nel settore High-tech</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6</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a:latin typeface="+mn-lt"/>
                        </a:rPr>
                        <a:t>Flussi di nuovi laureati in S&amp;T </a:t>
                      </a:r>
                      <a:r>
                        <a:rPr lang="it-IT" sz="1100" b="1" u="none" strike="noStrike" baseline="0" dirty="0" smtClean="0">
                          <a:latin typeface="+mn-lt"/>
                        </a:rPr>
                        <a:t>residenti (totale) </a:t>
                      </a:r>
                      <a:endParaRPr lang="it-IT" sz="1100" b="1" i="0" u="none" strike="noStrike" baseline="0" dirty="0">
                        <a:solidFill>
                          <a:srgbClr val="000000"/>
                        </a:solidFill>
                        <a:latin typeface="+mn-lt"/>
                      </a:endParaRPr>
                    </a:p>
                  </a:txBody>
                  <a:tcPr marL="0" marR="0" marT="0" marB="0" anchor="ctr">
                    <a:solidFill>
                      <a:schemeClr val="bg1"/>
                    </a:solidFill>
                  </a:tcPr>
                </a:tc>
              </a:tr>
              <a:tr h="410400">
                <a:tc>
                  <a:txBody>
                    <a:bodyPr/>
                    <a:lstStyle/>
                    <a:p>
                      <a:pPr algn="l" fontAlgn="ctr"/>
                      <a:r>
                        <a:rPr lang="it-IT" sz="1100" b="1" u="none" strike="noStrike" baseline="0" dirty="0" smtClean="0">
                          <a:latin typeface="+mn-lt"/>
                        </a:rPr>
                        <a:t> 3</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Incidenza dei brevetti nel settore ICT</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7</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Specializzazione </a:t>
                      </a:r>
                      <a:r>
                        <a:rPr lang="it-IT" sz="1100" b="1" u="none" strike="noStrike" baseline="0" dirty="0">
                          <a:latin typeface="+mn-lt"/>
                        </a:rPr>
                        <a:t>produttiva in settori </a:t>
                      </a:r>
                      <a:r>
                        <a:rPr lang="it-IT" sz="1100" b="1" u="none" strike="noStrike" baseline="0" dirty="0" smtClean="0">
                          <a:latin typeface="+mn-lt"/>
                        </a:rPr>
                        <a:t>ad alta </a:t>
                      </a:r>
                      <a:r>
                        <a:rPr lang="it-IT" sz="1100" b="1" u="none" strike="noStrike" baseline="0" dirty="0">
                          <a:latin typeface="+mn-lt"/>
                        </a:rPr>
                        <a:t>intensità di conoscenza</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4</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Incidenza dei brevetti nel settore  delle biotecnologie</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endParaRPr lang="it-IT" sz="1100" b="1" i="0" u="none" strike="noStrike" baseline="0" dirty="0">
                        <a:solidFill>
                          <a:srgbClr val="000000"/>
                        </a:solidFill>
                        <a:latin typeface="+mn-lt"/>
                      </a:endParaRPr>
                    </a:p>
                  </a:txBody>
                  <a:tcPr marL="0" marR="0" marT="0" marB="0" anchor="ctr">
                    <a:solidFill>
                      <a:schemeClr val="bg1"/>
                    </a:solidFill>
                  </a:tcPr>
                </a:tc>
              </a:tr>
            </a:tbl>
          </a:graphicData>
        </a:graphic>
      </p:graphicFrame>
      <p:sp>
        <p:nvSpPr>
          <p:cNvPr id="9" name="CasellaDiTesto 8"/>
          <p:cNvSpPr txBox="1"/>
          <p:nvPr/>
        </p:nvSpPr>
        <p:spPr>
          <a:xfrm>
            <a:off x="5773476" y="1098000"/>
            <a:ext cx="2954880" cy="1015663"/>
          </a:xfrm>
          <a:prstGeom prst="rect">
            <a:avLst/>
          </a:prstGeom>
          <a:noFill/>
          <a:ln w="25400">
            <a:solidFill>
              <a:srgbClr val="FF0000"/>
            </a:solidFill>
          </a:ln>
        </p:spPr>
        <p:txBody>
          <a:bodyPr wrap="square" rtlCol="0">
            <a:spAutoFit/>
          </a:bodyPr>
          <a:lstStyle/>
          <a:p>
            <a:pPr algn="just"/>
            <a:r>
              <a:rPr lang="it-IT" sz="1200" dirty="0"/>
              <a:t>E’ una dimensione che non rivela particolari criticità, ravvisabili unicamente nella propensione alla </a:t>
            </a:r>
            <a:r>
              <a:rPr lang="it-IT" sz="1200" dirty="0" err="1"/>
              <a:t>brevettazione</a:t>
            </a:r>
            <a:r>
              <a:rPr lang="it-IT" sz="1200" dirty="0"/>
              <a:t> che è notevolmente inferiore rispetto alla media nazionale.</a:t>
            </a:r>
          </a:p>
        </p:txBody>
      </p:sp>
      <p:sp>
        <p:nvSpPr>
          <p:cNvPr id="11" name="CasellaDiTesto 10"/>
          <p:cNvSpPr txBox="1"/>
          <p:nvPr/>
        </p:nvSpPr>
        <p:spPr>
          <a:xfrm>
            <a:off x="5775402" y="2314775"/>
            <a:ext cx="2955600" cy="1200329"/>
          </a:xfrm>
          <a:prstGeom prst="rect">
            <a:avLst/>
          </a:prstGeom>
          <a:noFill/>
          <a:ln w="25400">
            <a:solidFill>
              <a:srgbClr val="FFFF00"/>
            </a:solidFill>
          </a:ln>
        </p:spPr>
        <p:txBody>
          <a:bodyPr wrap="square" rtlCol="0">
            <a:spAutoFit/>
          </a:bodyPr>
          <a:lstStyle/>
          <a:p>
            <a:pPr algn="just"/>
            <a:r>
              <a:rPr lang="it-IT" sz="1200" dirty="0"/>
              <a:t>I flussi di nuovi laureati in discipline tecnico scientifiche residenti fanno ben sperare in un mantenimento della propensione a brevettare nei settori nei quali queste discipline approfondiscono gli studi.</a:t>
            </a:r>
          </a:p>
        </p:txBody>
      </p:sp>
      <p:sp>
        <p:nvSpPr>
          <p:cNvPr id="12" name="CasellaDiTesto 11"/>
          <p:cNvSpPr txBox="1"/>
          <p:nvPr/>
        </p:nvSpPr>
        <p:spPr>
          <a:xfrm>
            <a:off x="5775402" y="3736246"/>
            <a:ext cx="2955600" cy="1200329"/>
          </a:xfrm>
          <a:prstGeom prst="rect">
            <a:avLst/>
          </a:prstGeom>
          <a:noFill/>
          <a:ln w="25400">
            <a:solidFill>
              <a:srgbClr val="00B050"/>
            </a:solidFill>
          </a:ln>
        </p:spPr>
        <p:txBody>
          <a:bodyPr wrap="square" rtlCol="0">
            <a:spAutoFit/>
          </a:bodyPr>
          <a:lstStyle/>
          <a:p>
            <a:pPr algn="just"/>
            <a:r>
              <a:rPr lang="it-IT" sz="1200" dirty="0"/>
              <a:t>Risalta positivamente l’incidenza dei brevetti nei settori High-tech, ICT e biotecnologie e infine l’ottima specializzazione produttiva delle imprese private in settori ad alta intensità di conoscenza.</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752" y="3736246"/>
            <a:ext cx="284459"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640" y="2314775"/>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641" y="1098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C:\Users\gdimauro\Pictures\Stemma_cit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12289"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075" y="1098000"/>
            <a:ext cx="48006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217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626770" y="2034618"/>
            <a:ext cx="3833739" cy="3877985"/>
          </a:xfrm>
          <a:prstGeom prst="rect">
            <a:avLst/>
          </a:prstGeom>
          <a:noFill/>
        </p:spPr>
        <p:txBody>
          <a:bodyPr wrap="square" rtlCol="0">
            <a:spAutoFit/>
          </a:bodyPr>
          <a:lstStyle/>
          <a:p>
            <a:r>
              <a:rPr lang="it-IT" dirty="0" smtClean="0">
                <a:solidFill>
                  <a:schemeClr val="tx1">
                    <a:lumMod val="75000"/>
                    <a:lumOff val="25000"/>
                  </a:schemeClr>
                </a:solidFill>
              </a:rPr>
              <a:t>82 indicatori per 11 dimensioni</a:t>
            </a:r>
          </a:p>
          <a:p>
            <a:r>
              <a:rPr lang="it-IT" dirty="0" smtClean="0">
                <a:solidFill>
                  <a:schemeClr val="tx1">
                    <a:lumMod val="75000"/>
                    <a:lumOff val="25000"/>
                  </a:schemeClr>
                </a:solidFill>
              </a:rPr>
              <a:t>per 28 province aderenti, le rispettive regioni e l’Italia</a:t>
            </a:r>
          </a:p>
          <a:p>
            <a:endParaRPr lang="it-IT" dirty="0">
              <a:solidFill>
                <a:schemeClr val="tx1">
                  <a:lumMod val="75000"/>
                  <a:lumOff val="25000"/>
                </a:schemeClr>
              </a:solidFill>
            </a:endParaRPr>
          </a:p>
          <a:p>
            <a:r>
              <a:rPr lang="it-IT" dirty="0" smtClean="0">
                <a:solidFill>
                  <a:schemeClr val="tx1">
                    <a:lumMod val="75000"/>
                    <a:lumOff val="25000"/>
                  </a:schemeClr>
                </a:solidFill>
              </a:rPr>
              <a:t>Disponibili on-line</a:t>
            </a:r>
          </a:p>
          <a:p>
            <a:pPr marL="285750" indent="-285750">
              <a:buFont typeface="Arial" panose="020B0604020202020204" pitchFamily="34" charset="0"/>
              <a:buChar char="•"/>
            </a:pPr>
            <a:r>
              <a:rPr lang="it-IT" dirty="0" smtClean="0">
                <a:solidFill>
                  <a:schemeClr val="tx1">
                    <a:lumMod val="75000"/>
                    <a:lumOff val="25000"/>
                  </a:schemeClr>
                </a:solidFill>
              </a:rPr>
              <a:t>Volumi</a:t>
            </a:r>
          </a:p>
          <a:p>
            <a:pPr marL="285750" indent="-285750">
              <a:buFont typeface="Arial" panose="020B0604020202020204" pitchFamily="34" charset="0"/>
              <a:buChar char="•"/>
            </a:pPr>
            <a:r>
              <a:rPr lang="it-IT" dirty="0" smtClean="0">
                <a:solidFill>
                  <a:schemeClr val="tx1">
                    <a:lumMod val="75000"/>
                    <a:lumOff val="25000"/>
                  </a:schemeClr>
                </a:solidFill>
              </a:rPr>
              <a:t>Metadati</a:t>
            </a:r>
          </a:p>
          <a:p>
            <a:pPr marL="285750" indent="-285750">
              <a:buFont typeface="Arial" panose="020B0604020202020204" pitchFamily="34" charset="0"/>
              <a:buChar char="•"/>
            </a:pPr>
            <a:r>
              <a:rPr lang="it-IT" dirty="0" smtClean="0">
                <a:solidFill>
                  <a:schemeClr val="tx1">
                    <a:lumMod val="75000"/>
                    <a:lumOff val="25000"/>
                  </a:schemeClr>
                </a:solidFill>
              </a:rPr>
              <a:t>Documentazione metodologica</a:t>
            </a:r>
          </a:p>
          <a:p>
            <a:endParaRPr lang="it-IT" dirty="0">
              <a:solidFill>
                <a:schemeClr val="tx1">
                  <a:lumMod val="75000"/>
                  <a:lumOff val="25000"/>
                </a:schemeClr>
              </a:solidFill>
            </a:endParaRPr>
          </a:p>
          <a:p>
            <a:r>
              <a:rPr lang="it-IT" dirty="0" smtClean="0">
                <a:solidFill>
                  <a:schemeClr val="tx1">
                    <a:lumMod val="75000"/>
                    <a:lumOff val="25000"/>
                  </a:schemeClr>
                </a:solidFill>
                <a:hlinkClick r:id="rId3"/>
              </a:rPr>
              <a:t>www.besdelleprovince.it</a:t>
            </a:r>
            <a:endParaRPr lang="it-IT" dirty="0" smtClean="0">
              <a:solidFill>
                <a:schemeClr val="tx1">
                  <a:lumMod val="75000"/>
                  <a:lumOff val="25000"/>
                </a:schemeClr>
              </a:solidFill>
            </a:endParaRPr>
          </a:p>
          <a:p>
            <a:endParaRPr lang="it-IT" dirty="0" smtClean="0">
              <a:solidFill>
                <a:schemeClr val="tx1">
                  <a:lumMod val="75000"/>
                  <a:lumOff val="25000"/>
                </a:schemeClr>
              </a:solidFill>
            </a:endParaRPr>
          </a:p>
          <a:p>
            <a:endParaRPr lang="it-IT" sz="1600" dirty="0">
              <a:solidFill>
                <a:schemeClr val="tx1">
                  <a:lumMod val="75000"/>
                  <a:lumOff val="25000"/>
                </a:schemeClr>
              </a:solidFill>
            </a:endParaRPr>
          </a:p>
          <a:p>
            <a:r>
              <a:rPr lang="it-IT" sz="1600" dirty="0" smtClean="0">
                <a:solidFill>
                  <a:schemeClr val="tx1">
                    <a:lumMod val="75000"/>
                    <a:lumOff val="25000"/>
                  </a:schemeClr>
                </a:solidFill>
              </a:rPr>
              <a:t>									</a:t>
            </a:r>
            <a:endParaRPr lang="it-IT" sz="1600" dirty="0">
              <a:solidFill>
                <a:schemeClr val="tx1">
                  <a:lumMod val="75000"/>
                  <a:lumOff val="25000"/>
                </a:schemeClr>
              </a:solidFill>
            </a:endParaRPr>
          </a:p>
        </p:txBody>
      </p:sp>
      <p:sp>
        <p:nvSpPr>
          <p:cNvPr id="11" name="CasellaDiTesto 10"/>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Il </a:t>
            </a:r>
            <a:r>
              <a:rPr lang="it-IT" sz="2400" dirty="0" err="1" smtClean="0">
                <a:solidFill>
                  <a:srgbClr val="505150"/>
                </a:solidFill>
              </a:rPr>
              <a:t>Bes</a:t>
            </a:r>
            <a:r>
              <a:rPr lang="it-IT" sz="2400" dirty="0" smtClean="0">
                <a:solidFill>
                  <a:srgbClr val="505150"/>
                </a:solidFill>
              </a:rPr>
              <a:t> delle province – Anno 2015</a:t>
            </a:r>
            <a:endParaRPr lang="it-IT" sz="2400" dirty="0">
              <a:solidFill>
                <a:srgbClr val="50515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9" y="1771199"/>
            <a:ext cx="2997260" cy="4226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Immagine 13" descr="bes_province.JPG"/>
          <p:cNvPicPr>
            <a:picLocks noChangeAspect="1"/>
          </p:cNvPicPr>
          <p:nvPr/>
        </p:nvPicPr>
        <p:blipFill>
          <a:blip r:embed="rId5"/>
          <a:srcRect/>
          <a:stretch>
            <a:fillRect/>
          </a:stretch>
        </p:blipFill>
        <p:spPr bwMode="auto">
          <a:xfrm>
            <a:off x="6891954" y="6326510"/>
            <a:ext cx="1056490" cy="245184"/>
          </a:xfrm>
          <a:prstGeom prst="rect">
            <a:avLst/>
          </a:prstGeom>
          <a:noFill/>
          <a:ln w="9525">
            <a:noFill/>
            <a:miter lim="800000"/>
            <a:headEnd/>
            <a:tailEnd/>
          </a:ln>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9" y="1771200"/>
            <a:ext cx="2997260" cy="422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85199" y="1771200"/>
            <a:ext cx="2997260" cy="2359685"/>
          </a:xfrm>
          <a:prstGeom prst="rect">
            <a:avLst/>
          </a:prstGeom>
        </p:spPr>
        <p:txBody>
          <a:bodyPr wrap="square">
            <a:spAutoFit/>
          </a:bodyPr>
          <a:lstStyle/>
          <a:p>
            <a:pPr marL="533400" marR="106045">
              <a:lnSpc>
                <a:spcPct val="91000"/>
              </a:lnSpc>
              <a:spcBef>
                <a:spcPts val="310"/>
              </a:spcBef>
              <a:spcAft>
                <a:spcPts val="0"/>
              </a:spcAft>
            </a:pPr>
            <a:endParaRPr lang="it-IT" dirty="0" smtClean="0">
              <a:solidFill>
                <a:srgbClr val="FFFFFF"/>
              </a:solidFill>
              <a:ea typeface="Calibri"/>
              <a:cs typeface="Times New Roman"/>
            </a:endParaRPr>
          </a:p>
          <a:p>
            <a:pPr marL="533400" marR="106045">
              <a:lnSpc>
                <a:spcPct val="91000"/>
              </a:lnSpc>
              <a:spcBef>
                <a:spcPts val="310"/>
              </a:spcBef>
              <a:spcAft>
                <a:spcPts val="0"/>
              </a:spcAft>
            </a:pPr>
            <a:endParaRPr lang="it-IT" sz="1600" dirty="0" smtClean="0">
              <a:solidFill>
                <a:srgbClr val="FFFFFF"/>
              </a:solidFill>
              <a:ea typeface="Calibri"/>
              <a:cs typeface="Times New Roman"/>
            </a:endParaRPr>
          </a:p>
          <a:p>
            <a:pPr marL="533400" marR="106045">
              <a:lnSpc>
                <a:spcPct val="91000"/>
              </a:lnSpc>
              <a:spcBef>
                <a:spcPts val="310"/>
              </a:spcBef>
              <a:spcAft>
                <a:spcPts val="0"/>
              </a:spcAft>
            </a:pPr>
            <a:r>
              <a:rPr lang="it-IT" sz="1600" dirty="0" smtClean="0">
                <a:solidFill>
                  <a:srgbClr val="FFFFFF"/>
                </a:solidFill>
                <a:ea typeface="Calibri"/>
                <a:cs typeface="Times New Roman"/>
              </a:rPr>
              <a:t>IL </a:t>
            </a:r>
            <a:r>
              <a:rPr lang="it-IT" sz="1600" dirty="0">
                <a:solidFill>
                  <a:srgbClr val="FFFFFF"/>
                </a:solidFill>
                <a:ea typeface="Calibri"/>
                <a:cs typeface="Times New Roman"/>
              </a:rPr>
              <a:t>BENESSERE EQUO E SOSTENIBILE NELLA CITTÀ METROPOLITANA</a:t>
            </a:r>
            <a:r>
              <a:rPr lang="it-IT" sz="1600" spc="10" dirty="0">
                <a:solidFill>
                  <a:srgbClr val="FFFFFF"/>
                </a:solidFill>
                <a:ea typeface="Calibri"/>
                <a:cs typeface="Times New Roman"/>
              </a:rPr>
              <a:t> </a:t>
            </a:r>
            <a:r>
              <a:rPr lang="it-IT" sz="1600" dirty="0">
                <a:solidFill>
                  <a:srgbClr val="FFFFFF"/>
                </a:solidFill>
                <a:ea typeface="Calibri"/>
                <a:cs typeface="Times New Roman"/>
              </a:rPr>
              <a:t>DI</a:t>
            </a:r>
            <a:endParaRPr lang="it-IT" sz="1600" dirty="0">
              <a:latin typeface="Calibri"/>
              <a:ea typeface="Calibri"/>
              <a:cs typeface="Times New Roman"/>
            </a:endParaRPr>
          </a:p>
          <a:p>
            <a:pPr marL="533400" marR="106045">
              <a:spcBef>
                <a:spcPts val="1095"/>
              </a:spcBef>
              <a:spcAft>
                <a:spcPts val="0"/>
              </a:spcAft>
            </a:pPr>
            <a:r>
              <a:rPr lang="it-IT" b="1" dirty="0">
                <a:solidFill>
                  <a:srgbClr val="F5BB1C"/>
                </a:solidFill>
                <a:latin typeface="Arial Black"/>
                <a:ea typeface="Calibri"/>
                <a:cs typeface="Times New Roman"/>
              </a:rPr>
              <a:t>NAPOLI</a:t>
            </a:r>
            <a:endParaRPr lang="it-IT" sz="800" dirty="0">
              <a:latin typeface="Calibri"/>
              <a:ea typeface="Calibri"/>
              <a:cs typeface="Times New Roman"/>
            </a:endParaRPr>
          </a:p>
          <a:p>
            <a:pPr>
              <a:spcAft>
                <a:spcPts val="0"/>
              </a:spcAft>
            </a:pPr>
            <a:r>
              <a:rPr lang="it-IT" sz="800" b="1" dirty="0">
                <a:latin typeface="Arial Black"/>
                <a:ea typeface="Arial Black"/>
                <a:cs typeface="Arial Black"/>
              </a:rPr>
              <a:t> </a:t>
            </a:r>
            <a:endParaRPr lang="it-IT" sz="800" dirty="0">
              <a:latin typeface="Calibri"/>
              <a:ea typeface="Calibri"/>
              <a:cs typeface="Times New Roman"/>
            </a:endParaRPr>
          </a:p>
          <a:p>
            <a:pPr>
              <a:spcAft>
                <a:spcPts val="0"/>
              </a:spcAft>
            </a:pPr>
            <a:r>
              <a:rPr lang="it-IT" sz="800" b="1" dirty="0">
                <a:latin typeface="Arial Black"/>
                <a:ea typeface="Arial Black"/>
                <a:cs typeface="Arial Black"/>
              </a:rPr>
              <a:t> </a:t>
            </a:r>
            <a:r>
              <a:rPr lang="it-IT" sz="800" b="1" dirty="0" smtClean="0">
                <a:latin typeface="Arial Black"/>
                <a:ea typeface="Arial Black"/>
                <a:cs typeface="Arial Black"/>
              </a:rPr>
              <a:t>	  </a:t>
            </a:r>
            <a:r>
              <a:rPr lang="it-IT" b="1" dirty="0" smtClean="0">
                <a:solidFill>
                  <a:srgbClr val="F5BB1C"/>
                </a:solidFill>
                <a:latin typeface="Arial Black"/>
                <a:ea typeface="Calibri"/>
                <a:cs typeface="Times New Roman"/>
              </a:rPr>
              <a:t>2015</a:t>
            </a:r>
            <a:endParaRPr lang="it-IT" sz="800" dirty="0">
              <a:effectLst/>
              <a:latin typeface="Calibri"/>
              <a:ea typeface="Calibri"/>
              <a:cs typeface="Times New Roman"/>
            </a:endParaRPr>
          </a:p>
        </p:txBody>
      </p:sp>
      <p:pic>
        <p:nvPicPr>
          <p:cNvPr id="10" name="Picture 2" descr="C:\Users\gdimauro\Pictures\Stemma_cit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999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Qualità dei servizi</a:t>
            </a:r>
            <a:endParaRPr lang="it-IT" sz="2400" dirty="0">
              <a:solidFill>
                <a:srgbClr val="505150"/>
              </a:solidFill>
            </a:endParaRPr>
          </a:p>
        </p:txBody>
      </p:sp>
      <p:pic>
        <p:nvPicPr>
          <p:cNvPr id="9"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6"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1"/>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1000"/>
                    </a14:imgEffect>
                    <a14:imgEffect>
                      <a14:brightnessContrast contrast="21000"/>
                    </a14:imgEffect>
                  </a14:imgLayer>
                </a14:imgProps>
              </a:ext>
              <a:ext uri="{28A0092B-C50C-407E-A947-70E740481C1C}">
                <a14:useLocalDpi xmlns:a14="http://schemas.microsoft.com/office/drawing/2010/main" val="0"/>
              </a:ext>
            </a:extLst>
          </a:blip>
          <a:srcRect/>
          <a:stretch>
            <a:fillRect/>
          </a:stretch>
        </p:blipFill>
        <p:spPr bwMode="auto">
          <a:xfrm>
            <a:off x="359857" y="1658679"/>
            <a:ext cx="8550777" cy="359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872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a:solidFill>
                  <a:srgbClr val="505150"/>
                </a:solidFill>
              </a:rPr>
              <a:t>Qualità dei servizi</a:t>
            </a:r>
          </a:p>
        </p:txBody>
      </p:sp>
      <p:pic>
        <p:nvPicPr>
          <p:cNvPr id="8"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graphicFrame>
        <p:nvGraphicFramePr>
          <p:cNvPr id="9" name="Tabella 8"/>
          <p:cNvGraphicFramePr>
            <a:graphicFrameLocks noGrp="1"/>
          </p:cNvGraphicFramePr>
          <p:nvPr>
            <p:extLst>
              <p:ext uri="{D42A27DB-BD31-4B8C-83A1-F6EECF244321}">
                <p14:modId xmlns:p14="http://schemas.microsoft.com/office/powerpoint/2010/main" val="846094720"/>
              </p:ext>
            </p:extLst>
          </p:nvPr>
        </p:nvGraphicFramePr>
        <p:xfrm>
          <a:off x="385200" y="5179513"/>
          <a:ext cx="8064000" cy="913320"/>
        </p:xfrm>
        <a:graphic>
          <a:graphicData uri="http://schemas.openxmlformats.org/drawingml/2006/table">
            <a:tbl>
              <a:tblPr>
                <a:tableStyleId>{00A15C55-8517-42AA-B614-E9B94910E393}</a:tableStyleId>
              </a:tblPr>
              <a:tblGrid>
                <a:gridCol w="230400"/>
                <a:gridCol w="3801600"/>
                <a:gridCol w="230400"/>
                <a:gridCol w="3801600"/>
              </a:tblGrid>
              <a:tr h="154915">
                <a:tc>
                  <a:txBody>
                    <a:bodyPr/>
                    <a:lstStyle/>
                    <a:p>
                      <a:pPr algn="l" fontAlgn="ctr"/>
                      <a:r>
                        <a:rPr lang="it-IT" sz="1100" b="1" u="none" strike="noStrike" baseline="0" dirty="0" smtClean="0">
                          <a:latin typeface="+mn-lt"/>
                        </a:rPr>
                        <a:t> 1</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Bambini 0-2 anni che usufruiscono di servizi per l’infanzia</a:t>
                      </a:r>
                      <a:endParaRPr lang="it-IT" sz="1100" b="1" i="0" u="none" strike="noStrike" baseline="0" dirty="0" smtClean="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5</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Densità di linee urbane di TPL nei capoluoghi di provincia</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2</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Emigrazione ospedaliera in altra regione</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6</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u="none" strike="noStrike" baseline="0" dirty="0" smtClean="0">
                          <a:latin typeface="+mn-lt"/>
                        </a:rPr>
                        <a:t>Posti/km offerti dal TPL – trasporto pubblico locale</a:t>
                      </a:r>
                      <a:endParaRPr lang="it-IT" sz="1100" b="1" i="0" u="none" strike="noStrike" baseline="0" dirty="0">
                        <a:solidFill>
                          <a:srgbClr val="000000"/>
                        </a:solidFill>
                        <a:latin typeface="+mn-lt"/>
                      </a:endParaRPr>
                    </a:p>
                  </a:txBody>
                  <a:tcPr marL="0" marR="0" marT="0" marB="0" anchor="ctr">
                    <a:solidFill>
                      <a:schemeClr val="bg1"/>
                    </a:solidFill>
                  </a:tcPr>
                </a:tc>
              </a:tr>
              <a:tr h="205200">
                <a:tc>
                  <a:txBody>
                    <a:bodyPr/>
                    <a:lstStyle/>
                    <a:p>
                      <a:pPr algn="l" fontAlgn="ctr"/>
                      <a:r>
                        <a:rPr lang="it-IT" sz="1100" b="1" u="none" strike="noStrike" baseline="0" dirty="0" smtClean="0">
                          <a:latin typeface="+mn-lt"/>
                        </a:rPr>
                        <a:t> 3</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r>
                        <a:rPr lang="it-IT" sz="1100" b="1" i="0" u="none" strike="noStrike" baseline="0" dirty="0" smtClean="0">
                          <a:solidFill>
                            <a:srgbClr val="000000"/>
                          </a:solidFill>
                          <a:latin typeface="+mn-lt"/>
                        </a:rPr>
                        <a:t>Interruzioni di servizio elettrico senza preavviso</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ctr"/>
                      <a:r>
                        <a:rPr lang="it-IT" sz="1100" b="1" u="none" strike="noStrike" baseline="0" dirty="0" smtClean="0">
                          <a:latin typeface="+mn-lt"/>
                        </a:rPr>
                        <a:t> 7</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100" b="1" u="none" strike="noStrike" baseline="0" dirty="0" smtClean="0">
                          <a:latin typeface="+mn-lt"/>
                        </a:rPr>
                        <a:t>Indice di sovraffollamento degli istituti di pena</a:t>
                      </a:r>
                      <a:endParaRPr lang="it-IT" sz="1100" dirty="0">
                        <a:latin typeface="+mn-lt"/>
                      </a:endParaRPr>
                    </a:p>
                  </a:txBody>
                  <a:tcPr marL="0" marR="0" marT="0" marB="0" anchor="ctr">
                    <a:solidFill>
                      <a:schemeClr val="bg1"/>
                    </a:solidFill>
                  </a:tcPr>
                </a:tc>
              </a:tr>
              <a:tr h="154915">
                <a:tc>
                  <a:txBody>
                    <a:bodyPr/>
                    <a:lstStyle/>
                    <a:p>
                      <a:pPr algn="l" fontAlgn="ctr"/>
                      <a:r>
                        <a:rPr lang="it-IT" sz="1100" b="1" u="none" strike="noStrike" baseline="0" dirty="0" smtClean="0">
                          <a:latin typeface="+mn-lt"/>
                        </a:rPr>
                        <a:t> 4</a:t>
                      </a:r>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it-IT" sz="1100" b="1" u="none" strike="noStrike" baseline="0" dirty="0" smtClean="0">
                          <a:latin typeface="+mn-lt"/>
                        </a:rPr>
                        <a:t>Raccolta differenziata di rifiuti urbani</a:t>
                      </a:r>
                      <a:endParaRPr lang="it-IT" sz="1100" b="1" i="0" u="none" strike="noStrike" baseline="0" dirty="0" smtClean="0">
                        <a:solidFill>
                          <a:srgbClr val="000000"/>
                        </a:solidFill>
                        <a:latin typeface="+mn-lt"/>
                      </a:endParaRPr>
                    </a:p>
                  </a:txBody>
                  <a:tcPr marL="0" marR="0" marT="0" marB="0" anchor="ctr">
                    <a:solidFill>
                      <a:schemeClr val="bg1"/>
                    </a:solidFill>
                  </a:tcPr>
                </a:tc>
                <a:tc>
                  <a:txBody>
                    <a:bodyPr/>
                    <a:lstStyle/>
                    <a:p>
                      <a:pPr algn="l" fontAlgn="b"/>
                      <a:endParaRPr lang="it-IT" sz="1100" b="1" i="0" u="none" strike="noStrike" baseline="0" dirty="0">
                        <a:solidFill>
                          <a:srgbClr val="000000"/>
                        </a:solidFill>
                        <a:latin typeface="+mn-lt"/>
                      </a:endParaRPr>
                    </a:p>
                  </a:txBody>
                  <a:tcPr marL="0" marR="0" marT="0" marB="0" anchor="ctr">
                    <a:solidFill>
                      <a:schemeClr val="bg1"/>
                    </a:solidFill>
                  </a:tcPr>
                </a:tc>
                <a:tc>
                  <a:txBody>
                    <a:bodyPr/>
                    <a:lstStyle/>
                    <a:p>
                      <a:pPr algn="l" fontAlgn="b"/>
                      <a:endParaRPr lang="it-IT" sz="1100" b="1" i="0" u="none" strike="noStrike" baseline="0" dirty="0">
                        <a:solidFill>
                          <a:srgbClr val="000000"/>
                        </a:solidFill>
                        <a:latin typeface="+mn-lt"/>
                      </a:endParaRPr>
                    </a:p>
                  </a:txBody>
                  <a:tcPr marL="0" marR="0" marT="0" marB="0" anchor="ctr">
                    <a:solidFill>
                      <a:schemeClr val="bg1"/>
                    </a:solidFill>
                  </a:tcPr>
                </a:tc>
              </a:tr>
            </a:tbl>
          </a:graphicData>
        </a:graphic>
      </p:graphicFrame>
      <p:sp>
        <p:nvSpPr>
          <p:cNvPr id="10" name="CasellaDiTesto 9"/>
          <p:cNvSpPr txBox="1"/>
          <p:nvPr/>
        </p:nvSpPr>
        <p:spPr>
          <a:xfrm>
            <a:off x="5773476" y="1098000"/>
            <a:ext cx="2954880" cy="1200329"/>
          </a:xfrm>
          <a:prstGeom prst="rect">
            <a:avLst/>
          </a:prstGeom>
          <a:noFill/>
          <a:ln w="25400">
            <a:solidFill>
              <a:srgbClr val="FF0000"/>
            </a:solidFill>
          </a:ln>
        </p:spPr>
        <p:txBody>
          <a:bodyPr wrap="square" rtlCol="0">
            <a:spAutoFit/>
          </a:bodyPr>
          <a:lstStyle/>
          <a:p>
            <a:pPr algn="just"/>
            <a:r>
              <a:rPr lang="it-IT" sz="1200" dirty="0"/>
              <a:t>Negativa l’offerta di alcuni servizi socio-sanitari, in particolar modo quelli dell’infanzia, che visto il gap con la media italiana necessita urgentemente di correttivi. Anche  il servizio elettrico necessita di una più corretta gestione.</a:t>
            </a:r>
          </a:p>
        </p:txBody>
      </p:sp>
      <p:sp>
        <p:nvSpPr>
          <p:cNvPr id="11" name="CasellaDiTesto 10"/>
          <p:cNvSpPr txBox="1"/>
          <p:nvPr/>
        </p:nvSpPr>
        <p:spPr>
          <a:xfrm>
            <a:off x="5773476" y="2484000"/>
            <a:ext cx="2955600" cy="1015663"/>
          </a:xfrm>
          <a:prstGeom prst="rect">
            <a:avLst/>
          </a:prstGeom>
          <a:noFill/>
          <a:ln w="25400">
            <a:solidFill>
              <a:srgbClr val="FFFF00"/>
            </a:solidFill>
          </a:ln>
        </p:spPr>
        <p:txBody>
          <a:bodyPr wrap="square" rtlCol="0">
            <a:spAutoFit/>
          </a:bodyPr>
          <a:lstStyle/>
          <a:p>
            <a:pPr algn="just"/>
            <a:r>
              <a:rPr lang="it-IT" sz="1200" dirty="0"/>
              <a:t>Incoraggiante il dato sulla raccolta differenziata di rifiuti urbani, rispetto al quale va intensificato l’impegno per raggiungere e superare i migliori risultati del Paese.</a:t>
            </a:r>
          </a:p>
        </p:txBody>
      </p:sp>
      <p:sp>
        <p:nvSpPr>
          <p:cNvPr id="12" name="CasellaDiTesto 11"/>
          <p:cNvSpPr txBox="1"/>
          <p:nvPr/>
        </p:nvSpPr>
        <p:spPr>
          <a:xfrm>
            <a:off x="5775402" y="3666140"/>
            <a:ext cx="2955600" cy="1200329"/>
          </a:xfrm>
          <a:prstGeom prst="rect">
            <a:avLst/>
          </a:prstGeom>
          <a:noFill/>
          <a:ln w="25400">
            <a:solidFill>
              <a:srgbClr val="00B050"/>
            </a:solidFill>
          </a:ln>
        </p:spPr>
        <p:txBody>
          <a:bodyPr wrap="square" rtlCol="0">
            <a:spAutoFit/>
          </a:bodyPr>
          <a:lstStyle/>
          <a:p>
            <a:pPr algn="just"/>
            <a:r>
              <a:rPr lang="it-IT" sz="1200" dirty="0"/>
              <a:t>L’unico dato positivo di questa dimensione è quello della densità di linee urbane di Trasporto Pubblico Locale misurato nel solo capoluogo di provincia, mentre va migliorata l’inadeguata offerta di posti-km.</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641" y="3666140"/>
            <a:ext cx="284459"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640" y="2484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4641" y="1098000"/>
            <a:ext cx="291570" cy="2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C:\Users\gdimauro\Pictures\Stemma_cit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075" y="1098000"/>
            <a:ext cx="484822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599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0264"/>
            <a:ext cx="8229600" cy="1143000"/>
          </a:xfrm>
        </p:spPr>
        <p:txBody>
          <a:bodyPr/>
          <a:lstStyle/>
          <a:p>
            <a:r>
              <a:rPr lang="it-IT" sz="3200" i="1" dirty="0" smtClean="0">
                <a:solidFill>
                  <a:schemeClr val="bg1"/>
                </a:solidFill>
              </a:rPr>
              <a:t>Profilo di BES della provincia</a:t>
            </a:r>
            <a:endParaRPr lang="it-IT" sz="3200" dirty="0">
              <a:solidFill>
                <a:schemeClr val="bg1"/>
              </a:solidFill>
            </a:endParaRPr>
          </a:p>
        </p:txBody>
      </p:sp>
      <p:sp>
        <p:nvSpPr>
          <p:cNvPr id="15" name="Segnaposto contenuto 2"/>
          <p:cNvSpPr txBox="1">
            <a:spLocks/>
          </p:cNvSpPr>
          <p:nvPr/>
        </p:nvSpPr>
        <p:spPr>
          <a:xfrm>
            <a:off x="1547664" y="834068"/>
            <a:ext cx="2520280" cy="2160000"/>
          </a:xfrm>
          <a:prstGeom prst="rect">
            <a:avLst/>
          </a:prstGeom>
          <a:solidFill>
            <a:srgbClr val="00B050"/>
          </a:solidFill>
        </p:spPr>
        <p:txBody>
          <a:bodyPr anchor="ctr"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457200" algn="ctr">
              <a:buFont typeface="Arial"/>
              <a:buNone/>
            </a:pPr>
            <a:r>
              <a:rPr lang="it-IT" sz="11500" dirty="0" smtClean="0">
                <a:solidFill>
                  <a:schemeClr val="bg1"/>
                </a:solidFill>
              </a:rPr>
              <a:t>S</a:t>
            </a:r>
            <a:endParaRPr lang="it-IT" sz="11500" i="1" dirty="0" smtClean="0">
              <a:solidFill>
                <a:schemeClr val="bg1"/>
              </a:solidFill>
            </a:endParaRPr>
          </a:p>
        </p:txBody>
      </p:sp>
      <p:sp>
        <p:nvSpPr>
          <p:cNvPr id="17" name="Segnaposto contenuto 2"/>
          <p:cNvSpPr txBox="1">
            <a:spLocks/>
          </p:cNvSpPr>
          <p:nvPr/>
        </p:nvSpPr>
        <p:spPr>
          <a:xfrm>
            <a:off x="4283968" y="836712"/>
            <a:ext cx="2520280" cy="2160000"/>
          </a:xfrm>
          <a:prstGeom prst="rect">
            <a:avLst/>
          </a:prstGeom>
          <a:solidFill>
            <a:srgbClr val="E16600"/>
          </a:solidFill>
        </p:spPr>
        <p:txBody>
          <a:bodyPr anchor="ctr"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457200" algn="ctr">
              <a:buFont typeface="Arial"/>
              <a:buNone/>
            </a:pPr>
            <a:r>
              <a:rPr lang="it-IT" sz="11500" dirty="0" smtClean="0">
                <a:solidFill>
                  <a:schemeClr val="bg1"/>
                </a:solidFill>
              </a:rPr>
              <a:t>W</a:t>
            </a:r>
            <a:endParaRPr lang="it-IT" sz="11500" i="1" dirty="0" smtClean="0">
              <a:solidFill>
                <a:schemeClr val="bg1"/>
              </a:solidFill>
            </a:endParaRPr>
          </a:p>
        </p:txBody>
      </p:sp>
      <p:sp>
        <p:nvSpPr>
          <p:cNvPr id="18" name="Segnaposto contenuto 2"/>
          <p:cNvSpPr txBox="1">
            <a:spLocks/>
          </p:cNvSpPr>
          <p:nvPr/>
        </p:nvSpPr>
        <p:spPr>
          <a:xfrm>
            <a:off x="1547664" y="3138564"/>
            <a:ext cx="2520280" cy="2160000"/>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p:spPr>
        <p:txBody>
          <a:bodyPr anchor="ctr"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457200" algn="ctr">
              <a:buFont typeface="Arial"/>
              <a:buNone/>
            </a:pPr>
            <a:r>
              <a:rPr lang="it-IT" sz="11500" dirty="0" smtClean="0">
                <a:solidFill>
                  <a:schemeClr val="tx1">
                    <a:lumMod val="50000"/>
                    <a:lumOff val="50000"/>
                  </a:schemeClr>
                </a:solidFill>
              </a:rPr>
              <a:t>O</a:t>
            </a:r>
            <a:endParaRPr lang="it-IT" sz="11500" i="1" dirty="0" smtClean="0">
              <a:solidFill>
                <a:schemeClr val="tx1">
                  <a:lumMod val="50000"/>
                  <a:lumOff val="50000"/>
                </a:schemeClr>
              </a:solidFill>
            </a:endParaRPr>
          </a:p>
        </p:txBody>
      </p:sp>
      <p:sp>
        <p:nvSpPr>
          <p:cNvPr id="19" name="Segnaposto contenuto 2"/>
          <p:cNvSpPr txBox="1">
            <a:spLocks/>
          </p:cNvSpPr>
          <p:nvPr/>
        </p:nvSpPr>
        <p:spPr>
          <a:xfrm>
            <a:off x="4283968" y="3141208"/>
            <a:ext cx="2520280" cy="2160000"/>
          </a:xfrm>
          <a:prstGeom prst="rect">
            <a:avLst/>
          </a:prstGeom>
          <a:gradFill>
            <a:gsLst>
              <a:gs pos="0">
                <a:srgbClr val="FF6600"/>
              </a:gs>
              <a:gs pos="50000">
                <a:schemeClr val="accent1">
                  <a:tint val="44500"/>
                  <a:satMod val="160000"/>
                </a:schemeClr>
              </a:gs>
              <a:gs pos="100000">
                <a:schemeClr val="accent1">
                  <a:tint val="23500"/>
                  <a:satMod val="160000"/>
                </a:schemeClr>
              </a:gs>
            </a:gsLst>
            <a:lin ang="5400000" scaled="0"/>
          </a:gradFill>
        </p:spPr>
        <p:txBody>
          <a:bodyPr anchor="ctr"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457200" algn="ctr">
              <a:buFont typeface="Arial"/>
              <a:buNone/>
            </a:pPr>
            <a:r>
              <a:rPr lang="it-IT" sz="11500" dirty="0" smtClean="0">
                <a:solidFill>
                  <a:schemeClr val="tx1">
                    <a:lumMod val="50000"/>
                    <a:lumOff val="50000"/>
                  </a:schemeClr>
                </a:solidFill>
              </a:rPr>
              <a:t>T</a:t>
            </a:r>
            <a:endParaRPr lang="it-IT" sz="11500" i="1" dirty="0" smtClean="0">
              <a:solidFill>
                <a:schemeClr val="tx1">
                  <a:lumMod val="50000"/>
                  <a:lumOff val="50000"/>
                </a:schemeClr>
              </a:solidFill>
            </a:endParaRPr>
          </a:p>
        </p:txBody>
      </p:sp>
      <p:pic>
        <p:nvPicPr>
          <p:cNvPr id="11"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9"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184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p:cNvSpPr txBox="1">
            <a:spLocks/>
          </p:cNvSpPr>
          <p:nvPr/>
        </p:nvSpPr>
        <p:spPr>
          <a:xfrm>
            <a:off x="827584" y="1628800"/>
            <a:ext cx="7524000" cy="4320480"/>
          </a:xfrm>
          <a:prstGeom prst="rect">
            <a:avLst/>
          </a:prstGeom>
          <a:solidFill>
            <a:srgbClr val="00B050"/>
          </a:solidFill>
          <a:ln>
            <a:solidFill>
              <a:srgbClr val="00B050"/>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457200"/>
            <a:r>
              <a:rPr lang="it-IT" sz="2800" b="1" dirty="0" smtClean="0">
                <a:solidFill>
                  <a:schemeClr val="bg1"/>
                </a:solidFill>
              </a:rPr>
              <a:t>Incidenza dei brevetti nei settori High-tech, ICT e Biotecnologie</a:t>
            </a:r>
            <a:endParaRPr lang="it-IT" sz="2800" b="1" dirty="0" smtClean="0">
              <a:solidFill>
                <a:schemeClr val="bg1"/>
              </a:solidFill>
            </a:endParaRPr>
          </a:p>
          <a:p>
            <a:pPr marL="514350" indent="-457200"/>
            <a:r>
              <a:rPr lang="it-IT" sz="2800" b="1" dirty="0" smtClean="0">
                <a:solidFill>
                  <a:schemeClr val="bg1"/>
                </a:solidFill>
              </a:rPr>
              <a:t>Specializzazione produttiva in settori ad alta intensità di conoscenza</a:t>
            </a:r>
          </a:p>
          <a:p>
            <a:pPr marL="514350" indent="-457200"/>
            <a:r>
              <a:rPr lang="it-IT" sz="2800" b="1" dirty="0" smtClean="0">
                <a:solidFill>
                  <a:schemeClr val="bg1"/>
                </a:solidFill>
              </a:rPr>
              <a:t>Utilizzo risorse (Elettricità e acqua)</a:t>
            </a:r>
          </a:p>
          <a:p>
            <a:pPr marL="514350" indent="-457200"/>
            <a:r>
              <a:rPr lang="it-IT" sz="2800" b="1" dirty="0" smtClean="0">
                <a:solidFill>
                  <a:schemeClr val="bg1"/>
                </a:solidFill>
              </a:rPr>
              <a:t>Sicurezza sul lavoro</a:t>
            </a:r>
            <a:endParaRPr lang="it-IT" sz="2800" b="1" dirty="0" smtClean="0">
              <a:solidFill>
                <a:schemeClr val="bg1"/>
              </a:solidFill>
            </a:endParaRPr>
          </a:p>
          <a:p>
            <a:pPr marL="57150" indent="0">
              <a:buNone/>
            </a:pPr>
            <a:endParaRPr lang="it-IT" sz="2800" b="1" i="1" u="sng" dirty="0" smtClean="0">
              <a:solidFill>
                <a:schemeClr val="bg1"/>
              </a:solidFill>
            </a:endParaRPr>
          </a:p>
          <a:p>
            <a:pPr marL="514350" indent="-457200"/>
            <a:endParaRPr lang="it-IT" sz="2800" b="1" i="1" dirty="0" smtClean="0">
              <a:solidFill>
                <a:schemeClr val="bg1"/>
              </a:solidFill>
            </a:endParaRPr>
          </a:p>
          <a:p>
            <a:pPr marL="514350" indent="-457200">
              <a:buFont typeface="Arial"/>
              <a:buNone/>
            </a:pPr>
            <a:endParaRPr lang="it-IT" sz="2800" b="1" i="1" dirty="0" smtClean="0">
              <a:solidFill>
                <a:schemeClr val="bg1"/>
              </a:solidFill>
            </a:endParaRPr>
          </a:p>
          <a:p>
            <a:pPr marL="514350" indent="-457200"/>
            <a:endParaRPr lang="it-IT" sz="2800" b="1" i="1" dirty="0" smtClean="0">
              <a:solidFill>
                <a:schemeClr val="bg1"/>
              </a:solidFill>
            </a:endParaRPr>
          </a:p>
          <a:p>
            <a:pPr marL="514350" indent="-457200">
              <a:buFont typeface="Arial"/>
              <a:buNone/>
            </a:pPr>
            <a:endParaRPr lang="it-IT" sz="2800" b="1" i="1" dirty="0" smtClean="0">
              <a:solidFill>
                <a:schemeClr val="bg1"/>
              </a:solidFill>
            </a:endParaRPr>
          </a:p>
        </p:txBody>
      </p:sp>
      <p:sp>
        <p:nvSpPr>
          <p:cNvPr id="2" name="Titolo 1"/>
          <p:cNvSpPr>
            <a:spLocks noGrp="1"/>
          </p:cNvSpPr>
          <p:nvPr>
            <p:ph type="title"/>
          </p:nvPr>
        </p:nvSpPr>
        <p:spPr>
          <a:xfrm>
            <a:off x="457200" y="-90264"/>
            <a:ext cx="8229600" cy="1143000"/>
          </a:xfrm>
        </p:spPr>
        <p:txBody>
          <a:bodyPr/>
          <a:lstStyle/>
          <a:p>
            <a:r>
              <a:rPr lang="it-IT" sz="3200" dirty="0" smtClean="0">
                <a:solidFill>
                  <a:schemeClr val="bg1"/>
                </a:solidFill>
              </a:rPr>
              <a:t>Profilo di BES della provincia</a:t>
            </a:r>
            <a:endParaRPr lang="it-IT" sz="3200" dirty="0">
              <a:solidFill>
                <a:schemeClr val="bg1"/>
              </a:solidFill>
            </a:endParaRPr>
          </a:p>
        </p:txBody>
      </p:sp>
      <p:sp>
        <p:nvSpPr>
          <p:cNvPr id="15" name="Segnaposto contenuto 2"/>
          <p:cNvSpPr txBox="1">
            <a:spLocks/>
          </p:cNvSpPr>
          <p:nvPr/>
        </p:nvSpPr>
        <p:spPr>
          <a:xfrm>
            <a:off x="1656416" y="745767"/>
            <a:ext cx="6660000" cy="648000"/>
          </a:xfrm>
          <a:prstGeom prst="rect">
            <a:avLst/>
          </a:prstGeom>
          <a:solidFill>
            <a:schemeClr val="bg1"/>
          </a:solidFill>
          <a:ln>
            <a:solidFill>
              <a:srgbClr val="00B050"/>
            </a:solidFill>
          </a:ln>
        </p:spPr>
        <p:txBody>
          <a:bodyPr anchor="ctr"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457200">
              <a:buFont typeface="Arial"/>
              <a:buNone/>
            </a:pPr>
            <a:r>
              <a:rPr lang="it-IT" b="1" dirty="0" smtClean="0">
                <a:solidFill>
                  <a:srgbClr val="00B050"/>
                </a:solidFill>
              </a:rPr>
              <a:t> - Punti di forza</a:t>
            </a:r>
            <a:endParaRPr lang="it-IT" b="1" i="1" dirty="0" smtClean="0">
              <a:solidFill>
                <a:srgbClr val="00B050"/>
              </a:solidFill>
            </a:endParaRPr>
          </a:p>
        </p:txBody>
      </p:sp>
      <p:sp>
        <p:nvSpPr>
          <p:cNvPr id="7" name="Segnaposto contenuto 2"/>
          <p:cNvSpPr txBox="1">
            <a:spLocks/>
          </p:cNvSpPr>
          <p:nvPr/>
        </p:nvSpPr>
        <p:spPr>
          <a:xfrm>
            <a:off x="827584" y="745767"/>
            <a:ext cx="712800" cy="711696"/>
          </a:xfrm>
          <a:prstGeom prst="rect">
            <a:avLst/>
          </a:prstGeom>
          <a:solidFill>
            <a:srgbClr val="00B050"/>
          </a:solidFill>
        </p:spPr>
        <p:txBody>
          <a:bodyPr anchor="ctr"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457200" algn="ctr">
              <a:buFont typeface="Arial"/>
              <a:buNone/>
            </a:pPr>
            <a:r>
              <a:rPr lang="it-IT" sz="4400" b="1" dirty="0" smtClean="0">
                <a:solidFill>
                  <a:schemeClr val="bg1"/>
                </a:solidFill>
              </a:rPr>
              <a:t>S</a:t>
            </a:r>
          </a:p>
        </p:txBody>
      </p:sp>
      <p:pic>
        <p:nvPicPr>
          <p:cNvPr id="9" name="Immagine 8" descr="LogoGi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96" y="6193997"/>
            <a:ext cx="661163" cy="496882"/>
          </a:xfrm>
          <a:prstGeom prst="rect">
            <a:avLst/>
          </a:prstGeom>
        </p:spPr>
      </p:pic>
      <p:pic>
        <p:nvPicPr>
          <p:cNvPr id="11" name="Immagine 13" descr="bes_province.JPG"/>
          <p:cNvPicPr>
            <a:picLocks noChangeAspect="1"/>
          </p:cNvPicPr>
          <p:nvPr/>
        </p:nvPicPr>
        <p:blipFill>
          <a:blip r:embed="rId4"/>
          <a:srcRect/>
          <a:stretch>
            <a:fillRect/>
          </a:stretch>
        </p:blipFill>
        <p:spPr bwMode="auto">
          <a:xfrm>
            <a:off x="6891954" y="6326510"/>
            <a:ext cx="1056490" cy="245184"/>
          </a:xfrm>
          <a:prstGeom prst="rect">
            <a:avLst/>
          </a:prstGeom>
          <a:noFill/>
          <a:ln w="9525">
            <a:noFill/>
            <a:miter lim="800000"/>
            <a:headEnd/>
            <a:tailEnd/>
          </a:ln>
        </p:spPr>
      </p:pic>
      <p:pic>
        <p:nvPicPr>
          <p:cNvPr id="10" name="Picture 2" descr="C:\Users\gdimauro\Pictures\Stemma_cit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503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p:cNvSpPr txBox="1">
            <a:spLocks/>
          </p:cNvSpPr>
          <p:nvPr/>
        </p:nvSpPr>
        <p:spPr>
          <a:xfrm>
            <a:off x="827584" y="1628800"/>
            <a:ext cx="7524000" cy="4320480"/>
          </a:xfrm>
          <a:prstGeom prst="rect">
            <a:avLst/>
          </a:prstGeom>
          <a:solidFill>
            <a:srgbClr val="FF6600"/>
          </a:solidFill>
          <a:ln>
            <a:solidFill>
              <a:srgbClr val="00B050"/>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457200"/>
            <a:r>
              <a:rPr lang="it-IT" sz="2800" b="1" dirty="0" smtClean="0">
                <a:solidFill>
                  <a:schemeClr val="bg1"/>
                </a:solidFill>
              </a:rPr>
              <a:t>Mortalità (infantile, tumore, evitabile)</a:t>
            </a:r>
            <a:endParaRPr lang="it-IT" sz="2800" b="1" dirty="0" smtClean="0">
              <a:solidFill>
                <a:schemeClr val="bg1"/>
              </a:solidFill>
            </a:endParaRPr>
          </a:p>
          <a:p>
            <a:pPr marL="514350" indent="-457200"/>
            <a:r>
              <a:rPr lang="it-IT" sz="2800" b="1" dirty="0" smtClean="0">
                <a:solidFill>
                  <a:schemeClr val="bg1"/>
                </a:solidFill>
              </a:rPr>
              <a:t>Occupazione</a:t>
            </a:r>
          </a:p>
          <a:p>
            <a:pPr marL="514350" indent="-457200"/>
            <a:r>
              <a:rPr lang="it-IT" sz="2800" b="1" dirty="0" smtClean="0">
                <a:solidFill>
                  <a:schemeClr val="bg1"/>
                </a:solidFill>
              </a:rPr>
              <a:t>Bambini 0-2 anni che usufruiscono di servizi per l’infanzia</a:t>
            </a:r>
          </a:p>
          <a:p>
            <a:pPr marL="514350" indent="-457200"/>
            <a:r>
              <a:rPr lang="it-IT" sz="2800" b="1" dirty="0" smtClean="0">
                <a:solidFill>
                  <a:schemeClr val="bg1"/>
                </a:solidFill>
              </a:rPr>
              <a:t>Energia prodotta da fonti rinnovabili</a:t>
            </a:r>
          </a:p>
          <a:p>
            <a:pPr marL="514350" indent="-457200"/>
            <a:r>
              <a:rPr lang="it-IT" sz="2800" b="1" dirty="0" smtClean="0">
                <a:solidFill>
                  <a:schemeClr val="bg1"/>
                </a:solidFill>
              </a:rPr>
              <a:t>Tasso omicidi e delitti violenti</a:t>
            </a:r>
          </a:p>
          <a:p>
            <a:pPr marL="514350" indent="-457200"/>
            <a:r>
              <a:rPr lang="it-IT" sz="2800" b="1" dirty="0" err="1" smtClean="0">
                <a:solidFill>
                  <a:schemeClr val="bg1"/>
                </a:solidFill>
              </a:rPr>
              <a:t>Partecip</a:t>
            </a:r>
            <a:r>
              <a:rPr lang="it-IT" sz="2800" b="1" dirty="0" smtClean="0">
                <a:solidFill>
                  <a:schemeClr val="bg1"/>
                </a:solidFill>
              </a:rPr>
              <a:t>. della società civile al 3°settore</a:t>
            </a:r>
          </a:p>
          <a:p>
            <a:pPr marL="514350" indent="-457200"/>
            <a:r>
              <a:rPr lang="it-IT" sz="2800" b="1" dirty="0" smtClean="0">
                <a:solidFill>
                  <a:schemeClr val="bg1"/>
                </a:solidFill>
              </a:rPr>
              <a:t>Reddito e ricchezza</a:t>
            </a:r>
            <a:endParaRPr lang="it-IT" sz="2800" b="1" dirty="0" smtClean="0">
              <a:solidFill>
                <a:schemeClr val="bg1"/>
              </a:solidFill>
            </a:endParaRPr>
          </a:p>
          <a:p>
            <a:pPr marL="514350" indent="-457200"/>
            <a:endParaRPr lang="it-IT" sz="2800" b="1" dirty="0" smtClean="0">
              <a:solidFill>
                <a:schemeClr val="bg1"/>
              </a:solidFill>
            </a:endParaRPr>
          </a:p>
          <a:p>
            <a:pPr marL="514350" indent="-457200"/>
            <a:endParaRPr lang="it-IT" sz="2800" b="1" dirty="0" smtClean="0">
              <a:solidFill>
                <a:schemeClr val="bg1"/>
              </a:solidFill>
            </a:endParaRPr>
          </a:p>
          <a:p>
            <a:pPr marL="57150" indent="0">
              <a:buNone/>
            </a:pPr>
            <a:endParaRPr lang="it-IT" sz="2800" b="1" i="1" u="sng" dirty="0" smtClean="0">
              <a:solidFill>
                <a:schemeClr val="bg1"/>
              </a:solidFill>
            </a:endParaRPr>
          </a:p>
          <a:p>
            <a:pPr marL="514350" indent="-457200"/>
            <a:endParaRPr lang="it-IT" sz="2800" b="1" i="1" dirty="0" smtClean="0">
              <a:solidFill>
                <a:schemeClr val="bg1"/>
              </a:solidFill>
            </a:endParaRPr>
          </a:p>
          <a:p>
            <a:pPr marL="514350" indent="-457200">
              <a:buFont typeface="Arial"/>
              <a:buNone/>
            </a:pPr>
            <a:endParaRPr lang="it-IT" sz="2800" b="1" i="1" dirty="0" smtClean="0">
              <a:solidFill>
                <a:schemeClr val="bg1"/>
              </a:solidFill>
            </a:endParaRPr>
          </a:p>
          <a:p>
            <a:pPr marL="514350" indent="-457200"/>
            <a:endParaRPr lang="it-IT" sz="2800" b="1" i="1" dirty="0" smtClean="0">
              <a:solidFill>
                <a:schemeClr val="bg1"/>
              </a:solidFill>
            </a:endParaRPr>
          </a:p>
          <a:p>
            <a:pPr marL="514350" indent="-457200">
              <a:buFont typeface="Arial"/>
              <a:buNone/>
            </a:pPr>
            <a:endParaRPr lang="it-IT" sz="2800" b="1" i="1" dirty="0" smtClean="0">
              <a:solidFill>
                <a:schemeClr val="bg1"/>
              </a:solidFill>
            </a:endParaRPr>
          </a:p>
        </p:txBody>
      </p:sp>
      <p:sp>
        <p:nvSpPr>
          <p:cNvPr id="2" name="Titolo 1"/>
          <p:cNvSpPr>
            <a:spLocks noGrp="1"/>
          </p:cNvSpPr>
          <p:nvPr>
            <p:ph type="title"/>
          </p:nvPr>
        </p:nvSpPr>
        <p:spPr>
          <a:xfrm>
            <a:off x="457200" y="-90264"/>
            <a:ext cx="8229600" cy="1143000"/>
          </a:xfrm>
        </p:spPr>
        <p:txBody>
          <a:bodyPr/>
          <a:lstStyle/>
          <a:p>
            <a:r>
              <a:rPr lang="it-IT" sz="3200" dirty="0" smtClean="0">
                <a:solidFill>
                  <a:schemeClr val="bg1"/>
                </a:solidFill>
              </a:rPr>
              <a:t>Profilo di BES della provincia</a:t>
            </a:r>
            <a:endParaRPr lang="it-IT" sz="3200" dirty="0">
              <a:solidFill>
                <a:schemeClr val="bg1"/>
              </a:solidFill>
            </a:endParaRPr>
          </a:p>
        </p:txBody>
      </p:sp>
      <p:sp>
        <p:nvSpPr>
          <p:cNvPr id="15" name="Segnaposto contenuto 2"/>
          <p:cNvSpPr txBox="1">
            <a:spLocks/>
          </p:cNvSpPr>
          <p:nvPr/>
        </p:nvSpPr>
        <p:spPr>
          <a:xfrm>
            <a:off x="1656416" y="745767"/>
            <a:ext cx="6660000" cy="648000"/>
          </a:xfrm>
          <a:prstGeom prst="rect">
            <a:avLst/>
          </a:prstGeom>
          <a:ln/>
        </p:spPr>
        <p:style>
          <a:lnRef idx="2">
            <a:schemeClr val="accent6"/>
          </a:lnRef>
          <a:fillRef idx="1">
            <a:schemeClr val="lt1"/>
          </a:fillRef>
          <a:effectRef idx="0">
            <a:schemeClr val="accent6"/>
          </a:effectRef>
          <a:fontRef idx="minor">
            <a:schemeClr val="dk1"/>
          </a:fontRef>
        </p:style>
        <p:txBody>
          <a:bodyPr anchor="ctr"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457200">
              <a:buFont typeface="Arial"/>
              <a:buNone/>
            </a:pPr>
            <a:r>
              <a:rPr lang="it-IT" b="1" dirty="0" smtClean="0">
                <a:solidFill>
                  <a:srgbClr val="00B050"/>
                </a:solidFill>
              </a:rPr>
              <a:t> </a:t>
            </a:r>
            <a:r>
              <a:rPr lang="it-IT" b="1" dirty="0" smtClean="0">
                <a:solidFill>
                  <a:srgbClr val="FF6600"/>
                </a:solidFill>
              </a:rPr>
              <a:t>- Punti di debolezza</a:t>
            </a:r>
            <a:endParaRPr lang="it-IT" b="1" i="1" dirty="0" smtClean="0">
              <a:solidFill>
                <a:srgbClr val="FF6600"/>
              </a:solidFill>
            </a:endParaRPr>
          </a:p>
        </p:txBody>
      </p:sp>
      <p:sp>
        <p:nvSpPr>
          <p:cNvPr id="7" name="Segnaposto contenuto 2"/>
          <p:cNvSpPr txBox="1">
            <a:spLocks/>
          </p:cNvSpPr>
          <p:nvPr/>
        </p:nvSpPr>
        <p:spPr>
          <a:xfrm>
            <a:off x="827584" y="745767"/>
            <a:ext cx="712800" cy="711696"/>
          </a:xfrm>
          <a:prstGeom prst="rect">
            <a:avLst/>
          </a:prstGeom>
          <a:solidFill>
            <a:srgbClr val="FF6600"/>
          </a:solidFill>
        </p:spPr>
        <p:txBody>
          <a:bodyPr anchor="ctr" anchorCtr="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457200" algn="ctr">
              <a:buFont typeface="Arial"/>
              <a:buNone/>
            </a:pPr>
            <a:r>
              <a:rPr lang="it-IT" sz="4400" b="1" dirty="0" smtClean="0">
                <a:solidFill>
                  <a:schemeClr val="bg1"/>
                </a:solidFill>
              </a:rPr>
              <a:t>w</a:t>
            </a:r>
          </a:p>
        </p:txBody>
      </p:sp>
      <p:pic>
        <p:nvPicPr>
          <p:cNvPr id="6"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10"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547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p:cNvSpPr txBox="1">
            <a:spLocks/>
          </p:cNvSpPr>
          <p:nvPr/>
        </p:nvSpPr>
        <p:spPr>
          <a:xfrm>
            <a:off x="827584" y="1628800"/>
            <a:ext cx="7524000" cy="4320480"/>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p:spPr>
        <p:txBody>
          <a:bodyPr anchor="t" anchorCtr="0"/>
          <a:lstStyle>
            <a:defPPr>
              <a:defRPr lang="it-IT"/>
            </a:defPPr>
            <a:lvl1pPr marL="514350" indent="-457200" algn="ctr">
              <a:spcBef>
                <a:spcPct val="20000"/>
              </a:spcBef>
              <a:buFont typeface="Arial"/>
              <a:buNone/>
              <a:defRPr sz="11500">
                <a:solidFill>
                  <a:schemeClr val="tx1">
                    <a:lumMod val="50000"/>
                    <a:lumOff val="50000"/>
                  </a:schemeClr>
                </a:solidFill>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l">
              <a:buFont typeface="Arial" panose="020B0604020202020204" pitchFamily="34" charset="0"/>
              <a:buChar char="•"/>
            </a:pPr>
            <a:r>
              <a:rPr lang="it-IT" sz="2800" b="1" dirty="0" smtClean="0">
                <a:solidFill>
                  <a:schemeClr val="bg1"/>
                </a:solidFill>
              </a:rPr>
              <a:t>Partecipazione all’istruzione terziaria S&amp;T</a:t>
            </a:r>
            <a:endParaRPr lang="it-IT" sz="2800" b="1" dirty="0">
              <a:solidFill>
                <a:schemeClr val="bg1"/>
              </a:solidFill>
            </a:endParaRPr>
          </a:p>
          <a:p>
            <a:pPr algn="l">
              <a:buFont typeface="Arial" panose="020B0604020202020204" pitchFamily="34" charset="0"/>
              <a:buChar char="•"/>
            </a:pPr>
            <a:r>
              <a:rPr lang="it-IT" sz="2800" b="1" dirty="0" smtClean="0">
                <a:solidFill>
                  <a:schemeClr val="bg1"/>
                </a:solidFill>
              </a:rPr>
              <a:t>Raccolta differenziata di rifiuti urbani</a:t>
            </a:r>
          </a:p>
          <a:p>
            <a:pPr algn="l">
              <a:buFont typeface="Arial" panose="020B0604020202020204" pitchFamily="34" charset="0"/>
              <a:buChar char="•"/>
            </a:pPr>
            <a:r>
              <a:rPr lang="it-IT" sz="2800" b="1" dirty="0" smtClean="0">
                <a:solidFill>
                  <a:schemeClr val="bg1"/>
                </a:solidFill>
              </a:rPr>
              <a:t>Visitatori delle strutture museali fruibili in costante aumento</a:t>
            </a:r>
            <a:endParaRPr lang="it-IT" sz="2800" b="1" dirty="0">
              <a:solidFill>
                <a:schemeClr val="bg1"/>
              </a:solidFill>
            </a:endParaRPr>
          </a:p>
        </p:txBody>
      </p:sp>
      <p:sp>
        <p:nvSpPr>
          <p:cNvPr id="2" name="Titolo 1"/>
          <p:cNvSpPr>
            <a:spLocks noGrp="1"/>
          </p:cNvSpPr>
          <p:nvPr>
            <p:ph type="title"/>
          </p:nvPr>
        </p:nvSpPr>
        <p:spPr>
          <a:xfrm>
            <a:off x="457200" y="-90264"/>
            <a:ext cx="8229600" cy="1143000"/>
          </a:xfrm>
        </p:spPr>
        <p:txBody>
          <a:bodyPr/>
          <a:lstStyle/>
          <a:p>
            <a:r>
              <a:rPr lang="it-IT" sz="3200" dirty="0" smtClean="0">
                <a:solidFill>
                  <a:schemeClr val="bg1"/>
                </a:solidFill>
              </a:rPr>
              <a:t>Profilo di BES della </a:t>
            </a:r>
            <a:r>
              <a:rPr lang="it-IT" sz="3200" dirty="0">
                <a:solidFill>
                  <a:schemeClr val="bg1"/>
                </a:solidFill>
                <a:latin typeface="+mn-lt"/>
                <a:ea typeface="+mn-ea"/>
                <a:cs typeface="+mn-cs"/>
              </a:rPr>
              <a:t>provincia</a:t>
            </a:r>
          </a:p>
        </p:txBody>
      </p:sp>
      <p:sp>
        <p:nvSpPr>
          <p:cNvPr id="7" name="Segnaposto contenuto 2"/>
          <p:cNvSpPr txBox="1">
            <a:spLocks/>
          </p:cNvSpPr>
          <p:nvPr/>
        </p:nvSpPr>
        <p:spPr>
          <a:xfrm>
            <a:off x="827584" y="745767"/>
            <a:ext cx="712800" cy="711696"/>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p:spPr>
        <p:txBody>
          <a:bodyPr anchor="ctr" anchorCtr="0"/>
          <a:lstStyle>
            <a:defPPr>
              <a:defRPr lang="it-IT"/>
            </a:defPPr>
            <a:lvl1pPr marL="514350" indent="-457200" algn="ctr">
              <a:spcBef>
                <a:spcPct val="20000"/>
              </a:spcBef>
              <a:buFont typeface="Arial"/>
              <a:buNone/>
              <a:defRPr sz="11500">
                <a:solidFill>
                  <a:schemeClr val="tx1">
                    <a:lumMod val="50000"/>
                    <a:lumOff val="50000"/>
                  </a:schemeClr>
                </a:solidFill>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it-IT" sz="4400" dirty="0" smtClean="0"/>
              <a:t>O</a:t>
            </a:r>
            <a:endParaRPr lang="it-IT" sz="4400" dirty="0"/>
          </a:p>
        </p:txBody>
      </p:sp>
      <p:sp>
        <p:nvSpPr>
          <p:cNvPr id="9" name="Segnaposto contenuto 2"/>
          <p:cNvSpPr txBox="1">
            <a:spLocks/>
          </p:cNvSpPr>
          <p:nvPr/>
        </p:nvSpPr>
        <p:spPr>
          <a:xfrm>
            <a:off x="1664441" y="777615"/>
            <a:ext cx="6660000" cy="648000"/>
          </a:xfrm>
          <a:prstGeom prst="rect">
            <a:avLst/>
          </a:prstGeom>
          <a:gradFill>
            <a:gsLst>
              <a:gs pos="0">
                <a:srgbClr val="00B050"/>
              </a:gs>
              <a:gs pos="50000">
                <a:schemeClr val="accent1">
                  <a:tint val="44500"/>
                  <a:satMod val="160000"/>
                </a:schemeClr>
              </a:gs>
              <a:gs pos="100000">
                <a:schemeClr val="accent1">
                  <a:tint val="23500"/>
                  <a:satMod val="160000"/>
                </a:schemeClr>
              </a:gs>
            </a:gsLst>
            <a:lin ang="5400000" scaled="0"/>
          </a:gradFill>
        </p:spPr>
        <p:txBody>
          <a:bodyPr anchor="ctr" anchorCtr="0"/>
          <a:lstStyle>
            <a:defPPr>
              <a:defRPr lang="it-IT"/>
            </a:defPPr>
            <a:lvl1pPr marL="514350" indent="-457200" algn="ctr">
              <a:spcBef>
                <a:spcPct val="20000"/>
              </a:spcBef>
              <a:buFont typeface="Arial"/>
              <a:buNone/>
              <a:defRPr sz="4400">
                <a:solidFill>
                  <a:schemeClr val="tx1">
                    <a:lumMod val="50000"/>
                    <a:lumOff val="50000"/>
                  </a:schemeClr>
                </a:solidFill>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l"/>
            <a:r>
              <a:rPr lang="it-IT" dirty="0"/>
              <a:t> </a:t>
            </a:r>
            <a:r>
              <a:rPr lang="it-IT" sz="3200" dirty="0"/>
              <a:t>- </a:t>
            </a:r>
            <a:r>
              <a:rPr lang="it-IT" sz="3200" dirty="0" smtClean="0"/>
              <a:t>Opportunità</a:t>
            </a:r>
            <a:endParaRPr lang="it-IT" sz="3200" dirty="0"/>
          </a:p>
        </p:txBody>
      </p:sp>
      <p:pic>
        <p:nvPicPr>
          <p:cNvPr id="12"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10"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762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p:cNvSpPr txBox="1">
            <a:spLocks/>
          </p:cNvSpPr>
          <p:nvPr/>
        </p:nvSpPr>
        <p:spPr>
          <a:xfrm>
            <a:off x="827584" y="1628800"/>
            <a:ext cx="7524000" cy="4320480"/>
          </a:xfrm>
          <a:prstGeom prst="rect">
            <a:avLst/>
          </a:prstGeom>
          <a:gradFill>
            <a:gsLst>
              <a:gs pos="0">
                <a:srgbClr val="FF6600"/>
              </a:gs>
              <a:gs pos="50000">
                <a:schemeClr val="accent1">
                  <a:tint val="44500"/>
                  <a:satMod val="160000"/>
                </a:schemeClr>
              </a:gs>
              <a:gs pos="100000">
                <a:schemeClr val="accent1">
                  <a:tint val="23500"/>
                  <a:satMod val="160000"/>
                </a:schemeClr>
              </a:gs>
            </a:gsLst>
            <a:lin ang="5400000" scaled="0"/>
          </a:gradFill>
        </p:spPr>
        <p:txBody>
          <a:bodyPr anchor="t" anchorCtr="0"/>
          <a:lstStyle>
            <a:defPPr>
              <a:defRPr lang="it-IT"/>
            </a:defPPr>
            <a:lvl1pPr marL="514350" indent="-457200" algn="ctr">
              <a:spcBef>
                <a:spcPct val="20000"/>
              </a:spcBef>
              <a:buFont typeface="Arial"/>
              <a:buNone/>
              <a:defRPr sz="11500">
                <a:solidFill>
                  <a:schemeClr val="tx1">
                    <a:lumMod val="50000"/>
                    <a:lumOff val="50000"/>
                  </a:schemeClr>
                </a:solidFill>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l">
              <a:buFont typeface="Arial" panose="020B0604020202020204" pitchFamily="34" charset="0"/>
              <a:buChar char="•"/>
            </a:pPr>
            <a:r>
              <a:rPr lang="it-IT" sz="2800" dirty="0" smtClean="0">
                <a:solidFill>
                  <a:schemeClr val="bg1"/>
                </a:solidFill>
              </a:rPr>
              <a:t>Formazione permanente </a:t>
            </a:r>
            <a:endParaRPr lang="it-IT" sz="2800" dirty="0">
              <a:solidFill>
                <a:schemeClr val="bg1"/>
              </a:solidFill>
            </a:endParaRPr>
          </a:p>
          <a:p>
            <a:pPr algn="l">
              <a:buFont typeface="Arial" panose="020B0604020202020204" pitchFamily="34" charset="0"/>
              <a:buChar char="•"/>
            </a:pPr>
            <a:r>
              <a:rPr lang="it-IT" sz="2800" dirty="0" smtClean="0">
                <a:solidFill>
                  <a:schemeClr val="bg1"/>
                </a:solidFill>
              </a:rPr>
              <a:t>Strutture museali fruibili esigue</a:t>
            </a:r>
          </a:p>
          <a:p>
            <a:pPr algn="l">
              <a:buFont typeface="Arial" panose="020B0604020202020204" pitchFamily="34" charset="0"/>
              <a:buChar char="•"/>
            </a:pPr>
            <a:r>
              <a:rPr lang="it-IT" sz="2800" dirty="0" smtClean="0">
                <a:solidFill>
                  <a:schemeClr val="bg1"/>
                </a:solidFill>
              </a:rPr>
              <a:t>Sicurezza stradale</a:t>
            </a:r>
          </a:p>
          <a:p>
            <a:pPr algn="l">
              <a:buFont typeface="Arial" panose="020B0604020202020204" pitchFamily="34" charset="0"/>
              <a:buChar char="•"/>
            </a:pPr>
            <a:r>
              <a:rPr lang="it-IT" sz="2800" dirty="0" smtClean="0">
                <a:solidFill>
                  <a:schemeClr val="bg1"/>
                </a:solidFill>
              </a:rPr>
              <a:t>Inadeguatezza delle scuole ad accogliere i disabili</a:t>
            </a:r>
            <a:endParaRPr lang="it-IT" sz="2800" dirty="0">
              <a:solidFill>
                <a:schemeClr val="bg1"/>
              </a:solidFill>
            </a:endParaRPr>
          </a:p>
        </p:txBody>
      </p:sp>
      <p:sp>
        <p:nvSpPr>
          <p:cNvPr id="2" name="Titolo 1"/>
          <p:cNvSpPr>
            <a:spLocks noGrp="1"/>
          </p:cNvSpPr>
          <p:nvPr>
            <p:ph type="title"/>
          </p:nvPr>
        </p:nvSpPr>
        <p:spPr>
          <a:xfrm>
            <a:off x="457200" y="-90264"/>
            <a:ext cx="8229600" cy="1143000"/>
          </a:xfrm>
        </p:spPr>
        <p:txBody>
          <a:bodyPr/>
          <a:lstStyle/>
          <a:p>
            <a:r>
              <a:rPr lang="it-IT" sz="3200" dirty="0" smtClean="0">
                <a:solidFill>
                  <a:schemeClr val="bg1"/>
                </a:solidFill>
              </a:rPr>
              <a:t>Profilo di BES della provincia</a:t>
            </a:r>
            <a:endParaRPr lang="it-IT" sz="3200" dirty="0">
              <a:solidFill>
                <a:schemeClr val="bg1"/>
              </a:solidFill>
            </a:endParaRPr>
          </a:p>
        </p:txBody>
      </p:sp>
      <p:sp>
        <p:nvSpPr>
          <p:cNvPr id="15" name="Segnaposto contenuto 2"/>
          <p:cNvSpPr txBox="1">
            <a:spLocks/>
          </p:cNvSpPr>
          <p:nvPr/>
        </p:nvSpPr>
        <p:spPr>
          <a:xfrm>
            <a:off x="1656416" y="745767"/>
            <a:ext cx="6660000" cy="648000"/>
          </a:xfrm>
          <a:prstGeom prst="rect">
            <a:avLst/>
          </a:prstGeom>
          <a:gradFill>
            <a:gsLst>
              <a:gs pos="0">
                <a:srgbClr val="FF6600"/>
              </a:gs>
              <a:gs pos="50000">
                <a:schemeClr val="accent1">
                  <a:tint val="44500"/>
                  <a:satMod val="160000"/>
                </a:schemeClr>
              </a:gs>
              <a:gs pos="100000">
                <a:schemeClr val="accent1">
                  <a:tint val="23500"/>
                  <a:satMod val="160000"/>
                </a:schemeClr>
              </a:gs>
            </a:gsLst>
            <a:lin ang="5400000" scaled="0"/>
          </a:gradFill>
        </p:spPr>
        <p:txBody>
          <a:bodyPr anchor="t" anchorCtr="0"/>
          <a:lstStyle>
            <a:defPPr>
              <a:defRPr lang="it-IT"/>
            </a:defPPr>
            <a:lvl1pPr marL="514350" indent="-457200">
              <a:spcBef>
                <a:spcPct val="20000"/>
              </a:spcBef>
              <a:buFont typeface="Arial" panose="020B0604020202020204" pitchFamily="34" charset="0"/>
              <a:buChar char="•"/>
              <a:defRPr sz="2800">
                <a:solidFill>
                  <a:schemeClr val="bg1"/>
                </a:solidFill>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57150" indent="0">
              <a:buNone/>
            </a:pPr>
            <a:r>
              <a:rPr lang="it-IT" dirty="0"/>
              <a:t> </a:t>
            </a:r>
            <a:r>
              <a:rPr lang="it-IT" sz="3200" dirty="0"/>
              <a:t>- </a:t>
            </a:r>
            <a:r>
              <a:rPr lang="it-IT" sz="3200" dirty="0" smtClean="0"/>
              <a:t>Rischi</a:t>
            </a:r>
            <a:endParaRPr lang="it-IT" sz="3200" dirty="0"/>
          </a:p>
        </p:txBody>
      </p:sp>
      <p:sp>
        <p:nvSpPr>
          <p:cNvPr id="7" name="Segnaposto contenuto 2"/>
          <p:cNvSpPr txBox="1">
            <a:spLocks/>
          </p:cNvSpPr>
          <p:nvPr/>
        </p:nvSpPr>
        <p:spPr>
          <a:xfrm>
            <a:off x="827584" y="745767"/>
            <a:ext cx="712800" cy="711696"/>
          </a:xfrm>
          <a:prstGeom prst="rect">
            <a:avLst/>
          </a:prstGeom>
          <a:gradFill>
            <a:gsLst>
              <a:gs pos="0">
                <a:srgbClr val="FF6600"/>
              </a:gs>
              <a:gs pos="50000">
                <a:schemeClr val="accent1">
                  <a:tint val="44500"/>
                  <a:satMod val="160000"/>
                </a:schemeClr>
              </a:gs>
              <a:gs pos="100000">
                <a:schemeClr val="accent1">
                  <a:tint val="23500"/>
                  <a:satMod val="160000"/>
                </a:schemeClr>
              </a:gs>
            </a:gsLst>
            <a:lin ang="5400000" scaled="0"/>
          </a:gradFill>
        </p:spPr>
        <p:txBody>
          <a:bodyPr anchor="t" anchorCtr="0"/>
          <a:lstStyle>
            <a:defPPr>
              <a:defRPr lang="it-IT"/>
            </a:defPPr>
            <a:lvl1pPr marL="514350" indent="-457200">
              <a:spcBef>
                <a:spcPct val="20000"/>
              </a:spcBef>
              <a:buFont typeface="Arial" panose="020B0604020202020204" pitchFamily="34" charset="0"/>
              <a:buChar char="•"/>
              <a:defRPr sz="2800">
                <a:solidFill>
                  <a:schemeClr val="bg1"/>
                </a:solidFill>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57150" indent="0">
              <a:buNone/>
            </a:pPr>
            <a:r>
              <a:rPr lang="it-IT" sz="4400" dirty="0" smtClean="0"/>
              <a:t>T</a:t>
            </a:r>
            <a:endParaRPr lang="it-IT" sz="4400" dirty="0"/>
          </a:p>
        </p:txBody>
      </p:sp>
      <p:pic>
        <p:nvPicPr>
          <p:cNvPr id="11"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9"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131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29687" y="2034618"/>
            <a:ext cx="7643480" cy="1600438"/>
          </a:xfrm>
          <a:prstGeom prst="rect">
            <a:avLst/>
          </a:prstGeom>
          <a:noFill/>
        </p:spPr>
        <p:txBody>
          <a:bodyPr wrap="square" rtlCol="0">
            <a:spAutoFit/>
          </a:bodyPr>
          <a:lstStyle/>
          <a:p>
            <a:r>
              <a:rPr lang="it-IT" sz="2000" b="1" dirty="0" smtClean="0">
                <a:solidFill>
                  <a:schemeClr val="bg1"/>
                </a:solidFill>
                <a:cs typeface="Arial"/>
              </a:rPr>
              <a:t>estata</a:t>
            </a:r>
            <a:endParaRPr lang="it-IT" sz="2000" b="1" dirty="0">
              <a:solidFill>
                <a:schemeClr val="bg1"/>
              </a:solidFill>
              <a:cs typeface="Arial"/>
            </a:endParaRPr>
          </a:p>
          <a:p>
            <a:r>
              <a:rPr lang="it-IT" sz="2000" dirty="0" smtClean="0">
                <a:solidFill>
                  <a:schemeClr val="tx1">
                    <a:lumMod val="75000"/>
                    <a:lumOff val="25000"/>
                  </a:schemeClr>
                </a:solidFill>
              </a:rPr>
              <a:t>									</a:t>
            </a:r>
          </a:p>
          <a:p>
            <a:r>
              <a:rPr lang="it-IT" sz="2000" dirty="0">
                <a:solidFill>
                  <a:schemeClr val="tx1">
                    <a:lumMod val="75000"/>
                    <a:lumOff val="25000"/>
                  </a:schemeClr>
                </a:solidFill>
              </a:rPr>
              <a:t>	</a:t>
            </a:r>
            <a:r>
              <a:rPr lang="it-IT" sz="2000" dirty="0" smtClean="0">
                <a:solidFill>
                  <a:schemeClr val="tx1">
                    <a:lumMod val="75000"/>
                    <a:lumOff val="25000"/>
                  </a:schemeClr>
                </a:solidFill>
              </a:rPr>
              <a:t>								</a:t>
            </a:r>
            <a:endParaRPr lang="it-IT" sz="1600" dirty="0" smtClean="0">
              <a:solidFill>
                <a:schemeClr val="tx1">
                  <a:lumMod val="75000"/>
                  <a:lumOff val="25000"/>
                </a:schemeClr>
              </a:solidFill>
            </a:endParaRPr>
          </a:p>
          <a:p>
            <a:r>
              <a:rPr lang="it-IT" sz="2000" dirty="0" smtClean="0">
                <a:solidFill>
                  <a:schemeClr val="tx1">
                    <a:lumMod val="75000"/>
                    <a:lumOff val="25000"/>
                  </a:schemeClr>
                </a:solidFill>
              </a:rPr>
              <a:t>									</a:t>
            </a:r>
            <a:endParaRPr lang="it-IT" sz="1000" dirty="0">
              <a:solidFill>
                <a:schemeClr val="tx1">
                  <a:lumMod val="75000"/>
                  <a:lumOff val="25000"/>
                </a:schemeClr>
              </a:solidFill>
            </a:endParaRPr>
          </a:p>
          <a:p>
            <a:r>
              <a:rPr lang="it-IT" dirty="0" smtClean="0">
                <a:solidFill>
                  <a:schemeClr val="tx1">
                    <a:lumMod val="75000"/>
                    <a:lumOff val="25000"/>
                  </a:schemeClr>
                </a:solidFill>
              </a:rPr>
              <a:t>									</a:t>
            </a:r>
            <a:endParaRPr lang="it-IT" dirty="0">
              <a:solidFill>
                <a:schemeClr val="tx1">
                  <a:lumMod val="75000"/>
                  <a:lumOff val="25000"/>
                </a:schemeClr>
              </a:solidFill>
            </a:endParaRPr>
          </a:p>
        </p:txBody>
      </p:sp>
      <p:pic>
        <p:nvPicPr>
          <p:cNvPr id="9" name="Immagine 8" descr="shutterstock_78355243.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91976" y="2237350"/>
            <a:ext cx="2933700" cy="2933700"/>
          </a:xfrm>
          <a:prstGeom prst="rect">
            <a:avLst/>
          </a:prstGeom>
        </p:spPr>
      </p:pic>
      <p:sp>
        <p:nvSpPr>
          <p:cNvPr id="8" name="CasellaDiTesto 7"/>
          <p:cNvSpPr txBox="1"/>
          <p:nvPr/>
        </p:nvSpPr>
        <p:spPr>
          <a:xfrm>
            <a:off x="782087" y="2187018"/>
            <a:ext cx="7643480" cy="3816429"/>
          </a:xfrm>
          <a:prstGeom prst="rect">
            <a:avLst/>
          </a:prstGeom>
          <a:noFill/>
        </p:spPr>
        <p:txBody>
          <a:bodyPr wrap="square" rtlCol="0">
            <a:spAutoFit/>
          </a:bodyPr>
          <a:lstStyle/>
          <a:p>
            <a:r>
              <a:rPr lang="it-IT" sz="3200" dirty="0">
                <a:solidFill>
                  <a:srgbClr val="505150"/>
                </a:solidFill>
              </a:rPr>
              <a:t>Grazie per </a:t>
            </a:r>
            <a:r>
              <a:rPr lang="it-IT" sz="3200" dirty="0" smtClean="0">
                <a:solidFill>
                  <a:srgbClr val="505150"/>
                </a:solidFill>
              </a:rPr>
              <a:t>l’attenzione</a:t>
            </a:r>
            <a:r>
              <a:rPr lang="it-IT" sz="2400" dirty="0" smtClean="0"/>
              <a:t>		</a:t>
            </a:r>
          </a:p>
          <a:p>
            <a:r>
              <a:rPr lang="it-IT" sz="2000" dirty="0"/>
              <a:t>	</a:t>
            </a:r>
            <a:r>
              <a:rPr lang="it-IT" sz="2000" dirty="0" smtClean="0"/>
              <a:t>								</a:t>
            </a:r>
            <a:endParaRPr lang="it-IT" sz="1600" dirty="0" smtClean="0"/>
          </a:p>
          <a:p>
            <a:r>
              <a:rPr lang="it-IT" sz="2000" dirty="0" smtClean="0"/>
              <a:t>					</a:t>
            </a:r>
            <a:endParaRPr lang="it-IT" sz="2000" dirty="0" smtClean="0"/>
          </a:p>
          <a:p>
            <a:endParaRPr lang="it-IT" sz="2000" dirty="0"/>
          </a:p>
          <a:p>
            <a:endParaRPr lang="it-IT" sz="2000" dirty="0" smtClean="0"/>
          </a:p>
          <a:p>
            <a:endParaRPr lang="it-IT" sz="2000" dirty="0"/>
          </a:p>
          <a:p>
            <a:r>
              <a:rPr lang="it-IT" sz="2000" dirty="0" smtClean="0"/>
              <a:t>				</a:t>
            </a:r>
            <a:endParaRPr lang="it-IT" sz="1000" dirty="0"/>
          </a:p>
          <a:p>
            <a:endParaRPr lang="it-IT" b="1" dirty="0" smtClean="0">
              <a:solidFill>
                <a:schemeClr val="tx2"/>
              </a:solidFill>
            </a:endParaRPr>
          </a:p>
          <a:p>
            <a:endParaRPr lang="it-IT" b="1" dirty="0">
              <a:solidFill>
                <a:schemeClr val="tx2"/>
              </a:solidFill>
            </a:endParaRPr>
          </a:p>
          <a:p>
            <a:endParaRPr lang="it-IT" b="1" dirty="0" smtClean="0">
              <a:solidFill>
                <a:schemeClr val="tx2"/>
              </a:solidFill>
            </a:endParaRPr>
          </a:p>
          <a:p>
            <a:r>
              <a:rPr lang="it-IT" b="1" dirty="0" smtClean="0">
                <a:solidFill>
                  <a:schemeClr val="tx2"/>
                </a:solidFill>
              </a:rPr>
              <a:t>Gennaro </a:t>
            </a:r>
            <a:r>
              <a:rPr lang="it-IT" b="1" dirty="0">
                <a:solidFill>
                  <a:schemeClr val="tx2"/>
                </a:solidFill>
              </a:rPr>
              <a:t>di Mauro – ufficio.statistica@cittametropolitana.na.it</a:t>
            </a:r>
          </a:p>
          <a:p>
            <a:r>
              <a:rPr lang="it-IT" dirty="0" smtClean="0"/>
              <a:t>									</a:t>
            </a:r>
            <a:endParaRPr lang="it-IT" dirty="0"/>
          </a:p>
        </p:txBody>
      </p:sp>
      <p:pic>
        <p:nvPicPr>
          <p:cNvPr id="7"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10"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408" y="6203052"/>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349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Dimensioni e indicatori per la misurazione del </a:t>
            </a:r>
            <a:r>
              <a:rPr lang="it-IT" sz="2400" dirty="0" err="1" smtClean="0">
                <a:solidFill>
                  <a:srgbClr val="505150"/>
                </a:solidFill>
              </a:rPr>
              <a:t>Bes</a:t>
            </a:r>
            <a:endParaRPr lang="it-IT" sz="2400" dirty="0">
              <a:solidFill>
                <a:srgbClr val="505150"/>
              </a:solidFill>
            </a:endParaRPr>
          </a:p>
        </p:txBody>
      </p:sp>
      <p:pic>
        <p:nvPicPr>
          <p:cNvPr id="8"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76338"/>
            <a:ext cx="71628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gdimauro\Pictures\Stemma_cit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880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46073" y="1205245"/>
            <a:ext cx="8638439" cy="5139869"/>
          </a:xfrm>
          <a:prstGeom prst="rect">
            <a:avLst/>
          </a:prstGeom>
          <a:noFill/>
        </p:spPr>
        <p:txBody>
          <a:bodyPr wrap="square" rtlCol="0">
            <a:spAutoFit/>
          </a:bodyPr>
          <a:lstStyle/>
          <a:p>
            <a:pPr marL="285750" indent="-285750" algn="just">
              <a:buFont typeface="Arial"/>
              <a:buChar char="•"/>
            </a:pPr>
            <a:r>
              <a:rPr lang="it-IT" dirty="0" smtClean="0">
                <a:solidFill>
                  <a:srgbClr val="505150"/>
                </a:solidFill>
              </a:rPr>
              <a:t>Descrivono sinteticamente </a:t>
            </a:r>
            <a:r>
              <a:rPr lang="it-IT" dirty="0">
                <a:solidFill>
                  <a:srgbClr val="505150"/>
                </a:solidFill>
              </a:rPr>
              <a:t>fenomeni legati al </a:t>
            </a:r>
            <a:r>
              <a:rPr lang="it-IT" dirty="0" err="1">
                <a:solidFill>
                  <a:srgbClr val="505150"/>
                </a:solidFill>
              </a:rPr>
              <a:t>Bes</a:t>
            </a:r>
            <a:r>
              <a:rPr lang="it-IT" dirty="0">
                <a:solidFill>
                  <a:srgbClr val="505150"/>
                </a:solidFill>
              </a:rPr>
              <a:t> del territorio sui quali la Provincia non ha specifiche competenze o ha comunque competenze assai circoscritte</a:t>
            </a:r>
            <a:r>
              <a:rPr lang="it-IT" dirty="0" smtClean="0">
                <a:solidFill>
                  <a:srgbClr val="505150"/>
                </a:solidFill>
              </a:rPr>
              <a:t>;</a:t>
            </a:r>
          </a:p>
          <a:p>
            <a:pPr marL="285750" indent="-285750" algn="just">
              <a:spcBef>
                <a:spcPts val="1200"/>
              </a:spcBef>
              <a:buFont typeface="Arial"/>
              <a:buChar char="•"/>
            </a:pPr>
            <a:r>
              <a:rPr lang="it-IT" dirty="0" smtClean="0">
                <a:solidFill>
                  <a:srgbClr val="505150"/>
                </a:solidFill>
              </a:rPr>
              <a:t>Sono informazioni </a:t>
            </a:r>
            <a:r>
              <a:rPr lang="it-IT" dirty="0">
                <a:solidFill>
                  <a:srgbClr val="505150"/>
                </a:solidFill>
              </a:rPr>
              <a:t>utili a </a:t>
            </a:r>
          </a:p>
          <a:p>
            <a:pPr marL="742950" lvl="1" indent="-285750" algn="just">
              <a:spcBef>
                <a:spcPts val="600"/>
              </a:spcBef>
              <a:buFont typeface="Arial"/>
              <a:buChar char="•"/>
            </a:pPr>
            <a:r>
              <a:rPr lang="it-IT" dirty="0">
                <a:solidFill>
                  <a:srgbClr val="505150"/>
                </a:solidFill>
              </a:rPr>
              <a:t>definire il contesto locale rispetto ad altri territori;</a:t>
            </a:r>
          </a:p>
          <a:p>
            <a:pPr marL="742950" lvl="1" indent="-285750" algn="just">
              <a:buFont typeface="Arial"/>
              <a:buChar char="•"/>
            </a:pPr>
            <a:r>
              <a:rPr lang="it-IT" dirty="0">
                <a:solidFill>
                  <a:srgbClr val="505150"/>
                </a:solidFill>
              </a:rPr>
              <a:t>indirizzare l’azione dell’Ente (</a:t>
            </a:r>
            <a:r>
              <a:rPr lang="it-IT" i="1" dirty="0">
                <a:solidFill>
                  <a:srgbClr val="505150"/>
                </a:solidFill>
              </a:rPr>
              <a:t>ex ante</a:t>
            </a:r>
            <a:r>
              <a:rPr lang="it-IT" dirty="0">
                <a:solidFill>
                  <a:srgbClr val="505150"/>
                </a:solidFill>
              </a:rPr>
              <a:t>) e a valutarne gli esiti (</a:t>
            </a:r>
            <a:r>
              <a:rPr lang="it-IT" i="1" dirty="0">
                <a:solidFill>
                  <a:srgbClr val="505150"/>
                </a:solidFill>
              </a:rPr>
              <a:t>ex post</a:t>
            </a:r>
            <a:r>
              <a:rPr lang="it-IT" dirty="0">
                <a:solidFill>
                  <a:srgbClr val="505150"/>
                </a:solidFill>
              </a:rPr>
              <a:t>) anche se in maniera indiretta e aggregata</a:t>
            </a:r>
            <a:r>
              <a:rPr lang="it-IT" dirty="0" smtClean="0">
                <a:solidFill>
                  <a:srgbClr val="505150"/>
                </a:solidFill>
              </a:rPr>
              <a:t>; </a:t>
            </a:r>
          </a:p>
          <a:p>
            <a:pPr marL="285750" indent="-285750" algn="just">
              <a:spcBef>
                <a:spcPts val="1200"/>
              </a:spcBef>
              <a:buFont typeface="Arial"/>
              <a:buChar char="•"/>
            </a:pPr>
            <a:r>
              <a:rPr lang="it-IT" dirty="0" smtClean="0">
                <a:solidFill>
                  <a:srgbClr val="505150"/>
                </a:solidFill>
              </a:rPr>
              <a:t>Sono progettati in modo da presentare una relazione univoca e non controversa con l’aspetto di </a:t>
            </a:r>
            <a:r>
              <a:rPr lang="it-IT" dirty="0" err="1" smtClean="0">
                <a:solidFill>
                  <a:srgbClr val="505150"/>
                </a:solidFill>
              </a:rPr>
              <a:t>Bes</a:t>
            </a:r>
            <a:r>
              <a:rPr lang="it-IT" dirty="0" smtClean="0">
                <a:solidFill>
                  <a:srgbClr val="505150"/>
                </a:solidFill>
              </a:rPr>
              <a:t> misurato. Ciascuno di essi può essere contraddistinto da un segno ‘‘+’’ o ‘‘-’’ a seconda che al suo variare si possa ipotizzare una variazione del livello di benessere della collettività nella stessa direzione (+) o contraria (-);</a:t>
            </a:r>
          </a:p>
          <a:p>
            <a:pPr marL="285750" indent="-285750" algn="just">
              <a:spcBef>
                <a:spcPts val="1200"/>
              </a:spcBef>
              <a:buFont typeface="Arial"/>
              <a:buChar char="•"/>
            </a:pPr>
            <a:r>
              <a:rPr lang="it-IT" dirty="0" smtClean="0">
                <a:solidFill>
                  <a:srgbClr val="505150"/>
                </a:solidFill>
              </a:rPr>
              <a:t>Sono suddivisi in </a:t>
            </a:r>
          </a:p>
          <a:p>
            <a:pPr marL="742950" lvl="1" indent="-285750" algn="just">
              <a:spcBef>
                <a:spcPts val="600"/>
              </a:spcBef>
              <a:buFont typeface="Arial"/>
              <a:buChar char="•"/>
            </a:pPr>
            <a:r>
              <a:rPr lang="it-IT" dirty="0">
                <a:solidFill>
                  <a:srgbClr val="505150"/>
                </a:solidFill>
              </a:rPr>
              <a:t>i</a:t>
            </a:r>
            <a:r>
              <a:rPr lang="it-IT" dirty="0" smtClean="0">
                <a:solidFill>
                  <a:srgbClr val="505150"/>
                </a:solidFill>
              </a:rPr>
              <a:t>ndicatori Istat-</a:t>
            </a:r>
            <a:r>
              <a:rPr lang="it-IT" dirty="0" err="1" smtClean="0">
                <a:solidFill>
                  <a:srgbClr val="505150"/>
                </a:solidFill>
              </a:rPr>
              <a:t>Cnel</a:t>
            </a:r>
            <a:r>
              <a:rPr lang="it-IT" dirty="0" smtClean="0">
                <a:solidFill>
                  <a:srgbClr val="505150"/>
                </a:solidFill>
              </a:rPr>
              <a:t> (evidenziati in arancione): corrispondono o approssimano accettabilmente le misure del </a:t>
            </a:r>
            <a:r>
              <a:rPr lang="it-IT" dirty="0" err="1" smtClean="0">
                <a:solidFill>
                  <a:srgbClr val="505150"/>
                </a:solidFill>
              </a:rPr>
              <a:t>Bes</a:t>
            </a:r>
            <a:r>
              <a:rPr lang="it-IT" dirty="0" smtClean="0">
                <a:solidFill>
                  <a:srgbClr val="505150"/>
                </a:solidFill>
              </a:rPr>
              <a:t> definite a livello nazionale; </a:t>
            </a:r>
          </a:p>
          <a:p>
            <a:pPr marL="742950" lvl="1" indent="-285750" algn="just">
              <a:buFont typeface="Arial"/>
              <a:buChar char="•"/>
            </a:pPr>
            <a:r>
              <a:rPr lang="it-IT" dirty="0">
                <a:solidFill>
                  <a:srgbClr val="505150"/>
                </a:solidFill>
              </a:rPr>
              <a:t>a</a:t>
            </a:r>
            <a:r>
              <a:rPr lang="it-IT" dirty="0" smtClean="0">
                <a:solidFill>
                  <a:srgbClr val="505150"/>
                </a:solidFill>
              </a:rPr>
              <a:t>ltri indicatori di rilevanza generale.</a:t>
            </a:r>
          </a:p>
          <a:p>
            <a:pPr lvl="1"/>
            <a:endParaRPr lang="it-IT" dirty="0" smtClean="0">
              <a:solidFill>
                <a:srgbClr val="505150"/>
              </a:solidFill>
            </a:endParaRPr>
          </a:p>
        </p:txBody>
      </p:sp>
      <p:sp>
        <p:nvSpPr>
          <p:cNvPr id="8" name="CasellaDiTesto 7"/>
          <p:cNvSpPr txBox="1"/>
          <p:nvPr/>
        </p:nvSpPr>
        <p:spPr>
          <a:xfrm>
            <a:off x="346075" y="474663"/>
            <a:ext cx="6981878" cy="461665"/>
          </a:xfrm>
          <a:prstGeom prst="rect">
            <a:avLst/>
          </a:prstGeom>
          <a:noFill/>
        </p:spPr>
        <p:txBody>
          <a:bodyPr wrap="square" rtlCol="0">
            <a:spAutoFit/>
          </a:bodyPr>
          <a:lstStyle/>
          <a:p>
            <a:r>
              <a:rPr lang="it-IT" sz="2400" dirty="0" smtClean="0">
                <a:solidFill>
                  <a:srgbClr val="505150"/>
                </a:solidFill>
              </a:rPr>
              <a:t>Indicatori del </a:t>
            </a:r>
            <a:r>
              <a:rPr lang="it-IT" sz="2400" dirty="0" err="1" smtClean="0">
                <a:solidFill>
                  <a:srgbClr val="505150"/>
                </a:solidFill>
              </a:rPr>
              <a:t>Bes</a:t>
            </a:r>
            <a:r>
              <a:rPr lang="it-IT" sz="2400" dirty="0" smtClean="0">
                <a:solidFill>
                  <a:srgbClr val="505150"/>
                </a:solidFill>
              </a:rPr>
              <a:t> e altri indicatori di contesto</a:t>
            </a:r>
            <a:endParaRPr lang="it-IT" sz="2400" dirty="0">
              <a:solidFill>
                <a:srgbClr val="505150"/>
              </a:solidFill>
            </a:endParaRPr>
          </a:p>
        </p:txBody>
      </p:sp>
      <p:pic>
        <p:nvPicPr>
          <p:cNvPr id="9"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10" name="Picture 2" descr="C:\Users\gdimauro\Pictures\Stemma_cit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98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90753"/>
            <a:ext cx="6564621" cy="461665"/>
          </a:xfrm>
          <a:prstGeom prst="rect">
            <a:avLst/>
          </a:prstGeom>
          <a:noFill/>
        </p:spPr>
        <p:txBody>
          <a:bodyPr wrap="square" rtlCol="0">
            <a:spAutoFit/>
          </a:bodyPr>
          <a:lstStyle/>
          <a:p>
            <a:r>
              <a:rPr lang="it-IT" sz="2400" dirty="0" smtClean="0">
                <a:solidFill>
                  <a:srgbClr val="404040"/>
                </a:solidFill>
              </a:rPr>
              <a:t>Indicatori proposti</a:t>
            </a:r>
          </a:p>
        </p:txBody>
      </p:sp>
      <p:pic>
        <p:nvPicPr>
          <p:cNvPr id="4"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77" y="5718220"/>
            <a:ext cx="7918200" cy="39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725" y="952418"/>
            <a:ext cx="7448550" cy="476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gdimauro\Pictures\Stemma_citt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90753"/>
            <a:ext cx="6564621" cy="461665"/>
          </a:xfrm>
          <a:prstGeom prst="rect">
            <a:avLst/>
          </a:prstGeom>
          <a:noFill/>
        </p:spPr>
        <p:txBody>
          <a:bodyPr wrap="square" rtlCol="0">
            <a:spAutoFit/>
          </a:bodyPr>
          <a:lstStyle/>
          <a:p>
            <a:r>
              <a:rPr lang="it-IT" sz="2400" dirty="0" smtClean="0">
                <a:solidFill>
                  <a:srgbClr val="404040"/>
                </a:solidFill>
              </a:rPr>
              <a:t>Indicatori proposti</a:t>
            </a:r>
          </a:p>
        </p:txBody>
      </p:sp>
      <p:pic>
        <p:nvPicPr>
          <p:cNvPr id="4"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77" y="5718220"/>
            <a:ext cx="7918200" cy="39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o 1"/>
          <p:cNvGrpSpPr/>
          <p:nvPr/>
        </p:nvGrpSpPr>
        <p:grpSpPr>
          <a:xfrm>
            <a:off x="862012" y="1057342"/>
            <a:ext cx="7419975" cy="4570726"/>
            <a:chOff x="862012" y="1057342"/>
            <a:chExt cx="7419975" cy="5253104"/>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012" y="1057342"/>
              <a:ext cx="741997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012" y="4662621"/>
              <a:ext cx="7343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Picture 2" descr="C:\Users\gdimauro\Pictures\Stemma_cit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27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90753"/>
            <a:ext cx="6564621" cy="461665"/>
          </a:xfrm>
          <a:prstGeom prst="rect">
            <a:avLst/>
          </a:prstGeom>
          <a:noFill/>
        </p:spPr>
        <p:txBody>
          <a:bodyPr wrap="square" rtlCol="0">
            <a:spAutoFit/>
          </a:bodyPr>
          <a:lstStyle/>
          <a:p>
            <a:r>
              <a:rPr lang="it-IT" sz="2400" dirty="0" smtClean="0">
                <a:solidFill>
                  <a:srgbClr val="404040"/>
                </a:solidFill>
              </a:rPr>
              <a:t>Indicatori proposti</a:t>
            </a:r>
          </a:p>
        </p:txBody>
      </p:sp>
      <p:pic>
        <p:nvPicPr>
          <p:cNvPr id="4"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77" y="5718220"/>
            <a:ext cx="7918200" cy="39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5" y="1081826"/>
            <a:ext cx="7334250" cy="439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gdimauro\Pictures\Stemma_citt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45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46075" y="490753"/>
            <a:ext cx="6564621" cy="461665"/>
          </a:xfrm>
          <a:prstGeom prst="rect">
            <a:avLst/>
          </a:prstGeom>
          <a:noFill/>
        </p:spPr>
        <p:txBody>
          <a:bodyPr wrap="square" rtlCol="0">
            <a:spAutoFit/>
          </a:bodyPr>
          <a:lstStyle/>
          <a:p>
            <a:r>
              <a:rPr lang="it-IT" sz="2400" dirty="0" smtClean="0">
                <a:solidFill>
                  <a:srgbClr val="404040"/>
                </a:solidFill>
              </a:rPr>
              <a:t>Indicatori proposti</a:t>
            </a:r>
          </a:p>
        </p:txBody>
      </p:sp>
      <p:pic>
        <p:nvPicPr>
          <p:cNvPr id="4" name="Immagine 13" descr="bes_province.JPG"/>
          <p:cNvPicPr>
            <a:picLocks noChangeAspect="1"/>
          </p:cNvPicPr>
          <p:nvPr/>
        </p:nvPicPr>
        <p:blipFill>
          <a:blip r:embed="rId3"/>
          <a:srcRect/>
          <a:stretch>
            <a:fillRect/>
          </a:stretch>
        </p:blipFill>
        <p:spPr bwMode="auto">
          <a:xfrm>
            <a:off x="6891954" y="6326510"/>
            <a:ext cx="1056490" cy="245184"/>
          </a:xfrm>
          <a:prstGeom prst="rect">
            <a:avLst/>
          </a:prstGeom>
          <a:noFill/>
          <a:ln w="9525">
            <a:noFill/>
            <a:miter lim="800000"/>
            <a:headEnd/>
            <a:tailEnd/>
          </a:ln>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77" y="5718220"/>
            <a:ext cx="7918200" cy="39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5" y="1866900"/>
            <a:ext cx="73342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gdimauro\Pictures\Stemma_citt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3651" y="6198620"/>
            <a:ext cx="592378" cy="61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638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1603</TotalTime>
  <Words>3549</Words>
  <Application>Microsoft Office PowerPoint</Application>
  <PresentationFormat>Presentazione su schermo (4:3)</PresentationFormat>
  <Paragraphs>443</Paragraphs>
  <Slides>37</Slides>
  <Notes>36</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Profilo di BES della provincia</vt:lpstr>
      <vt:lpstr>Profilo di BES della provincia</vt:lpstr>
      <vt:lpstr>Profilo di BES della provincia</vt:lpstr>
      <vt:lpstr>Profilo di BES della provincia</vt:lpstr>
      <vt:lpstr>Profilo di BES della provincia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Bruna Tabanella</dc:creator>
  <cp:lastModifiedBy>GENNARO DI MAURO</cp:lastModifiedBy>
  <cp:revision>179</cp:revision>
  <cp:lastPrinted>2015-10-06T08:04:51Z</cp:lastPrinted>
  <dcterms:created xsi:type="dcterms:W3CDTF">2012-12-11T11:00:35Z</dcterms:created>
  <dcterms:modified xsi:type="dcterms:W3CDTF">2015-10-26T11:53:37Z</dcterms:modified>
</cp:coreProperties>
</file>