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67" r:id="rId2"/>
    <p:sldId id="265" r:id="rId3"/>
    <p:sldId id="269" r:id="rId4"/>
    <p:sldId id="271" r:id="rId5"/>
    <p:sldId id="272" r:id="rId6"/>
  </p:sldIdLst>
  <p:sldSz cx="6858000" cy="9906000" type="A4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-3258" y="-52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88" y="9245600"/>
            <a:ext cx="6856412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9150350"/>
            <a:ext cx="6856413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679450" y="7721600"/>
            <a:ext cx="55546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349248"/>
            <a:ext cx="5657850" cy="633984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7921104"/>
            <a:ext cx="5657850" cy="2032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C26F-15A6-4F31-89F7-60E37AB9ACD8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21BB-8E51-413E-A5F0-CAC9C6C225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29D-E5F0-479D-9839-9F4C28163A4E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363-0180-4823-B32E-E764F695A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88" y="9245600"/>
            <a:ext cx="6856412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9150350"/>
            <a:ext cx="6856413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37386"/>
            <a:ext cx="1478756" cy="1023541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737385"/>
            <a:ext cx="4350544" cy="10235413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3C2-8CF6-49D2-8F52-6F657F48AF67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452A-19F0-4365-8BF4-1BAF0903E7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EB70-88C9-424A-80D5-0BFFCA401C34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FACC-589A-4C78-B9FF-ACFC7C11D8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88" y="9245600"/>
            <a:ext cx="6856412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9150350"/>
            <a:ext cx="6856413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679450" y="7721600"/>
            <a:ext cx="55546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349248"/>
            <a:ext cx="5657850" cy="633984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7916672"/>
            <a:ext cx="5657850" cy="2032000"/>
          </a:xfrm>
        </p:spPr>
        <p:txBody>
          <a:bodyPr lIns="91440" rIns="91440" anchor="t" anchorCtr="0"/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4B53-E74C-4C6B-A7C3-2670AC57377D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9352-2315-4355-8F8D-9619344C18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257912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3281305"/>
            <a:ext cx="2777490" cy="71526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3281309"/>
            <a:ext cx="2777490" cy="71526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8845-CD5C-4CD3-8CC2-633DF11E911C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EEC8-A592-40F9-9A5B-F7D2E2EFF9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257912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281870"/>
            <a:ext cx="2777490" cy="1308946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4590816"/>
            <a:ext cx="2777490" cy="584312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3281870"/>
            <a:ext cx="2777490" cy="1308946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4590816"/>
            <a:ext cx="2777490" cy="584312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44E2-4642-4A53-9CF8-9369190AA61F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2448-C2EE-4CC5-AD55-6A1C8540D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8B3D-7329-4D17-B5B3-DA7E17963989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4F89-E90F-427B-96DF-031F3C8AAD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88" y="9245600"/>
            <a:ext cx="6856412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9150350"/>
            <a:ext cx="6856413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D846-BFDB-4497-9971-82EE3FB43609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ACD8-205D-4C17-B708-A41A76E629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278063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2273300" y="0"/>
            <a:ext cx="3492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056638"/>
            <a:ext cx="1800225" cy="40640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1300480"/>
            <a:ext cx="3757045" cy="9347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5201920"/>
            <a:ext cx="1800225" cy="6007332"/>
          </a:xfrm>
        </p:spPr>
        <p:txBody>
          <a:bodyPr lIns="91440" rIns="91440"/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1938" y="9331325"/>
            <a:ext cx="1473200" cy="527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1ECDBB7-0160-44FA-ADA7-5CB59CC77417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8" y="9331325"/>
            <a:ext cx="2614612" cy="5270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88B55B-01E9-4FB6-B20D-1090D4A02C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7154863"/>
            <a:ext cx="6856413" cy="2751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7099300"/>
            <a:ext cx="6856413" cy="93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9022080"/>
            <a:ext cx="5692140" cy="146304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873791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10501376"/>
            <a:ext cx="5692140" cy="105664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84CC-7AC0-4563-BA6E-5FA57D290007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EB3-802E-4BE6-85D5-D5EB108797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45600"/>
            <a:ext cx="6858000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150350"/>
            <a:ext cx="6858000" cy="93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38" y="414338"/>
            <a:ext cx="5657850" cy="2095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38" y="2665413"/>
            <a:ext cx="5657850" cy="5813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538" y="9331325"/>
            <a:ext cx="13906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A3E08-8E7E-4436-BC1B-C1C317B1679A}" type="datetimeFigureOut">
              <a:rPr lang="it-IT"/>
              <a:pPr>
                <a:defRPr/>
              </a:pPr>
              <a:t>10/09/2015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275" y="9331325"/>
            <a:ext cx="2713038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8950" y="9331325"/>
            <a:ext cx="738188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A66E9-589E-4EFC-8216-EDEB04F5F9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513" y="3089275"/>
            <a:ext cx="56070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4" r:id="rId3"/>
    <p:sldLayoutId id="2147483861" r:id="rId4"/>
    <p:sldLayoutId id="2147483860" r:id="rId5"/>
    <p:sldLayoutId id="2147483859" r:id="rId6"/>
    <p:sldLayoutId id="2147483865" r:id="rId7"/>
    <p:sldLayoutId id="2147483866" r:id="rId8"/>
    <p:sldLayoutId id="2147483867" r:id="rId9"/>
    <p:sldLayoutId id="2147483858" r:id="rId10"/>
    <p:sldLayoutId id="2147483868" r:id="rId11"/>
  </p:sldLayoutIdLst>
  <p:txStyles>
    <p:titleStyle>
      <a:lvl1pPr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2pPr>
      <a:lvl3pPr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3pPr>
      <a:lvl4pPr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4pPr>
      <a:lvl5pPr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9pPr>
    </p:titleStyle>
    <p:bodyStyle>
      <a:lvl1pPr marL="68263" indent="-68263" algn="l" defTabSz="685800" rtl="0" fontAlgn="base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nuario.comune.fi.it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statistica.fi.i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witter.com/FiStatistica" TargetMode="External"/><Relationship Id="rId4" Type="http://schemas.openxmlformats.org/officeDocument/2006/relationships/hyperlink" Target="http://statistica.fi.it/opencms/multimedia/documents/1441110670243_bollettino_agosto_ver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statistica.fi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data.comune.fi.it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annuario.comune.fi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statistica.fi.it/opencms/multimedia/documents/1441110670243_bollettino_agosto_ver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twitter.com/FiStatist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15131" y="2310140"/>
            <a:ext cx="5989638" cy="3317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La diffusione delle informazioni statistiche del Comune di Firenze</a:t>
            </a:r>
            <a:endParaRPr lang="it-IT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46150" y="3932238"/>
            <a:ext cx="4927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  <a:hlinkClick r:id="rId2"/>
              </a:rPr>
              <a:t>Portale statistico</a:t>
            </a:r>
            <a:endParaRPr lang="it-IT" sz="2400" b="1" dirty="0" smtClean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  <a:hlinkClick r:id="rId3"/>
              </a:rPr>
              <a:t>Annuario Statistico online</a:t>
            </a:r>
            <a:endParaRPr lang="it-IT" sz="2400" b="1" dirty="0" smtClean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  <a:hlinkClick r:id="rId4"/>
              </a:rPr>
              <a:t>Bollettino mensile di statistica</a:t>
            </a:r>
            <a:endParaRPr lang="it-IT" sz="2400" b="1" dirty="0" smtClean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  <a:hlinkClick r:id="rId5"/>
              </a:rPr>
              <a:t>Twitter</a:t>
            </a:r>
            <a:r>
              <a:rPr lang="it-IT" sz="2400" b="1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  <a:hlinkClick r:id="rId5"/>
              </a:rPr>
              <a:t> @</a:t>
            </a:r>
            <a:r>
              <a:rPr lang="it-IT" sz="2400" b="1" dirty="0" err="1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  <a:hlinkClick r:id="rId5"/>
              </a:rPr>
              <a:t>FiStatistica</a:t>
            </a:r>
            <a:endParaRPr lang="it-IT" sz="2400" b="1" dirty="0" smtClean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Immagin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1163" y="8451850"/>
            <a:ext cx="24685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magin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451850"/>
            <a:ext cx="15001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87" y="9300578"/>
            <a:ext cx="3427413" cy="512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La diffusione delle informazioni statistiche del Comune di Firenze</a:t>
            </a:r>
          </a:p>
        </p:txBody>
      </p:sp>
      <p:pic>
        <p:nvPicPr>
          <p:cNvPr id="14341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238125"/>
            <a:ext cx="11668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77813"/>
            <a:ext cx="17541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461"/>
            <a:ext cx="6858000" cy="409116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66566" y="1582152"/>
            <a:ext cx="232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hlinkClick r:id="rId4"/>
              </a:rPr>
              <a:t>Portale statistico</a:t>
            </a:r>
            <a:endParaRPr lang="it-IT" sz="2400" b="1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3948681" y="6689558"/>
            <a:ext cx="32624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Accessi 2014: 13.772</a:t>
            </a:r>
          </a:p>
          <a:p>
            <a:r>
              <a:rPr lang="it-IT" dirty="0"/>
              <a:t>Pagine visitate: 45.099</a:t>
            </a:r>
          </a:p>
          <a:p>
            <a:r>
              <a:rPr lang="it-IT" dirty="0"/>
              <a:t>Dall'Italia: 94,98%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Accessi 2015 (1/1-31/8): 8934</a:t>
            </a:r>
          </a:p>
          <a:p>
            <a:r>
              <a:rPr lang="it-IT" dirty="0"/>
              <a:t>Pagine visitate: 27.329</a:t>
            </a:r>
          </a:p>
          <a:p>
            <a:r>
              <a:rPr lang="it-IT" dirty="0"/>
              <a:t>Dall'Italia: 94,96%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30850"/>
              </p:ext>
            </p:extLst>
          </p:nvPr>
        </p:nvGraphicFramePr>
        <p:xfrm>
          <a:off x="604796" y="6844070"/>
          <a:ext cx="5449095" cy="172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65"/>
                <a:gridCol w="1816365"/>
                <a:gridCol w="1816365"/>
              </a:tblGrid>
              <a:tr h="430575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2015 (al 31.8)</a:t>
                      </a:r>
                      <a:endParaRPr lang="it-IT" dirty="0"/>
                    </a:p>
                  </a:txBody>
                  <a:tcPr/>
                </a:tc>
              </a:tr>
              <a:tr h="43057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Accessi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13.772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8.934</a:t>
                      </a:r>
                      <a:endParaRPr lang="it-IT" b="1" dirty="0"/>
                    </a:p>
                  </a:txBody>
                  <a:tcPr/>
                </a:tc>
              </a:tr>
              <a:tr h="43057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Pagine visitate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45.099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27.329</a:t>
                      </a:r>
                      <a:endParaRPr lang="it-IT" b="1" dirty="0"/>
                    </a:p>
                  </a:txBody>
                  <a:tcPr/>
                </a:tc>
              </a:tr>
              <a:tr h="43057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Dall’Italia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95,98%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94,96%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3428999" y="9405222"/>
            <a:ext cx="3427413" cy="303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Servizio Statistica e toponomastica</a:t>
            </a:r>
            <a:endParaRPr lang="it-IT" sz="16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magin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238125"/>
            <a:ext cx="11668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77813"/>
            <a:ext cx="17541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587" y="9300578"/>
            <a:ext cx="3427413" cy="512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La diffusione delle informazioni statistiche del Comune di Firenze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43050" y="879902"/>
            <a:ext cx="37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hlinkClick r:id="rId4"/>
              </a:rPr>
              <a:t>Annuario Statistico online</a:t>
            </a:r>
            <a:endParaRPr lang="it-IT" sz="2400" b="1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609208"/>
            <a:ext cx="6858000" cy="60645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4537" y="7952874"/>
            <a:ext cx="644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607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dataset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pubblicati al 9 settembre 2015</a:t>
            </a:r>
          </a:p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Flusso continuo per il portale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opendata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opendata.comune.fi.it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28999" y="9405222"/>
            <a:ext cx="3427413" cy="303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Servizio Statistica e toponomastica</a:t>
            </a:r>
            <a:endParaRPr lang="it-IT" sz="16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Immagin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238125"/>
            <a:ext cx="11668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magin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77813"/>
            <a:ext cx="17541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587" y="9300578"/>
            <a:ext cx="3427413" cy="512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La diffusione delle informazioni statistiche del Comune di Firenze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66800" y="87990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hlinkClick r:id="rId4"/>
              </a:rPr>
              <a:t>Bollettino mensile di statistica</a:t>
            </a:r>
            <a:endParaRPr lang="it-IT" sz="2400" b="1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20316" y="1341567"/>
            <a:ext cx="6156361" cy="8358438"/>
            <a:chOff x="-171" y="-150"/>
            <a:chExt cx="4817" cy="654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1" y="-150"/>
              <a:ext cx="4662" cy="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9" name="Picture 5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" t="4578" r="2212" b="6868"/>
            <a:stretch/>
          </p:blipFill>
          <p:spPr bwMode="auto">
            <a:xfrm>
              <a:off x="197" y="-8"/>
              <a:ext cx="4449" cy="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sellaDiTesto 6"/>
          <p:cNvSpPr txBox="1"/>
          <p:nvPr/>
        </p:nvSpPr>
        <p:spPr>
          <a:xfrm>
            <a:off x="2654192" y="6269020"/>
            <a:ext cx="363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2">
                    <a:lumMod val="75000"/>
                  </a:schemeClr>
                </a:solidFill>
              </a:rPr>
              <a:t>54 numeri</a:t>
            </a:r>
          </a:p>
          <a:p>
            <a:pPr algn="r"/>
            <a:r>
              <a:rPr lang="it-IT" sz="1400" b="1" dirty="0" smtClean="0">
                <a:solidFill>
                  <a:schemeClr val="bg2">
                    <a:lumMod val="75000"/>
                  </a:schemeClr>
                </a:solidFill>
              </a:rPr>
              <a:t>Rubriche fisse su demografia, prezzi meteorologia, dati territoriali</a:t>
            </a:r>
          </a:p>
          <a:p>
            <a:pPr algn="r"/>
            <a:r>
              <a:rPr lang="it-IT" sz="1400" b="1" dirty="0" smtClean="0">
                <a:solidFill>
                  <a:schemeClr val="bg2">
                    <a:lumMod val="75000"/>
                  </a:schemeClr>
                </a:solidFill>
              </a:rPr>
              <a:t>Ogni mese uno studio specifico</a:t>
            </a:r>
            <a:endParaRPr lang="it-IT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428999" y="9405222"/>
            <a:ext cx="3427413" cy="303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Servizio Statistica e toponomastica</a:t>
            </a:r>
            <a:endParaRPr lang="it-IT" sz="16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magin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238125"/>
            <a:ext cx="11668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magin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77813"/>
            <a:ext cx="17541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587" y="9300578"/>
            <a:ext cx="3427413" cy="512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La diffusione delle informazioni statistiche del Comune di Firenze</a:t>
            </a:r>
          </a:p>
        </p:txBody>
      </p:sp>
      <p:pic>
        <p:nvPicPr>
          <p:cNvPr id="2" name="Immagin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1" y="2422391"/>
            <a:ext cx="6640178" cy="490310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445" y="7665167"/>
            <a:ext cx="577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1.240 </a:t>
            </a:r>
            <a:r>
              <a:rPr lang="it-IT" b="1" dirty="0" err="1" smtClean="0">
                <a:solidFill>
                  <a:schemeClr val="bg2">
                    <a:lumMod val="75000"/>
                  </a:schemeClr>
                </a:solidFill>
              </a:rPr>
              <a:t>tweet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 dal giugno 2013 (almeno uno al giorno)</a:t>
            </a:r>
          </a:p>
          <a:p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on dati, link, grafici e tabelle</a:t>
            </a:r>
          </a:p>
          <a:p>
            <a:endParaRPr lang="it-IT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7527" y="215246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solidFill>
                  <a:srgbClr val="CCDDEA">
                    <a:lumMod val="75000"/>
                  </a:srgbClr>
                </a:solidFill>
              </a:rPr>
              <a:t>526 </a:t>
            </a:r>
            <a:r>
              <a:rPr lang="it-IT" b="1" dirty="0" err="1">
                <a:solidFill>
                  <a:srgbClr val="CCDDEA">
                    <a:lumMod val="75000"/>
                  </a:srgbClr>
                </a:solidFill>
              </a:rPr>
              <a:t>followers</a:t>
            </a:r>
            <a:endParaRPr lang="it-IT" b="1" dirty="0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91910" y="1479477"/>
            <a:ext cx="2830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hlinkClick r:id="rId4"/>
              </a:rPr>
              <a:t>Twitter</a:t>
            </a:r>
            <a:r>
              <a:rPr lang="it-IT" sz="2400" b="1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hlinkClick r:id="rId4"/>
              </a:rPr>
              <a:t> @</a:t>
            </a:r>
            <a:r>
              <a:rPr lang="it-IT" sz="2400" b="1" dirty="0" err="1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hlinkClick r:id="rId4"/>
              </a:rPr>
              <a:t>FiStatistica</a:t>
            </a:r>
            <a:endParaRPr lang="it-IT" sz="2400" b="1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428999" y="9405222"/>
            <a:ext cx="3427413" cy="303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Servizio Statistica e toponomastica</a:t>
            </a:r>
            <a:endParaRPr lang="it-IT" sz="16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610</TotalTime>
  <Words>167</Words>
  <Application>Microsoft Office PowerPoint</Application>
  <PresentationFormat>A4 (21x29,7 cm)</PresentationFormat>
  <Paragraphs>43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redditi dichiarati a Firenze 2012</dc:title>
  <dc:creator>Gaggelli Sara</dc:creator>
  <cp:lastModifiedBy>01117383</cp:lastModifiedBy>
  <cp:revision>74</cp:revision>
  <cp:lastPrinted>2015-09-08T07:22:32Z</cp:lastPrinted>
  <dcterms:created xsi:type="dcterms:W3CDTF">2015-09-02T11:27:06Z</dcterms:created>
  <dcterms:modified xsi:type="dcterms:W3CDTF">2015-09-10T07:25:05Z</dcterms:modified>
</cp:coreProperties>
</file>