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3" name="Segnaposto intestazion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quarter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2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3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3115D5EF-1096-43F6-A0AD-E108ADA1A57E}" type="slidenum">
              <a:t>‹N›</a:t>
            </a:fld>
            <a:endParaRPr lang="it-IT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420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3" name="Segnaposto intestazion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it-IT" sz="12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SimSun" pitchFamily="2"/>
                <a:cs typeface="Mangal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4" name="Segnaposto data 3"/>
          <p:cNvSpPr txBox="1">
            <a:spLocks noGrp="1"/>
          </p:cNvSpPr>
          <p:nvPr>
            <p:ph type="dt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it-IT" sz="12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SimSun" pitchFamily="2"/>
                <a:cs typeface="Mangal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immagine diapositiva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Segnaposto note 5"/>
          <p:cNvSpPr txBox="1"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it-IT"/>
          </a:p>
        </p:txBody>
      </p:sp>
      <p:sp>
        <p:nvSpPr>
          <p:cNvPr id="7" name="Segnaposto piè di pagina 6"/>
          <p:cNvSpPr txBox="1">
            <a:spLocks noGrp="1"/>
          </p:cNvSpPr>
          <p:nvPr>
            <p:ph type="ftr" sz="quarter" idx="4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it-IT" sz="12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SimSun" pitchFamily="2"/>
                <a:cs typeface="Mangal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8" name="Segnaposto numero diapositiva 7"/>
          <p:cNvSpPr txBox="1">
            <a:spLocks noGrp="1"/>
          </p:cNvSpPr>
          <p:nvPr>
            <p:ph type="sldNum" sz="quarter" idx="5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it-IT" sz="12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SimSun" pitchFamily="2"/>
                <a:cs typeface="Mangal" pitchFamily="2"/>
              </a:defRPr>
            </a:lvl1pPr>
          </a:lstStyle>
          <a:p>
            <a:pPr lvl="0"/>
            <a:fld id="{A0586F49-BC34-401F-8928-0CCB2C95B4B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56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it-IT" sz="1200" b="0" i="0" u="none" strike="noStrike" baseline="0">
        <a:ln>
          <a:noFill/>
        </a:ln>
        <a:solidFill>
          <a:srgbClr val="000000"/>
        </a:solidFill>
        <a:latin typeface="Arial" pitchFamily="34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9AEC2C76-5F58-4203-83F5-DEDB0DB9E00E}" type="slidenum">
              <a:t>1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it-IT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76CDF0A5-10F3-4578-8806-DD081DDA7DBF}" type="slidenum">
              <a:t>2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30CDE91A-1CF4-4590-BA4C-1D398F8C5F22}" type="slidenum">
              <a:t>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4BF0F5CF-9900-45CF-B587-CA12F1DAF461}" type="slidenum">
              <a:t>4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512E9081-8B7D-4DE1-BA5A-7F771F9B4972}" type="slidenum">
              <a:t>5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55238189-233C-46B7-B169-287ABE5E57E1}" type="slidenum">
              <a:t>6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11C5A1D2-9CD7-46AC-8BB6-51DFD6CE7D0A}" type="slidenum">
              <a:t>7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0F37C33B-945D-45F1-A547-495B16E56B51}" type="slidenum">
              <a:t>8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E3E8B9E-E667-4AA7-B3E8-70AC84785DDD}" type="slidenum">
              <a:t>9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F4EA40-6D93-457E-B935-E502760474D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3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CA13B4-E16B-4E4B-A6BB-A7CD9588D1F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142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152400"/>
            <a:ext cx="15240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819400" y="152400"/>
            <a:ext cx="44196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B499CC-5DE9-4E57-BF1B-575C665978D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61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B38933-01C5-46AF-A4DB-CBF63F74B8E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60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6A09A1-C0B7-4D20-B3AC-F4FCAECCB70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02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A14BE9-F5F5-4959-96FD-E8CFE70EFA1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80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003800-FC8B-41B0-AE9B-5012932DE2A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53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BD2B12-4486-418A-B70D-5450C4DCA4E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479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324DFA-8C91-4AB1-AF91-1702635861B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17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ADB241-D219-4551-A056-DAE482EB408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093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DF41CC-2CB9-4C56-8F79-34BE7028FCE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60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37A082-0C18-4A30-94C1-2427F15DDC9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516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C9036D-A9EE-460B-AFE3-A61444DDFC5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19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369E29-51F3-43DD-B6B6-46D698E8ACE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357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972300" y="228600"/>
            <a:ext cx="2171700" cy="59023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362700" cy="59023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A42C65-CC76-4D1D-8500-2918F070710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14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0D4181-65D6-4CA8-9432-AC78646C95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4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F10666-CC9F-447D-9C07-A79696C219C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84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D8C40E-0FB0-48EA-8B7F-C80A5EE8B5E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53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11A859-42CB-4680-9642-89555D76E74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941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A4EDC-29F0-4787-82EC-7F00B3559B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816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B5E9C6-031A-4099-A6DB-B5105ABAD56E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44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8FF209-C215-448C-B4B3-39BFFF42B91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13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/>
          <p:cNvSpPr/>
          <p:nvPr/>
        </p:nvSpPr>
        <p:spPr>
          <a:xfrm>
            <a:off x="-2895839" y="842759"/>
            <a:ext cx="5790959" cy="12036240"/>
          </a:xfrm>
          <a:custGeom>
            <a:avLst>
              <a:gd name="f0" fmla="val 21600000"/>
              <a:gd name="f1" fmla="val 540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799 f16 1"/>
              <a:gd name="f25" fmla="*/ 21599 f16 1"/>
              <a:gd name="f26" fmla="*/ 1079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Ang="f0" minAng="f8" maxAng="f12">
                <a:pos x="f135" y="f136"/>
              </a:ahPolar>
              <a:ahPolar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3" name="Segnaposto titolo 2"/>
          <p:cNvSpPr txBox="1">
            <a:spLocks noGrp="1"/>
          </p:cNvSpPr>
          <p:nvPr>
            <p:ph type="title"/>
          </p:nvPr>
        </p:nvSpPr>
        <p:spPr>
          <a:xfrm>
            <a:off x="2895479" y="151920"/>
            <a:ext cx="6019919" cy="160020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1"/>
          </p:nvPr>
        </p:nvSpPr>
        <p:spPr>
          <a:xfrm>
            <a:off x="2819160" y="1981080"/>
            <a:ext cx="6095880" cy="411480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t" anchorCtr="0" compatLnSpc="1"/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2"/>
          </p:nvPr>
        </p:nvSpPr>
        <p:spPr>
          <a:xfrm>
            <a:off x="304560" y="6248520"/>
            <a:ext cx="190476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ctr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it-IT" sz="2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3"/>
          </p:nvPr>
        </p:nvSpPr>
        <p:spPr>
          <a:xfrm>
            <a:off x="3581279" y="6248520"/>
            <a:ext cx="2895839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ctr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it-IT" sz="2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4"/>
          </p:nvPr>
        </p:nvSpPr>
        <p:spPr>
          <a:xfrm>
            <a:off x="7010280" y="6248520"/>
            <a:ext cx="1905120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ctr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it-IT" sz="2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CE3E78C-EB62-48BF-A610-D7913C2D2A0F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l" rtl="0" hangingPunct="1">
        <a:lnSpc>
          <a:spcPct val="7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it-IT" sz="4800" b="1" i="0" u="none" strike="noStrike" baseline="0">
          <a:ln>
            <a:noFill/>
          </a:ln>
          <a:solidFill>
            <a:srgbClr val="CCFFFF"/>
          </a:solidFill>
          <a:latin typeface="Arial Narrow" pitchFamily="34"/>
          <a:ea typeface="SimSun" pitchFamily="2"/>
          <a:cs typeface="Mang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697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it-IT" sz="2800" b="0" i="0" u="none" strike="noStrike" baseline="0">
          <a:ln>
            <a:noFill/>
          </a:ln>
          <a:solidFill>
            <a:srgbClr val="FFFFFF"/>
          </a:solidFill>
          <a:latin typeface="Arial" pitchFamily="34"/>
          <a:ea typeface="SimSun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ttore 1 1"/>
          <p:cNvSpPr/>
          <p:nvPr/>
        </p:nvSpPr>
        <p:spPr>
          <a:xfrm>
            <a:off x="0" y="1708200"/>
            <a:ext cx="9147240" cy="0"/>
          </a:xfrm>
          <a:prstGeom prst="line">
            <a:avLst/>
          </a:prstGeom>
          <a:noFill/>
          <a:ln w="12600">
            <a:solidFill>
              <a:srgbClr val="8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3" name="Figura a mano libera 2"/>
          <p:cNvSpPr/>
          <p:nvPr/>
        </p:nvSpPr>
        <p:spPr>
          <a:xfrm>
            <a:off x="-2895839" y="842759"/>
            <a:ext cx="5790959" cy="12036240"/>
          </a:xfrm>
          <a:custGeom>
            <a:avLst>
              <a:gd name="f0" fmla="val 21600000"/>
              <a:gd name="f1" fmla="val 540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799 f16 1"/>
              <a:gd name="f25" fmla="*/ 21599 f16 1"/>
              <a:gd name="f26" fmla="*/ 1079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Ang="f0" minAng="f8" maxAng="f12">
                <a:pos x="f135" y="f136"/>
              </a:ahPolar>
              <a:ahPolar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Segnaposto titolo 3"/>
          <p:cNvSpPr txBox="1">
            <a:spLocks noGrp="1"/>
          </p:cNvSpPr>
          <p:nvPr>
            <p:ph type="title"/>
          </p:nvPr>
        </p:nvSpPr>
        <p:spPr>
          <a:xfrm>
            <a:off x="2743199" y="228240"/>
            <a:ext cx="6400799" cy="1722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b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it-IT"/>
          </a:p>
        </p:txBody>
      </p:sp>
      <p:sp>
        <p:nvSpPr>
          <p:cNvPr id="5" name="Segnaposto sottotitolo 4"/>
          <p:cNvSpPr txBox="1">
            <a:spLocks noGrp="1"/>
          </p:cNvSpPr>
          <p:nvPr>
            <p:ph type="subTitle" sz="quarter" idx="4294967295"/>
          </p:nvPr>
        </p:nvSpPr>
        <p:spPr>
          <a:xfrm>
            <a:off x="4191120" y="1905120"/>
            <a:ext cx="4419360" cy="175247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CCFFFF"/>
              </a:buClr>
              <a:buSzPct val="65000"/>
              <a:buFont typeface="Wingdings" pitchFamily="2"/>
              <a:buChar char=""/>
            </a:lvl2pPr>
            <a:lvl3pPr lvl="2">
              <a:buClr>
                <a:srgbClr val="FF0000"/>
              </a:buClr>
              <a:buSzPct val="65000"/>
              <a:buFont typeface="Wingdings" pitchFamily="2"/>
              <a:buChar char=""/>
            </a:lvl3pPr>
            <a:lvl4pPr lvl="3">
              <a:buClr>
                <a:srgbClr val="CCFFFF"/>
              </a:buClr>
              <a:buSzPct val="100000"/>
              <a:buFont typeface="Arial" pitchFamily="34"/>
              <a:buChar char="•"/>
            </a:lvl4pPr>
            <a:lvl5pPr lvl="4">
              <a:buClr>
                <a:srgbClr val="FF0000"/>
              </a:buClr>
              <a:buSzPct val="100000"/>
              <a:buFont typeface="Arial" pitchFamily="34"/>
              <a:buChar char="–"/>
            </a:lvl5pPr>
            <a:lvl6pPr lvl="5">
              <a:buClr>
                <a:srgbClr val="FF0000"/>
              </a:buClr>
              <a:buSzPct val="100000"/>
              <a:buFont typeface="Arial" pitchFamily="34"/>
              <a:buChar char="–"/>
            </a:lvl6pPr>
            <a:lvl7pPr lvl="6">
              <a:buClr>
                <a:srgbClr val="FF0000"/>
              </a:buClr>
              <a:buSzPct val="100000"/>
              <a:buFont typeface="Arial" pitchFamily="34"/>
              <a:buChar char="–"/>
            </a:lvl7pPr>
            <a:lvl8pPr lvl="7">
              <a:buClr>
                <a:srgbClr val="FF0000"/>
              </a:buClr>
              <a:buSzPct val="100000"/>
              <a:buFont typeface="Arial" pitchFamily="34"/>
              <a:buChar char="–"/>
            </a:lvl8pPr>
            <a:lvl9pPr lvl="8">
              <a:buClr>
                <a:srgbClr val="FF0000"/>
              </a:buClr>
              <a:buSzPct val="100000"/>
              <a:buFont typeface="Arial" pitchFamily="34"/>
              <a:buChar char="–"/>
            </a:lvl9pPr>
          </a:lstStyle>
          <a:p>
            <a:endParaRPr lang="it-IT"/>
          </a:p>
        </p:txBody>
      </p:sp>
      <p:sp>
        <p:nvSpPr>
          <p:cNvPr id="6" name="Segnaposto data 5"/>
          <p:cNvSpPr txBox="1">
            <a:spLocks noGrp="1"/>
          </p:cNvSpPr>
          <p:nvPr>
            <p:ph type="dt" sz="half" idx="2"/>
          </p:nvPr>
        </p:nvSpPr>
        <p:spPr>
          <a:xfrm>
            <a:off x="304560" y="6248520"/>
            <a:ext cx="1904760" cy="457200"/>
          </a:xfrm>
          <a:prstGeom prst="rect">
            <a:avLst/>
          </a:prstGeom>
          <a:noFill/>
          <a:ln>
            <a:noFill/>
          </a:ln>
        </p:spPr>
        <p:txBody>
          <a:bodyPr wrap="square" lIns="92160" tIns="46080" rIns="92160" bIns="46080" anchor="ctr" anchorCtr="0"/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it-IT" sz="1400" kern="1200">
                <a:solidFill>
                  <a:srgbClr val="FFFFFF"/>
                </a:solidFill>
                <a:latin typeface="Arial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piè di pagina 6"/>
          <p:cNvSpPr txBox="1">
            <a:spLocks noGrp="1"/>
          </p:cNvSpPr>
          <p:nvPr>
            <p:ph type="ftr" sz="quarter" idx="3"/>
          </p:nvPr>
        </p:nvSpPr>
        <p:spPr>
          <a:xfrm>
            <a:off x="3581279" y="6248520"/>
            <a:ext cx="2895839" cy="457200"/>
          </a:xfrm>
          <a:prstGeom prst="rect">
            <a:avLst/>
          </a:prstGeom>
          <a:noFill/>
          <a:ln>
            <a:noFill/>
          </a:ln>
        </p:spPr>
        <p:txBody>
          <a:bodyPr wrap="square" lIns="92160" tIns="46080" rIns="92160" bIns="46080" anchor="ctr" anchorCtr="0"/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it-IT" sz="1400" kern="1200">
                <a:solidFill>
                  <a:srgbClr val="FFFFFF"/>
                </a:solidFill>
                <a:latin typeface="Arial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8" name="Segnaposto numero diapositiva 7"/>
          <p:cNvSpPr txBox="1">
            <a:spLocks noGrp="1"/>
          </p:cNvSpPr>
          <p:nvPr>
            <p:ph type="sldNum" sz="quarter" idx="4"/>
          </p:nvPr>
        </p:nvSpPr>
        <p:spPr>
          <a:xfrm>
            <a:off x="7010280" y="6248520"/>
            <a:ext cx="1905120" cy="457200"/>
          </a:xfrm>
          <a:prstGeom prst="rect">
            <a:avLst/>
          </a:prstGeom>
          <a:noFill/>
          <a:ln>
            <a:noFill/>
          </a:ln>
        </p:spPr>
        <p:txBody>
          <a:bodyPr wrap="none" lIns="92160" tIns="46080" rIns="92160" bIns="46080" anchor="ctr" anchorCtr="0"/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it-IT" sz="1400" kern="1200">
                <a:solidFill>
                  <a:srgbClr val="FFFFFF"/>
                </a:solidFill>
                <a:latin typeface="Arial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F3805B03-1122-40A3-B700-EDF237A4A340}" type="slidenum">
              <a:t>‹N›</a:t>
            </a:fld>
            <a:endParaRPr lang="it-IT"/>
          </a:p>
        </p:txBody>
      </p:sp>
      <p:sp>
        <p:nvSpPr>
          <p:cNvPr id="9" name="Segnaposto testo 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it-IT" sz="24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it-IT" sz="24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457200" marR="0" lvl="1" indent="0" algn="ctr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457200" algn="l"/>
                <a:tab pos="914400" algn="l"/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it-IT" sz="26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914400" marR="0" lvl="2" indent="0" algn="ctr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914400" algn="l"/>
                <a:tab pos="1828800" algn="l"/>
                <a:tab pos="2743200" algn="l"/>
                <a:tab pos="3657599" algn="l"/>
                <a:tab pos="4572000" algn="l"/>
                <a:tab pos="5486400" algn="l"/>
                <a:tab pos="6400799" algn="l"/>
                <a:tab pos="7315199" algn="l"/>
                <a:tab pos="8229600" algn="l"/>
                <a:tab pos="9144000" algn="l"/>
                <a:tab pos="10058400" algn="l"/>
              </a:tabLst>
              <a:defRPr lang="it-IT" sz="24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371599" marR="0" lvl="3" indent="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1371599" algn="l"/>
                <a:tab pos="1828799" algn="l"/>
                <a:tab pos="2743198" algn="l"/>
                <a:tab pos="3657599" algn="l"/>
                <a:tab pos="4571999" algn="l"/>
                <a:tab pos="5486399" algn="l"/>
                <a:tab pos="6400799" algn="l"/>
                <a:tab pos="7315199" algn="l"/>
                <a:tab pos="8229599" algn="l"/>
                <a:tab pos="9143999" algn="l"/>
                <a:tab pos="10058399" algn="l"/>
              </a:tabLst>
              <a:defRPr lang="it-IT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1828800" marR="0" lvl="4" indent="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1828800" algn="l"/>
                <a:tab pos="2743200" algn="l"/>
                <a:tab pos="3657600" algn="l"/>
                <a:tab pos="4571999" algn="l"/>
                <a:tab pos="5486400" algn="l"/>
                <a:tab pos="6400800" algn="l"/>
                <a:tab pos="7315199" algn="l"/>
                <a:tab pos="8229599" algn="l"/>
                <a:tab pos="9144000" algn="l"/>
                <a:tab pos="10058400" algn="l"/>
              </a:tabLst>
              <a:defRPr lang="it-IT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1828800" marR="0" lvl="5" indent="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1828800" algn="l"/>
                <a:tab pos="2743200" algn="l"/>
                <a:tab pos="3657600" algn="l"/>
                <a:tab pos="4571999" algn="l"/>
                <a:tab pos="5486400" algn="l"/>
                <a:tab pos="6400800" algn="l"/>
                <a:tab pos="7315199" algn="l"/>
                <a:tab pos="8229599" algn="l"/>
                <a:tab pos="9144000" algn="l"/>
                <a:tab pos="10058400" algn="l"/>
              </a:tabLst>
              <a:defRPr lang="it-IT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1828800" marR="0" lvl="6" indent="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1828800" algn="l"/>
                <a:tab pos="2743200" algn="l"/>
                <a:tab pos="3657600" algn="l"/>
                <a:tab pos="4571999" algn="l"/>
                <a:tab pos="5486400" algn="l"/>
                <a:tab pos="6400800" algn="l"/>
                <a:tab pos="7315199" algn="l"/>
                <a:tab pos="8229599" algn="l"/>
                <a:tab pos="9144000" algn="l"/>
                <a:tab pos="10058400" algn="l"/>
              </a:tabLst>
              <a:defRPr lang="it-IT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1828800" marR="0" lvl="7" indent="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1828800" algn="l"/>
                <a:tab pos="2743200" algn="l"/>
                <a:tab pos="3657600" algn="l"/>
                <a:tab pos="4571999" algn="l"/>
                <a:tab pos="5486400" algn="l"/>
                <a:tab pos="6400800" algn="l"/>
                <a:tab pos="7315199" algn="l"/>
                <a:tab pos="8229599" algn="l"/>
                <a:tab pos="9144000" algn="l"/>
                <a:tab pos="10058400" algn="l"/>
              </a:tabLst>
              <a:defRPr lang="it-IT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1828800" marR="0" lvl="8" indent="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1828800" algn="l"/>
                <a:tab pos="2743200" algn="l"/>
                <a:tab pos="3657600" algn="l"/>
                <a:tab pos="4571999" algn="l"/>
                <a:tab pos="5486400" algn="l"/>
                <a:tab pos="6400800" algn="l"/>
                <a:tab pos="7315199" algn="l"/>
                <a:tab pos="8229599" algn="l"/>
                <a:tab pos="9144000" algn="l"/>
                <a:tab pos="10058400" algn="l"/>
              </a:tabLst>
              <a:defRPr lang="it-IT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l" rtl="0" hangingPunct="1">
        <a:lnSpc>
          <a:spcPct val="8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it-IT" sz="6000" b="1" i="0" u="none" strike="noStrike" kern="1200" baseline="0">
          <a:ln>
            <a:noFill/>
          </a:ln>
          <a:solidFill>
            <a:srgbClr val="CCFFFF"/>
          </a:solidFill>
          <a:latin typeface="Arial Narrow" pitchFamily="34"/>
          <a:ea typeface="SimSun" pitchFamily="2"/>
          <a:cs typeface="Mang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598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it-IT" sz="2400" b="0" i="0" u="none" strike="noStrike" kern="1200" baseline="0">
          <a:ln>
            <a:noFill/>
          </a:ln>
          <a:solidFill>
            <a:srgbClr val="FFFFFF"/>
          </a:solidFill>
          <a:latin typeface="Arial" pitchFamily="34"/>
          <a:ea typeface="SimSun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151920" y="228600"/>
            <a:ext cx="8991720" cy="45720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/>
            <a:r>
              <a:rPr lang="it-IT" sz="3600">
                <a:latin typeface="Comic Sans MS" pitchFamily="66"/>
              </a:rPr>
              <a:t>Lo sviluppo della statistica comunale tra censimento ed integrazione delle fonti amministrative</a:t>
            </a:r>
            <a:br>
              <a:rPr lang="it-IT" sz="3600">
                <a:latin typeface="Comic Sans MS" pitchFamily="66"/>
              </a:rPr>
            </a:br>
            <a:r>
              <a:rPr lang="it-IT" sz="3600">
                <a:latin typeface="Comic Sans MS" pitchFamily="66"/>
              </a:rPr>
              <a:t/>
            </a:r>
            <a:br>
              <a:rPr lang="it-IT" sz="3600">
                <a:latin typeface="Comic Sans MS" pitchFamily="66"/>
              </a:rPr>
            </a:br>
            <a:r>
              <a:rPr lang="it-IT" sz="3600">
                <a:latin typeface="Comic Sans MS" pitchFamily="66"/>
              </a:rPr>
              <a:t/>
            </a:r>
            <a:br>
              <a:rPr lang="it-IT" sz="3600">
                <a:latin typeface="Comic Sans MS" pitchFamily="66"/>
              </a:rPr>
            </a:br>
            <a:r>
              <a:rPr lang="it-IT">
                <a:latin typeface="Comic Sans MS" pitchFamily="66"/>
              </a:rPr>
              <a:t>La statistica comunale fra passato, presente e futuro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4294967295"/>
          </p:nvPr>
        </p:nvSpPr>
        <p:spPr>
          <a:xfrm>
            <a:off x="152280" y="6172200"/>
            <a:ext cx="8839440" cy="990719"/>
          </a:xfrm>
        </p:spPr>
        <p:txBody>
          <a:bodyPr wrap="square" lIns="92160" tIns="46080" rIns="92160" bIns="46080" anchor="t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CCFFFF"/>
              </a:buClr>
              <a:buSzPct val="65000"/>
              <a:buFont typeface="Wingdings" pitchFamily="2"/>
              <a:buChar char=""/>
            </a:lvl2pPr>
            <a:lvl3pPr lvl="2">
              <a:buClr>
                <a:srgbClr val="FF0000"/>
              </a:buClr>
              <a:buSzPct val="65000"/>
              <a:buFont typeface="Wingdings" pitchFamily="2"/>
              <a:buChar char=""/>
            </a:lvl3pPr>
            <a:lvl4pPr lvl="3">
              <a:buClr>
                <a:srgbClr val="CCFFFF"/>
              </a:buClr>
              <a:buSzPct val="100000"/>
              <a:buFont typeface="Arial" pitchFamily="34"/>
              <a:buChar char="•"/>
            </a:lvl4pPr>
            <a:lvl5pPr lvl="4">
              <a:buClr>
                <a:srgbClr val="FF0000"/>
              </a:buClr>
              <a:buSzPct val="100000"/>
              <a:buFont typeface="Arial" pitchFamily="34"/>
              <a:buChar char="–"/>
            </a:lvl5pPr>
            <a:lvl6pPr lvl="5">
              <a:buClr>
                <a:srgbClr val="FF0000"/>
              </a:buClr>
              <a:buSzPct val="100000"/>
              <a:buFont typeface="Arial" pitchFamily="34"/>
              <a:buChar char="–"/>
            </a:lvl6pPr>
            <a:lvl7pPr lvl="6">
              <a:buClr>
                <a:srgbClr val="FF0000"/>
              </a:buClr>
              <a:buSzPct val="100000"/>
              <a:buFont typeface="Arial" pitchFamily="34"/>
              <a:buChar char="–"/>
            </a:lvl7pPr>
            <a:lvl8pPr lvl="7">
              <a:buClr>
                <a:srgbClr val="FF0000"/>
              </a:buClr>
              <a:buSzPct val="100000"/>
              <a:buFont typeface="Arial" pitchFamily="34"/>
              <a:buChar char="–"/>
            </a:lvl8pPr>
            <a:lvl9pPr lvl="8">
              <a:buClr>
                <a:srgbClr val="FF0000"/>
              </a:buClr>
              <a:buSzPct val="100000"/>
              <a:buFont typeface="Arial" pitchFamily="34"/>
              <a:buChar char="–"/>
            </a:lvl9pPr>
          </a:lstStyle>
          <a:p>
            <a:pPr lvl="0" algn="ctr"/>
            <a:r>
              <a:rPr lang="it-IT" sz="2200" i="1">
                <a:latin typeface="Comic Sans MS" pitchFamily="66"/>
              </a:rPr>
              <a:t>      Milvia Chersi – Comune di Trieste – COMO 22 aprile 2015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244600" y="503999"/>
            <a:ext cx="8555399" cy="1447560"/>
          </a:xfrm>
        </p:spPr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/>
            <a:r>
              <a:rPr lang="it-IT">
                <a:latin typeface="Comic Sans MS" pitchFamily="66"/>
              </a:rPr>
              <a:t>Introduzione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80520" y="1752479"/>
            <a:ext cx="8458200" cy="4114800"/>
          </a:xfrm>
        </p:spPr>
        <p:txBody>
          <a:bodyPr wrap="square"/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marL="0" lvl="0" indent="0">
              <a:spcBef>
                <a:spcPts val="598"/>
              </a:spcBef>
              <a:buNone/>
            </a:pPr>
            <a:endParaRPr lang="it-IT" sz="2400">
              <a:latin typeface="Comic Sans MS" pitchFamily="66"/>
            </a:endParaRPr>
          </a:p>
          <a:p>
            <a:pPr marL="0" lvl="0" indent="0">
              <a:spcBef>
                <a:spcPts val="598"/>
              </a:spcBef>
            </a:pPr>
            <a:r>
              <a:rPr lang="it-IT" sz="2400">
                <a:latin typeface="Comic Sans MS" pitchFamily="66"/>
              </a:rPr>
              <a:t>Negli ultimi anni l’importanza della statistica comunale ha ricevuto un impulso mai visto prima.</a:t>
            </a:r>
          </a:p>
          <a:p>
            <a:pPr marL="0" lvl="0" indent="0">
              <a:spcBef>
                <a:spcPts val="598"/>
              </a:spcBef>
            </a:pPr>
            <a:endParaRPr lang="it-IT" sz="2400">
              <a:latin typeface="Comic Sans MS" pitchFamily="66"/>
            </a:endParaRPr>
          </a:p>
          <a:p>
            <a:pPr marL="0" lvl="0" indent="0">
              <a:spcBef>
                <a:spcPts val="598"/>
              </a:spcBef>
            </a:pPr>
            <a:r>
              <a:rPr lang="it-IT" sz="2400">
                <a:latin typeface="Comic Sans MS" pitchFamily="66"/>
              </a:rPr>
              <a:t>L’indiscusso merito va all’Istat che ha studiato e messo in atto una serie di innovazioni e progetti che, oltre alla validità in sé hanno avuto il grande merito di aver promosso e stimolato il confronto e la collaborazione fra gli UCS.</a:t>
            </a:r>
          </a:p>
          <a:p>
            <a:pPr marL="0" lvl="0" indent="0">
              <a:spcBef>
                <a:spcPts val="598"/>
              </a:spcBef>
            </a:pPr>
            <a:endParaRPr lang="it-IT" sz="2400">
              <a:latin typeface="Comic Sans MS" pitchFamily="66"/>
            </a:endParaRPr>
          </a:p>
          <a:p>
            <a:pPr marL="0" lvl="0" indent="0">
              <a:spcBef>
                <a:spcPts val="598"/>
              </a:spcBef>
            </a:pPr>
            <a:endParaRPr lang="it-IT" sz="2400">
              <a:latin typeface="Comic Sans MS" pitchFamily="66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1523880" y="456839"/>
            <a:ext cx="6019919" cy="1523880"/>
          </a:xfrm>
        </p:spPr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/>
            <a:r>
              <a:rPr lang="it-IT" sz="5400">
                <a:latin typeface="Comic Sans MS" pitchFamily="66"/>
              </a:rPr>
              <a:t>PASSATO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2002319" y="1950480"/>
            <a:ext cx="6019919" cy="4343400"/>
          </a:xfrm>
        </p:spPr>
        <p:txBody>
          <a:bodyPr wrap="square"/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marL="0" lvl="0" indent="0">
              <a:spcBef>
                <a:spcPts val="649"/>
              </a:spcBef>
            </a:pPr>
            <a:r>
              <a:rPr lang="it-IT" sz="2600" b="1">
                <a:latin typeface="Comic Sans MS" pitchFamily="66"/>
              </a:rPr>
              <a:t>CENSIMENTI DECENNALI</a:t>
            </a:r>
          </a:p>
          <a:p>
            <a:pPr marL="0" lvl="1" indent="0">
              <a:spcBef>
                <a:spcPts val="550"/>
              </a:spcBef>
            </a:pPr>
            <a:r>
              <a:rPr lang="it-IT" sz="2200">
                <a:latin typeface="Comic Sans MS" pitchFamily="66"/>
              </a:rPr>
              <a:t>Enorme sforzo organizzativo ed economico</a:t>
            </a:r>
          </a:p>
          <a:p>
            <a:pPr marL="0" lvl="1" indent="0">
              <a:spcBef>
                <a:spcPts val="550"/>
              </a:spcBef>
            </a:pPr>
            <a:r>
              <a:rPr lang="it-IT" sz="2200">
                <a:latin typeface="Comic Sans MS" pitchFamily="66"/>
              </a:rPr>
              <a:t>3 anni di lavoro</a:t>
            </a:r>
          </a:p>
          <a:p>
            <a:pPr marL="0" lvl="1" indent="0">
              <a:spcBef>
                <a:spcPts val="550"/>
              </a:spcBef>
            </a:pPr>
            <a:r>
              <a:rPr lang="it-IT" sz="2200">
                <a:latin typeface="Comic Sans MS" pitchFamily="66"/>
              </a:rPr>
              <a:t>Dati finali ormai obsoleti</a:t>
            </a:r>
          </a:p>
          <a:p>
            <a:pPr marL="0" lvl="0" indent="0">
              <a:spcBef>
                <a:spcPts val="649"/>
              </a:spcBef>
              <a:buNone/>
            </a:pPr>
            <a:endParaRPr lang="it-IT" sz="2600" b="1">
              <a:latin typeface="Comic Sans MS" pitchFamily="66"/>
            </a:endParaRPr>
          </a:p>
          <a:p>
            <a:pPr marL="0" lvl="0" indent="0">
              <a:spcBef>
                <a:spcPts val="649"/>
              </a:spcBef>
            </a:pPr>
            <a:r>
              <a:rPr lang="it-IT" sz="2600" b="1">
                <a:latin typeface="Comic Sans MS" pitchFamily="66"/>
              </a:rPr>
              <a:t>BANCHE DATI</a:t>
            </a:r>
          </a:p>
          <a:p>
            <a:pPr marL="0" lvl="1" indent="0">
              <a:spcBef>
                <a:spcPts val="550"/>
              </a:spcBef>
            </a:pPr>
            <a:r>
              <a:rPr lang="it-IT" sz="2200">
                <a:latin typeface="Comic Sans MS" pitchFamily="66"/>
              </a:rPr>
              <a:t>Frammentate</a:t>
            </a:r>
          </a:p>
          <a:p>
            <a:pPr marL="0" lvl="1" indent="0">
              <a:spcBef>
                <a:spcPts val="550"/>
              </a:spcBef>
            </a:pPr>
            <a:r>
              <a:rPr lang="it-IT" sz="2200">
                <a:latin typeface="Comic Sans MS" pitchFamily="66"/>
              </a:rPr>
              <a:t>Non integrate o integrabili</a:t>
            </a:r>
          </a:p>
          <a:p>
            <a:pPr marL="0" lvl="1" indent="0">
              <a:spcBef>
                <a:spcPts val="550"/>
              </a:spcBef>
            </a:pPr>
            <a:r>
              <a:rPr lang="it-IT" sz="2200">
                <a:latin typeface="Comic Sans MS" pitchFamily="66"/>
              </a:rPr>
              <a:t>Non censite</a:t>
            </a:r>
          </a:p>
          <a:p>
            <a:pPr lvl="1">
              <a:spcBef>
                <a:spcPts val="550"/>
              </a:spcBef>
              <a:buNone/>
            </a:pPr>
            <a:endParaRPr lang="it-IT" sz="2200">
              <a:latin typeface="Comic Sans MS" pitchFamily="66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it-IT" sz="5400"/>
              <a:t>PRESENTE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999" y="1981080"/>
            <a:ext cx="4320000" cy="1962360"/>
          </a:xfrm>
        </p:spPr>
        <p:txBody>
          <a:bodyPr wrap="square"/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>
              <a:buSzPct val="45000"/>
              <a:buFont typeface="StarSymbol"/>
              <a:buChar char=""/>
            </a:pPr>
            <a:r>
              <a:rPr lang="it-IT" sz="2200">
                <a:latin typeface="Comic Sans MS" pitchFamily="66"/>
              </a:rPr>
              <a:t>  I cambiamenti sociali ed economici  del Paese</a:t>
            </a:r>
          </a:p>
          <a:p>
            <a:pPr lvl="0">
              <a:buSzPct val="45000"/>
              <a:buFont typeface="StarSymbol"/>
              <a:buChar char=""/>
            </a:pPr>
            <a:r>
              <a:rPr lang="it-IT" sz="2200">
                <a:latin typeface="Comic Sans MS" pitchFamily="66"/>
              </a:rPr>
              <a:t> Ruolo centrale dei Comuni nella gestione della cosa pubblica</a:t>
            </a:r>
          </a:p>
          <a:p>
            <a:pPr lvl="0">
              <a:buSzPct val="45000"/>
              <a:buFont typeface="StarSymbol"/>
              <a:buChar char=""/>
            </a:pPr>
            <a:r>
              <a:rPr lang="it-IT" sz="2200">
                <a:latin typeface="Comic Sans MS" pitchFamily="66"/>
              </a:rPr>
              <a:t> Richiesta di informazioni statistiche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4294967295"/>
          </p:nvPr>
        </p:nvSpPr>
        <p:spPr>
          <a:xfrm>
            <a:off x="5472000" y="2015999"/>
            <a:ext cx="2974320" cy="2192040"/>
          </a:xfrm>
        </p:spPr>
        <p:txBody>
          <a:bodyPr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it-IT" sz="2200">
                <a:latin typeface="Comic Sans MS" pitchFamily="66"/>
              </a:rPr>
              <a:t>Minore disponibilità di risorse</a:t>
            </a:r>
          </a:p>
          <a:p>
            <a:pPr lvl="0"/>
            <a:r>
              <a:rPr lang="it-IT" sz="2200">
                <a:latin typeface="Comic Sans MS" pitchFamily="66"/>
              </a:rPr>
              <a:t>Necessità di riduzione del disturbo statistico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1080000" y="5040000"/>
            <a:ext cx="6768000" cy="2302560"/>
          </a:xfrm>
        </p:spPr>
        <p:txBody>
          <a:bodyPr/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it-IT">
                <a:latin typeface="Comic Sans MS" pitchFamily="66"/>
              </a:rPr>
              <a:t>Studio di nuove strategie metodologiche e organizzative per la produzione di dati e informazioni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it-IT" sz="2400"/>
              <a:t/>
            </a:r>
            <a:br>
              <a:rPr lang="it-IT" sz="2400"/>
            </a:br>
            <a:endParaRPr lang="it-IT" sz="2400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80520" y="838080"/>
            <a:ext cx="8077320" cy="5181840"/>
          </a:xfrm>
        </p:spPr>
        <p:txBody>
          <a:bodyPr wrap="square"/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marL="0" lvl="0" indent="0">
              <a:lnSpc>
                <a:spcPct val="90000"/>
              </a:lnSpc>
              <a:spcBef>
                <a:spcPts val="598"/>
              </a:spcBef>
            </a:pPr>
            <a:r>
              <a:rPr lang="it-IT" sz="2400" b="1">
                <a:latin typeface="Comic Sans MS" pitchFamily="66"/>
              </a:rPr>
              <a:t>INNOVAZIONI METODOLOGICHE</a:t>
            </a:r>
          </a:p>
          <a:p>
            <a:pPr marL="0" lvl="2" indent="0">
              <a:lnSpc>
                <a:spcPct val="90000"/>
              </a:lnSpc>
              <a:spcBef>
                <a:spcPts val="499"/>
              </a:spcBef>
            </a:pPr>
            <a:r>
              <a:rPr lang="it-IT" sz="2000" b="1">
                <a:latin typeface="Comic Sans MS" pitchFamily="66"/>
              </a:rPr>
              <a:t>Sfruttamento</a:t>
            </a:r>
            <a:r>
              <a:rPr lang="it-IT" sz="2000">
                <a:latin typeface="Comic Sans MS" pitchFamily="66"/>
              </a:rPr>
              <a:t> di fonti amministrative esistenti</a:t>
            </a:r>
          </a:p>
          <a:p>
            <a:pPr marL="0" lvl="2" indent="0">
              <a:lnSpc>
                <a:spcPct val="90000"/>
              </a:lnSpc>
              <a:spcBef>
                <a:spcPts val="499"/>
              </a:spcBef>
            </a:pPr>
            <a:r>
              <a:rPr lang="it-IT" sz="2000" b="1">
                <a:latin typeface="Comic Sans MS" pitchFamily="66"/>
              </a:rPr>
              <a:t>Attivazione</a:t>
            </a:r>
            <a:r>
              <a:rPr lang="it-IT" sz="2000">
                <a:latin typeface="Comic Sans MS" pitchFamily="66"/>
              </a:rPr>
              <a:t> di procedure a garanzia della qualità del dato e dell’informazione prodotta</a:t>
            </a:r>
          </a:p>
          <a:p>
            <a:pPr marL="0" lvl="2" indent="0">
              <a:lnSpc>
                <a:spcPct val="90000"/>
              </a:lnSpc>
              <a:spcBef>
                <a:spcPts val="499"/>
              </a:spcBef>
            </a:pPr>
            <a:r>
              <a:rPr lang="it-IT" sz="2000" b="1">
                <a:latin typeface="Comic Sans MS" pitchFamily="66"/>
              </a:rPr>
              <a:t>Omogenizzazione</a:t>
            </a:r>
            <a:r>
              <a:rPr lang="it-IT" sz="2000">
                <a:latin typeface="Comic Sans MS" pitchFamily="66"/>
              </a:rPr>
              <a:t> della struttura degli archivi che consenta l’utilizzo di linkage record</a:t>
            </a:r>
          </a:p>
          <a:p>
            <a:pPr marL="0" lvl="2" indent="0">
              <a:lnSpc>
                <a:spcPct val="90000"/>
              </a:lnSpc>
              <a:spcBef>
                <a:spcPts val="499"/>
              </a:spcBef>
            </a:pPr>
            <a:r>
              <a:rPr lang="it-IT" sz="2000" b="1">
                <a:latin typeface="Comic Sans MS" pitchFamily="66"/>
              </a:rPr>
              <a:t>Utilizzo </a:t>
            </a:r>
            <a:r>
              <a:rPr lang="it-IT" sz="2000">
                <a:latin typeface="Comic Sans MS" pitchFamily="66"/>
              </a:rPr>
              <a:t>delle infrastrutture GIS per la georeferenziazione dei dati sul territorio</a:t>
            </a:r>
          </a:p>
          <a:p>
            <a:pPr marL="0" lvl="0" indent="0">
              <a:lnSpc>
                <a:spcPct val="90000"/>
              </a:lnSpc>
              <a:spcBef>
                <a:spcPts val="598"/>
              </a:spcBef>
              <a:buNone/>
            </a:pPr>
            <a:endParaRPr lang="it-IT" sz="2400" b="1">
              <a:latin typeface="Comic Sans MS" pitchFamily="66"/>
            </a:endParaRPr>
          </a:p>
          <a:p>
            <a:pPr marL="0" lvl="0" indent="0">
              <a:lnSpc>
                <a:spcPct val="90000"/>
              </a:lnSpc>
              <a:spcBef>
                <a:spcPts val="598"/>
              </a:spcBef>
            </a:pPr>
            <a:r>
              <a:rPr lang="it-IT" sz="2400" b="1">
                <a:latin typeface="Comic Sans MS" pitchFamily="66"/>
              </a:rPr>
              <a:t>INNOVAZIONI ORGANIZZATIVE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 b="1">
                <a:latin typeface="Comic Sans MS" pitchFamily="66"/>
              </a:rPr>
              <a:t>Costruzione di nuove procedure  per</a:t>
            </a:r>
          </a:p>
          <a:p>
            <a:pPr marL="0" lvl="2" indent="0">
              <a:lnSpc>
                <a:spcPct val="90000"/>
              </a:lnSpc>
              <a:spcBef>
                <a:spcPts val="499"/>
              </a:spcBef>
            </a:pPr>
            <a:r>
              <a:rPr lang="it-IT" sz="2000">
                <a:latin typeface="Comic Sans MS" pitchFamily="66"/>
              </a:rPr>
              <a:t>Regolare i rapporti tra Enti produttori e fruitori</a:t>
            </a:r>
          </a:p>
          <a:p>
            <a:pPr marL="0" lvl="2" indent="0">
              <a:lnSpc>
                <a:spcPct val="90000"/>
              </a:lnSpc>
              <a:spcBef>
                <a:spcPts val="499"/>
              </a:spcBef>
            </a:pPr>
            <a:r>
              <a:rPr lang="it-IT" sz="2000">
                <a:latin typeface="Comic Sans MS" pitchFamily="66"/>
              </a:rPr>
              <a:t>Disciplinare l’accesso e l’uso degli archivi</a:t>
            </a:r>
          </a:p>
          <a:p>
            <a:pPr marL="0" lvl="2" indent="0">
              <a:lnSpc>
                <a:spcPct val="90000"/>
              </a:lnSpc>
              <a:spcBef>
                <a:spcPts val="499"/>
              </a:spcBef>
            </a:pPr>
            <a:r>
              <a:rPr lang="it-IT" sz="2000">
                <a:latin typeface="Comic Sans MS" pitchFamily="66"/>
              </a:rPr>
              <a:t>Garantire la coerenza e la qualità dell’informazione statistica</a:t>
            </a:r>
          </a:p>
          <a:p>
            <a:pPr lvl="2">
              <a:lnSpc>
                <a:spcPct val="90000"/>
              </a:lnSpc>
              <a:spcBef>
                <a:spcPts val="499"/>
              </a:spcBef>
              <a:buNone/>
            </a:pPr>
            <a:endParaRPr lang="it-IT" sz="2000">
              <a:latin typeface="Comic Sans MS" pitchFamily="66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1447560" y="152280"/>
            <a:ext cx="6019560" cy="1447919"/>
          </a:xfrm>
        </p:spPr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/>
            <a:r>
              <a:rPr lang="it-IT" sz="5400">
                <a:latin typeface="Comic Sans MS" pitchFamily="66"/>
              </a:rPr>
              <a:t>FUTURO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04920" y="1218960"/>
            <a:ext cx="8610480" cy="4647960"/>
          </a:xfrm>
        </p:spPr>
        <p:txBody>
          <a:bodyPr wrap="square"/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marL="0" lvl="0" indent="0">
              <a:lnSpc>
                <a:spcPct val="90000"/>
              </a:lnSpc>
              <a:spcBef>
                <a:spcPts val="799"/>
              </a:spcBef>
            </a:pPr>
            <a:r>
              <a:rPr lang="it-IT" sz="3200" b="1"/>
              <a:t>ISTAT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ANPR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ANNCSU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SIM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URBES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ARCHIMEDE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CENSIMENTO PERMANENTE</a:t>
            </a:r>
          </a:p>
          <a:p>
            <a:pPr marL="0" lvl="0" indent="0">
              <a:lnSpc>
                <a:spcPct val="90000"/>
              </a:lnSpc>
              <a:spcBef>
                <a:spcPts val="799"/>
              </a:spcBef>
            </a:pPr>
            <a:r>
              <a:rPr lang="it-IT" sz="3200" b="1"/>
              <a:t>UCS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Supporto informativo statistico agli organi decisori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Supporto alla funzione del “controllo interno di gestione”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Definizione dei parametri per la valutazione dell’attività e dei servizi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Definizione di indicatori di efficacia efficienza ed economicità</a:t>
            </a:r>
          </a:p>
          <a:p>
            <a:pPr marL="0" lvl="1" indent="0">
              <a:lnSpc>
                <a:spcPct val="90000"/>
              </a:lnSpc>
              <a:spcBef>
                <a:spcPts val="550"/>
              </a:spcBef>
            </a:pPr>
            <a:r>
              <a:rPr lang="it-IT" sz="2200"/>
              <a:t>Diffusione dell’informazione statistica di interesse locale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1523880" y="762120"/>
            <a:ext cx="6019919" cy="1218960"/>
          </a:xfrm>
        </p:spPr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/>
            <a:r>
              <a:rPr lang="it-IT">
                <a:latin typeface="Comic Sans MS" pitchFamily="66"/>
              </a:rPr>
              <a:t>RUOLI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457200" y="1752479"/>
            <a:ext cx="8686800" cy="4267440"/>
          </a:xfrm>
        </p:spPr>
        <p:txBody>
          <a:bodyPr wrap="square"/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marL="0" lvl="0" indent="0">
              <a:lnSpc>
                <a:spcPct val="90000"/>
              </a:lnSpc>
              <a:spcBef>
                <a:spcPts val="598"/>
              </a:spcBef>
              <a:buNone/>
            </a:pPr>
            <a:endParaRPr lang="it-IT" sz="2400"/>
          </a:p>
          <a:p>
            <a:pPr marL="0" lvl="0" indent="0">
              <a:lnSpc>
                <a:spcPct val="90000"/>
              </a:lnSpc>
              <a:spcBef>
                <a:spcPts val="598"/>
              </a:spcBef>
            </a:pPr>
            <a:r>
              <a:rPr lang="it-IT" sz="2400">
                <a:latin typeface="Comic Sans MS" pitchFamily="66"/>
              </a:rPr>
              <a:t>Ruolo centrale dell’Istat per il coordinamento di tutti i soggetti coinvolti</a:t>
            </a:r>
          </a:p>
          <a:p>
            <a:pPr marL="0" lvl="0" indent="0">
              <a:lnSpc>
                <a:spcPct val="90000"/>
              </a:lnSpc>
              <a:spcBef>
                <a:spcPts val="598"/>
              </a:spcBef>
            </a:pPr>
            <a:endParaRPr lang="it-IT" sz="2400">
              <a:latin typeface="Comic Sans MS" pitchFamily="66"/>
            </a:endParaRPr>
          </a:p>
          <a:p>
            <a:pPr marL="0" lvl="0" indent="0">
              <a:lnSpc>
                <a:spcPct val="90000"/>
              </a:lnSpc>
              <a:spcBef>
                <a:spcPts val="598"/>
              </a:spcBef>
            </a:pPr>
            <a:r>
              <a:rPr lang="it-IT" sz="2400">
                <a:latin typeface="Comic Sans MS" pitchFamily="66"/>
              </a:rPr>
              <a:t>Livello intermedio di dialogo fra Istat e Comuni</a:t>
            </a:r>
          </a:p>
          <a:p>
            <a:pPr marL="0" lvl="2" indent="0">
              <a:lnSpc>
                <a:spcPct val="90000"/>
              </a:lnSpc>
              <a:spcBef>
                <a:spcPts val="499"/>
              </a:spcBef>
            </a:pPr>
            <a:r>
              <a:rPr lang="it-IT" sz="2000">
                <a:latin typeface="Comic Sans MS" pitchFamily="66"/>
              </a:rPr>
              <a:t>USCI con la parte tecnico/operativa</a:t>
            </a:r>
          </a:p>
          <a:p>
            <a:pPr marL="0" lvl="2" indent="0">
              <a:lnSpc>
                <a:spcPct val="90000"/>
              </a:lnSpc>
              <a:spcBef>
                <a:spcPts val="499"/>
              </a:spcBef>
            </a:pPr>
            <a:r>
              <a:rPr lang="it-IT" sz="2000">
                <a:latin typeface="Comic Sans MS" pitchFamily="66"/>
              </a:rPr>
              <a:t>ANCI con la parte politico/amministrativa</a:t>
            </a:r>
          </a:p>
          <a:p>
            <a:pPr marL="0" lvl="2" indent="0">
              <a:lnSpc>
                <a:spcPct val="90000"/>
              </a:lnSpc>
            </a:pPr>
            <a:endParaRPr lang="it-IT">
              <a:latin typeface="Comic Sans MS" pitchFamily="66"/>
            </a:endParaRPr>
          </a:p>
          <a:p>
            <a:pPr marL="0" lvl="0" indent="0">
              <a:lnSpc>
                <a:spcPct val="90000"/>
              </a:lnSpc>
              <a:spcBef>
                <a:spcPts val="598"/>
              </a:spcBef>
            </a:pPr>
            <a:r>
              <a:rPr lang="it-IT" sz="2400">
                <a:latin typeface="Comic Sans MS" pitchFamily="66"/>
              </a:rPr>
              <a:t>Ruolo di supporto strategico al vertice delle Amministrazioni per gli UCS</a:t>
            </a:r>
          </a:p>
          <a:p>
            <a:pPr lvl="0">
              <a:lnSpc>
                <a:spcPct val="90000"/>
              </a:lnSpc>
              <a:spcBef>
                <a:spcPts val="598"/>
              </a:spcBef>
              <a:buNone/>
            </a:pPr>
            <a:endParaRPr lang="it-IT" sz="2400">
              <a:latin typeface="Comic Sans MS" pitchFamily="66"/>
            </a:endParaRPr>
          </a:p>
          <a:p>
            <a:pPr lvl="0">
              <a:lnSpc>
                <a:spcPct val="90000"/>
              </a:lnSpc>
              <a:spcBef>
                <a:spcPts val="598"/>
              </a:spcBef>
              <a:buNone/>
              <a:tabLst>
                <a:tab pos="342720" algn="l"/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it-IT" sz="2400"/>
              <a:t>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895479" y="457200"/>
            <a:ext cx="6019919" cy="1295280"/>
          </a:xfrm>
        </p:spPr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it-IT">
                <a:latin typeface="Comic Sans MS" pitchFamily="66"/>
              </a:rPr>
              <a:t>NECESSITA’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936000" y="1872000"/>
            <a:ext cx="7560000" cy="4223880"/>
          </a:xfrm>
        </p:spPr>
        <p:txBody>
          <a:bodyPr wrap="square"/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marL="0" lvl="0" indent="0"/>
            <a:r>
              <a:rPr lang="it-IT"/>
              <a:t>Migliore programmazione delle attività da parte dell’Istat</a:t>
            </a:r>
          </a:p>
          <a:p>
            <a:pPr marL="0" lvl="0" indent="0"/>
            <a:r>
              <a:rPr lang="it-IT"/>
              <a:t>Rispetto di tempi e scadenze</a:t>
            </a:r>
          </a:p>
          <a:p>
            <a:pPr marL="0" lvl="0" indent="0"/>
            <a:r>
              <a:rPr lang="it-IT"/>
              <a:t>Rafforzamento delle strutture degli UCS con la presenza di personale qualificato</a:t>
            </a:r>
          </a:p>
          <a:p>
            <a:pPr marL="0" lvl="0" indent="0"/>
            <a:r>
              <a:rPr lang="it-IT"/>
              <a:t>Rafforzamento dello spirito di squadra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 txBox="1">
            <a:spLocks noGrp="1"/>
          </p:cNvSpPr>
          <p:nvPr>
            <p:ph type="body" idx="4294967295"/>
          </p:nvPr>
        </p:nvSpPr>
        <p:spPr>
          <a:xfrm>
            <a:off x="432000" y="720000"/>
            <a:ext cx="8483400" cy="5375880"/>
          </a:xfrm>
        </p:spPr>
        <p:txBody>
          <a:bodyPr wrap="square"/>
          <a:lstStyle>
            <a:def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it-IT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CCFFFF"/>
              </a:buClr>
              <a:buSzPct val="65000"/>
              <a:buFont typeface="Wingdings" pitchFamily="2"/>
              <a:buChar char="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it-IT" sz="26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5000"/>
              <a:buFont typeface="Wingdings" pitchFamily="2"/>
              <a:buChar char="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it-IT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 pitchFamily="34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–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it-IT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marL="0" lvl="0" indent="0" algn="ctr">
              <a:spcBef>
                <a:spcPts val="598"/>
              </a:spcBef>
              <a:buNone/>
            </a:pPr>
            <a:r>
              <a:rPr lang="it-IT" sz="3600">
                <a:latin typeface="Comic Sans MS" pitchFamily="66"/>
              </a:rPr>
              <a:t>La stagione che si sta aprendo è l’inizio di una nuova grande sfida che solo una rete compatta di soggetti motivati può permettersi di affrontare.</a:t>
            </a:r>
          </a:p>
          <a:p>
            <a:pPr marL="0" lvl="0" indent="0" algn="ctr">
              <a:spcBef>
                <a:spcPts val="998"/>
              </a:spcBef>
              <a:buNone/>
            </a:pPr>
            <a:endParaRPr lang="it-IT" sz="4000">
              <a:latin typeface="Comic Sans MS" pitchFamily="66"/>
            </a:endParaRPr>
          </a:p>
          <a:p>
            <a:pPr marL="0" lvl="0" indent="0" algn="ctr">
              <a:spcBef>
                <a:spcPts val="998"/>
              </a:spcBef>
              <a:buNone/>
            </a:pPr>
            <a:endParaRPr lang="it-IT" sz="4000">
              <a:latin typeface="Comic Sans MS" pitchFamily="66"/>
            </a:endParaRPr>
          </a:p>
          <a:p>
            <a:pPr marL="0" lvl="0" indent="0" algn="ctr">
              <a:spcBef>
                <a:spcPts val="998"/>
              </a:spcBef>
              <a:buNone/>
            </a:pPr>
            <a:r>
              <a:rPr lang="it-IT" sz="4000">
                <a:latin typeface="Comic Sans MS" pitchFamily="66"/>
              </a:rPr>
              <a:t>Grazie per l’attenzione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o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385</Words>
  <Application>Microsoft Office PowerPoint</Application>
  <PresentationFormat>Presentazione su schermo (4:3)</PresentationFormat>
  <Paragraphs>79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Predefinito</vt:lpstr>
      <vt:lpstr>Titolo1</vt:lpstr>
      <vt:lpstr>Lo sviluppo della statistica comunale tra censimento ed integrazione delle fonti amministrative   La statistica comunale fra passato, presente e futuro</vt:lpstr>
      <vt:lpstr>Introduzione</vt:lpstr>
      <vt:lpstr>PASSATO</vt:lpstr>
      <vt:lpstr>PRESENTE</vt:lpstr>
      <vt:lpstr> </vt:lpstr>
      <vt:lpstr>FUTURO</vt:lpstr>
      <vt:lpstr>RUOLI</vt:lpstr>
      <vt:lpstr>NECESSITA’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sviluppo della statistica comunale tra censimento ed integrazione delle fonti amministrative   La statistica comunale fra passato, presente e futuro</dc:title>
  <dc:creator>CHERSI</dc:creator>
  <cp:lastModifiedBy>De Rocchi Domizia</cp:lastModifiedBy>
  <cp:revision>8</cp:revision>
  <dcterms:created xsi:type="dcterms:W3CDTF">2015-04-17T10:30:29Z</dcterms:created>
  <dcterms:modified xsi:type="dcterms:W3CDTF">2015-04-23T09:23:55Z</dcterms:modified>
</cp:coreProperties>
</file>