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5"/>
  </p:notesMasterIdLst>
  <p:sldIdLst>
    <p:sldId id="259" r:id="rId2"/>
    <p:sldId id="261" r:id="rId3"/>
    <p:sldId id="262" r:id="rId4"/>
    <p:sldId id="549" r:id="rId5"/>
    <p:sldId id="269" r:id="rId6"/>
    <p:sldId id="270" r:id="rId7"/>
    <p:sldId id="544" r:id="rId8"/>
    <p:sldId id="545" r:id="rId9"/>
    <p:sldId id="548" r:id="rId10"/>
    <p:sldId id="547" r:id="rId11"/>
    <p:sldId id="271" r:id="rId12"/>
    <p:sldId id="272" r:id="rId13"/>
    <p:sldId id="268" r:id="rId14"/>
  </p:sldIdLst>
  <p:sldSz cx="9144000" cy="6858000" type="screen4x3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2D"/>
    <a:srgbClr val="009242"/>
    <a:srgbClr val="339966"/>
    <a:srgbClr val="3A966F"/>
    <a:srgbClr val="2EA1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 autoAdjust="0"/>
  </p:normalViewPr>
  <p:slideViewPr>
    <p:cSldViewPr snapToGrid="0">
      <p:cViewPr varScale="1">
        <p:scale>
          <a:sx n="162" d="100"/>
          <a:sy n="162" d="100"/>
        </p:scale>
        <p:origin x="1736" y="1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3" d="100"/>
          <a:sy n="113" d="100"/>
        </p:scale>
        <p:origin x="5148" y="8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3AA20E-12C3-4A6B-8D18-41ABCE907749}" type="doc">
      <dgm:prSet loTypeId="urn:microsoft.com/office/officeart/2005/8/layout/process1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E511A9D4-7FCB-4DF0-A075-09C946C54321}">
      <dgm:prSet phldrT="[Testo]"/>
      <dgm:spPr/>
      <dgm:t>
        <a:bodyPr/>
        <a:lstStyle/>
        <a:p>
          <a:r>
            <a:rPr lang="it-IT" dirty="0"/>
            <a:t>Statistica = funzione di competenza statale attribuita al Sindaco quale ufficiale del Governo (artt. 14 e 54 </a:t>
          </a:r>
          <a:r>
            <a:rPr lang="it-IT" dirty="0" err="1"/>
            <a:t>D.Lgs.</a:t>
          </a:r>
          <a:r>
            <a:rPr lang="it-IT" dirty="0"/>
            <a:t> 267/2000)</a:t>
          </a:r>
        </a:p>
      </dgm:t>
    </dgm:pt>
    <dgm:pt modelId="{BA1A8B91-5BEF-4A4B-A3E8-A498D19EA2AD}" type="parTrans" cxnId="{BD9E9DC6-4ED1-4E4D-9EE7-8AA97AA8E746}">
      <dgm:prSet/>
      <dgm:spPr/>
      <dgm:t>
        <a:bodyPr/>
        <a:lstStyle/>
        <a:p>
          <a:endParaRPr lang="it-IT"/>
        </a:p>
      </dgm:t>
    </dgm:pt>
    <dgm:pt modelId="{F0B796F3-D7EB-429B-A25A-4603A115C1CE}" type="sibTrans" cxnId="{BD9E9DC6-4ED1-4E4D-9EE7-8AA97AA8E746}">
      <dgm:prSet/>
      <dgm:spPr/>
      <dgm:t>
        <a:bodyPr/>
        <a:lstStyle/>
        <a:p>
          <a:endParaRPr lang="it-IT"/>
        </a:p>
      </dgm:t>
    </dgm:pt>
    <dgm:pt modelId="{9C2224A7-C6B9-41C6-8240-E14C4A001DC6}">
      <dgm:prSet/>
      <dgm:spPr/>
      <dgm:t>
        <a:bodyPr/>
        <a:lstStyle/>
        <a:p>
          <a:r>
            <a:rPr lang="it-IT" dirty="0"/>
            <a:t>Statistica = funzione a supporto del governo locale</a:t>
          </a:r>
        </a:p>
      </dgm:t>
    </dgm:pt>
    <dgm:pt modelId="{AB9E2989-A6E0-44A4-87EE-1AB06EC6CBA3}" type="parTrans" cxnId="{7E45F174-9E84-43F2-BEE4-E0575AD82669}">
      <dgm:prSet/>
      <dgm:spPr/>
      <dgm:t>
        <a:bodyPr/>
        <a:lstStyle/>
        <a:p>
          <a:endParaRPr lang="it-IT"/>
        </a:p>
      </dgm:t>
    </dgm:pt>
    <dgm:pt modelId="{556A4C09-FABA-43E0-8F33-7078FDBEBA00}" type="sibTrans" cxnId="{7E45F174-9E84-43F2-BEE4-E0575AD82669}">
      <dgm:prSet/>
      <dgm:spPr/>
      <dgm:t>
        <a:bodyPr/>
        <a:lstStyle/>
        <a:p>
          <a:endParaRPr lang="it-IT"/>
        </a:p>
      </dgm:t>
    </dgm:pt>
    <dgm:pt modelId="{F6FC0815-1CA2-4A7C-BD7F-099615F3E63C}" type="pres">
      <dgm:prSet presAssocID="{8F3AA20E-12C3-4A6B-8D18-41ABCE907749}" presName="Name0" presStyleCnt="0">
        <dgm:presLayoutVars>
          <dgm:dir/>
          <dgm:resizeHandles val="exact"/>
        </dgm:presLayoutVars>
      </dgm:prSet>
      <dgm:spPr/>
    </dgm:pt>
    <dgm:pt modelId="{6F29E8CB-B674-43C3-A28F-14A49093B71A}" type="pres">
      <dgm:prSet presAssocID="{E511A9D4-7FCB-4DF0-A075-09C946C54321}" presName="node" presStyleLbl="node1" presStyleIdx="0" presStyleCnt="2">
        <dgm:presLayoutVars>
          <dgm:bulletEnabled val="1"/>
        </dgm:presLayoutVars>
      </dgm:prSet>
      <dgm:spPr/>
    </dgm:pt>
    <dgm:pt modelId="{B837DB5C-CB7F-4392-A7F6-FC464F5BF6EA}" type="pres">
      <dgm:prSet presAssocID="{F0B796F3-D7EB-429B-A25A-4603A115C1CE}" presName="sibTrans" presStyleLbl="sibTrans2D1" presStyleIdx="0" presStyleCnt="1"/>
      <dgm:spPr/>
    </dgm:pt>
    <dgm:pt modelId="{A0958700-A3E7-4985-B0DB-EB416353D367}" type="pres">
      <dgm:prSet presAssocID="{F0B796F3-D7EB-429B-A25A-4603A115C1CE}" presName="connectorText" presStyleLbl="sibTrans2D1" presStyleIdx="0" presStyleCnt="1"/>
      <dgm:spPr/>
    </dgm:pt>
    <dgm:pt modelId="{068E4ABA-8861-48D9-9AB4-18222DC5523C}" type="pres">
      <dgm:prSet presAssocID="{9C2224A7-C6B9-41C6-8240-E14C4A001DC6}" presName="node" presStyleLbl="node1" presStyleIdx="1" presStyleCnt="2">
        <dgm:presLayoutVars>
          <dgm:bulletEnabled val="1"/>
        </dgm:presLayoutVars>
      </dgm:prSet>
      <dgm:spPr/>
    </dgm:pt>
  </dgm:ptLst>
  <dgm:cxnLst>
    <dgm:cxn modelId="{D5881742-8A98-4A11-A025-0CB232EA57BE}" type="presOf" srcId="{8F3AA20E-12C3-4A6B-8D18-41ABCE907749}" destId="{F6FC0815-1CA2-4A7C-BD7F-099615F3E63C}" srcOrd="0" destOrd="0" presId="urn:microsoft.com/office/officeart/2005/8/layout/process1"/>
    <dgm:cxn modelId="{8523A743-511C-453E-B16A-A4D1D1D828F2}" type="presOf" srcId="{F0B796F3-D7EB-429B-A25A-4603A115C1CE}" destId="{B837DB5C-CB7F-4392-A7F6-FC464F5BF6EA}" srcOrd="0" destOrd="0" presId="urn:microsoft.com/office/officeart/2005/8/layout/process1"/>
    <dgm:cxn modelId="{0F29A246-4320-481B-9AA2-2EE9F84BA05D}" type="presOf" srcId="{9C2224A7-C6B9-41C6-8240-E14C4A001DC6}" destId="{068E4ABA-8861-48D9-9AB4-18222DC5523C}" srcOrd="0" destOrd="0" presId="urn:microsoft.com/office/officeart/2005/8/layout/process1"/>
    <dgm:cxn modelId="{7E45F174-9E84-43F2-BEE4-E0575AD82669}" srcId="{8F3AA20E-12C3-4A6B-8D18-41ABCE907749}" destId="{9C2224A7-C6B9-41C6-8240-E14C4A001DC6}" srcOrd="1" destOrd="0" parTransId="{AB9E2989-A6E0-44A4-87EE-1AB06EC6CBA3}" sibTransId="{556A4C09-FABA-43E0-8F33-7078FDBEBA00}"/>
    <dgm:cxn modelId="{4CBD64AE-164F-440D-AB81-F30620962CF2}" type="presOf" srcId="{E511A9D4-7FCB-4DF0-A075-09C946C54321}" destId="{6F29E8CB-B674-43C3-A28F-14A49093B71A}" srcOrd="0" destOrd="0" presId="urn:microsoft.com/office/officeart/2005/8/layout/process1"/>
    <dgm:cxn modelId="{BD9E9DC6-4ED1-4E4D-9EE7-8AA97AA8E746}" srcId="{8F3AA20E-12C3-4A6B-8D18-41ABCE907749}" destId="{E511A9D4-7FCB-4DF0-A075-09C946C54321}" srcOrd="0" destOrd="0" parTransId="{BA1A8B91-5BEF-4A4B-A3E8-A498D19EA2AD}" sibTransId="{F0B796F3-D7EB-429B-A25A-4603A115C1CE}"/>
    <dgm:cxn modelId="{32F91BF4-C1F9-46C6-9C13-E3E14E4991EE}" type="presOf" srcId="{F0B796F3-D7EB-429B-A25A-4603A115C1CE}" destId="{A0958700-A3E7-4985-B0DB-EB416353D367}" srcOrd="1" destOrd="0" presId="urn:microsoft.com/office/officeart/2005/8/layout/process1"/>
    <dgm:cxn modelId="{FF952A04-0097-4C80-9CCB-C916D2FC80E6}" type="presParOf" srcId="{F6FC0815-1CA2-4A7C-BD7F-099615F3E63C}" destId="{6F29E8CB-B674-43C3-A28F-14A49093B71A}" srcOrd="0" destOrd="0" presId="urn:microsoft.com/office/officeart/2005/8/layout/process1"/>
    <dgm:cxn modelId="{4E29F032-4868-40BC-BB74-7CCC3B967886}" type="presParOf" srcId="{F6FC0815-1CA2-4A7C-BD7F-099615F3E63C}" destId="{B837DB5C-CB7F-4392-A7F6-FC464F5BF6EA}" srcOrd="1" destOrd="0" presId="urn:microsoft.com/office/officeart/2005/8/layout/process1"/>
    <dgm:cxn modelId="{D26CF30E-494B-4BA4-B1AA-6D961391C470}" type="presParOf" srcId="{B837DB5C-CB7F-4392-A7F6-FC464F5BF6EA}" destId="{A0958700-A3E7-4985-B0DB-EB416353D367}" srcOrd="0" destOrd="0" presId="urn:microsoft.com/office/officeart/2005/8/layout/process1"/>
    <dgm:cxn modelId="{56A72391-461B-4297-B716-B01201F725B4}" type="presParOf" srcId="{F6FC0815-1CA2-4A7C-BD7F-099615F3E63C}" destId="{068E4ABA-8861-48D9-9AB4-18222DC5523C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A041A0-3227-4282-BB83-94157565D23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692265B-D3D3-4E93-88D0-FAECC6FAD539}">
      <dgm:prSet/>
      <dgm:spPr/>
      <dgm:t>
        <a:bodyPr/>
        <a:lstStyle/>
        <a:p>
          <a:pPr rtl="0"/>
          <a:r>
            <a:rPr lang="it-IT" b="1" dirty="0">
              <a:solidFill>
                <a:srgbClr val="C00000"/>
              </a:solidFill>
            </a:rPr>
            <a:t>L’UCS assume un ruolo diverso all’interno del Comune, quale fonte di informazioni per conoscere, controllare, decidere</a:t>
          </a:r>
          <a:endParaRPr lang="it-IT" dirty="0">
            <a:solidFill>
              <a:srgbClr val="C00000"/>
            </a:solidFill>
          </a:endParaRPr>
        </a:p>
      </dgm:t>
    </dgm:pt>
    <dgm:pt modelId="{1DEBB416-BA41-4249-A157-2BA1E3C0D894}" type="parTrans" cxnId="{A29EE2FB-E438-4B53-BBEB-8C439BCD8DC6}">
      <dgm:prSet/>
      <dgm:spPr/>
      <dgm:t>
        <a:bodyPr/>
        <a:lstStyle/>
        <a:p>
          <a:endParaRPr lang="it-IT"/>
        </a:p>
      </dgm:t>
    </dgm:pt>
    <dgm:pt modelId="{511F58ED-3AD7-4A8C-9FDF-96E8D51F2E41}" type="sibTrans" cxnId="{A29EE2FB-E438-4B53-BBEB-8C439BCD8DC6}">
      <dgm:prSet/>
      <dgm:spPr/>
      <dgm:t>
        <a:bodyPr/>
        <a:lstStyle/>
        <a:p>
          <a:endParaRPr lang="it-IT"/>
        </a:p>
      </dgm:t>
    </dgm:pt>
    <dgm:pt modelId="{CE100320-92B4-480B-957A-61EB7A128721}" type="pres">
      <dgm:prSet presAssocID="{96A041A0-3227-4282-BB83-94157565D23C}" presName="compositeShape" presStyleCnt="0">
        <dgm:presLayoutVars>
          <dgm:chMax val="7"/>
          <dgm:dir/>
          <dgm:resizeHandles val="exact"/>
        </dgm:presLayoutVars>
      </dgm:prSet>
      <dgm:spPr/>
    </dgm:pt>
    <dgm:pt modelId="{59FED1EC-9FD3-4F86-B86C-F5D789DAF812}" type="pres">
      <dgm:prSet presAssocID="{6692265B-D3D3-4E93-88D0-FAECC6FAD539}" presName="circ1TxSh" presStyleLbl="vennNode1" presStyleIdx="0" presStyleCnt="1" custScaleX="380896"/>
      <dgm:spPr/>
    </dgm:pt>
  </dgm:ptLst>
  <dgm:cxnLst>
    <dgm:cxn modelId="{5778A3AD-969B-4B29-AC78-7740C8FAC5A2}" type="presOf" srcId="{6692265B-D3D3-4E93-88D0-FAECC6FAD539}" destId="{59FED1EC-9FD3-4F86-B86C-F5D789DAF812}" srcOrd="0" destOrd="0" presId="urn:microsoft.com/office/officeart/2005/8/layout/venn1"/>
    <dgm:cxn modelId="{C7605EDE-C654-44B5-86FD-35B8A350CDC6}" type="presOf" srcId="{96A041A0-3227-4282-BB83-94157565D23C}" destId="{CE100320-92B4-480B-957A-61EB7A128721}" srcOrd="0" destOrd="0" presId="urn:microsoft.com/office/officeart/2005/8/layout/venn1"/>
    <dgm:cxn modelId="{A29EE2FB-E438-4B53-BBEB-8C439BCD8DC6}" srcId="{96A041A0-3227-4282-BB83-94157565D23C}" destId="{6692265B-D3D3-4E93-88D0-FAECC6FAD539}" srcOrd="0" destOrd="0" parTransId="{1DEBB416-BA41-4249-A157-2BA1E3C0D894}" sibTransId="{511F58ED-3AD7-4A8C-9FDF-96E8D51F2E41}"/>
    <dgm:cxn modelId="{5AD77F82-F5F3-44F5-A9EF-8078136C20F9}" type="presParOf" srcId="{CE100320-92B4-480B-957A-61EB7A128721}" destId="{59FED1EC-9FD3-4F86-B86C-F5D789DAF812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9E8CB-B674-43C3-A28F-14A49093B71A}">
      <dsp:nvSpPr>
        <dsp:cNvPr id="0" name=""/>
        <dsp:cNvSpPr/>
      </dsp:nvSpPr>
      <dsp:spPr>
        <a:xfrm>
          <a:off x="1592" y="435683"/>
          <a:ext cx="3395922" cy="20375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Statistica = funzione di competenza statale attribuita al Sindaco quale ufficiale del Governo (artt. 14 e 54 </a:t>
          </a:r>
          <a:r>
            <a:rPr lang="it-IT" sz="2200" kern="1200" dirty="0" err="1"/>
            <a:t>D.Lgs.</a:t>
          </a:r>
          <a:r>
            <a:rPr lang="it-IT" sz="2200" kern="1200" dirty="0"/>
            <a:t> 267/2000)</a:t>
          </a:r>
        </a:p>
      </dsp:txBody>
      <dsp:txXfrm>
        <a:off x="61270" y="495361"/>
        <a:ext cx="3276566" cy="1918197"/>
      </dsp:txXfrm>
    </dsp:sp>
    <dsp:sp modelId="{B837DB5C-CB7F-4392-A7F6-FC464F5BF6EA}">
      <dsp:nvSpPr>
        <dsp:cNvPr id="0" name=""/>
        <dsp:cNvSpPr/>
      </dsp:nvSpPr>
      <dsp:spPr>
        <a:xfrm>
          <a:off x="3737107" y="1033365"/>
          <a:ext cx="719935" cy="8421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kern="1200"/>
        </a:p>
      </dsp:txBody>
      <dsp:txXfrm>
        <a:off x="3737107" y="1201803"/>
        <a:ext cx="503955" cy="505312"/>
      </dsp:txXfrm>
    </dsp:sp>
    <dsp:sp modelId="{068E4ABA-8861-48D9-9AB4-18222DC5523C}">
      <dsp:nvSpPr>
        <dsp:cNvPr id="0" name=""/>
        <dsp:cNvSpPr/>
      </dsp:nvSpPr>
      <dsp:spPr>
        <a:xfrm>
          <a:off x="4755884" y="435683"/>
          <a:ext cx="3395922" cy="20375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Statistica = funzione a supporto del governo locale</a:t>
          </a:r>
        </a:p>
      </dsp:txBody>
      <dsp:txXfrm>
        <a:off x="4815562" y="495361"/>
        <a:ext cx="3276566" cy="19181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FED1EC-9FD3-4F86-B86C-F5D789DAF812}">
      <dsp:nvSpPr>
        <dsp:cNvPr id="0" name=""/>
        <dsp:cNvSpPr/>
      </dsp:nvSpPr>
      <dsp:spPr>
        <a:xfrm>
          <a:off x="-685691" y="0"/>
          <a:ext cx="5943383" cy="15603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1" kern="1200" dirty="0">
              <a:solidFill>
                <a:srgbClr val="C00000"/>
              </a:solidFill>
            </a:rPr>
            <a:t>L’UCS assume un ruolo diverso all’interno del Comune, quale fonte di informazioni per conoscere, controllare, decidere</a:t>
          </a:r>
          <a:endParaRPr lang="it-IT" sz="1900" kern="1200" dirty="0">
            <a:solidFill>
              <a:srgbClr val="C00000"/>
            </a:solidFill>
          </a:endParaRPr>
        </a:p>
      </dsp:txBody>
      <dsp:txXfrm>
        <a:off x="184697" y="228511"/>
        <a:ext cx="4202607" cy="11033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90B98-E000-4466-8114-C8959DA351CA}" type="datetimeFigureOut">
              <a:rPr lang="it-IT" smtClean="0"/>
              <a:t>22/04/2024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31BD5-DAF0-4937-90D8-37FF0D6994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8173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31BD5-DAF0-4937-90D8-37FF0D69949B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238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31BD5-DAF0-4937-90D8-37FF0D69949B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6147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31BD5-DAF0-4937-90D8-37FF0D69949B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70388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31BD5-DAF0-4937-90D8-37FF0D69949B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31235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31BD5-DAF0-4937-90D8-37FF0D69949B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5368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31BD5-DAF0-4937-90D8-37FF0D69949B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5505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31BD5-DAF0-4937-90D8-37FF0D69949B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1480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31BD5-DAF0-4937-90D8-37FF0D69949B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6109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31BD5-DAF0-4937-90D8-37FF0D69949B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3419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31BD5-DAF0-4937-90D8-37FF0D69949B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5606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31BD5-DAF0-4937-90D8-37FF0D69949B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6113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31BD5-DAF0-4937-90D8-37FF0D69949B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5209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31BD5-DAF0-4937-90D8-37FF0D69949B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9847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1;p1">
            <a:extLst>
              <a:ext uri="{FF2B5EF4-FFF2-40B4-BE49-F238E27FC236}">
                <a16:creationId xmlns:a16="http://schemas.microsoft.com/office/drawing/2014/main" id="{4AC4AB54-66B1-454E-862C-4CD1F9DCBE2B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50730" y="877421"/>
            <a:ext cx="8442540" cy="5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950D1B70-FC64-496E-9ADE-0F3F1FC9103F}"/>
              </a:ext>
            </a:extLst>
          </p:cNvPr>
          <p:cNvSpPr/>
          <p:nvPr userDrawn="1"/>
        </p:nvSpPr>
        <p:spPr>
          <a:xfrm>
            <a:off x="0" y="760928"/>
            <a:ext cx="9144000" cy="108000"/>
          </a:xfrm>
          <a:prstGeom prst="rect">
            <a:avLst/>
          </a:prstGeom>
          <a:solidFill>
            <a:srgbClr val="E6002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A57E66A4-E947-4419-8247-3B5619E2EA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" y="110464"/>
            <a:ext cx="1066829" cy="540000"/>
          </a:xfrm>
          <a:prstGeom prst="rect">
            <a:avLst/>
          </a:prstGeom>
        </p:spPr>
      </p:pic>
      <p:pic>
        <p:nvPicPr>
          <p:cNvPr id="14" name="Google Shape;42;p1" descr="Comune-di-Bologna-presentazione-box-titolo-normale.png">
            <a:extLst>
              <a:ext uri="{FF2B5EF4-FFF2-40B4-BE49-F238E27FC236}">
                <a16:creationId xmlns:a16="http://schemas.microsoft.com/office/drawing/2014/main" id="{04FB7562-FAF5-4E42-A6C8-78EFA5C002EF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875303" y="4328444"/>
            <a:ext cx="4056631" cy="166062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43;p1">
            <a:extLst>
              <a:ext uri="{FF2B5EF4-FFF2-40B4-BE49-F238E27FC236}">
                <a16:creationId xmlns:a16="http://schemas.microsoft.com/office/drawing/2014/main" id="{29AE143D-6E4A-4AE0-9547-7A37C9953B1C}"/>
              </a:ext>
            </a:extLst>
          </p:cNvPr>
          <p:cNvSpPr txBox="1"/>
          <p:nvPr userDrawn="1"/>
        </p:nvSpPr>
        <p:spPr>
          <a:xfrm>
            <a:off x="1002479" y="4414387"/>
            <a:ext cx="4056631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i="0" u="none" strike="noStrike" cap="none" dirty="0">
                <a:solidFill>
                  <a:srgbClr val="FFFFFF"/>
                </a:solidFill>
                <a:latin typeface="+mn-lt"/>
                <a:ea typeface="Inter"/>
                <a:cs typeface="Inter"/>
                <a:sym typeface="Inter"/>
              </a:rPr>
              <a:t>IL VALORE DELLA STATISTICA</a:t>
            </a:r>
            <a:endParaRPr lang="en-US" sz="2400" b="1" i="0" u="none" strike="noStrike" cap="none" dirty="0">
              <a:solidFill>
                <a:srgbClr val="FFFFFF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6" name="Google Shape;44;p1">
            <a:extLst>
              <a:ext uri="{FF2B5EF4-FFF2-40B4-BE49-F238E27FC236}">
                <a16:creationId xmlns:a16="http://schemas.microsoft.com/office/drawing/2014/main" id="{9A729AB4-FBD1-4737-8060-07881FBFD6DA}"/>
              </a:ext>
            </a:extLst>
          </p:cNvPr>
          <p:cNvSpPr txBox="1"/>
          <p:nvPr userDrawn="1"/>
        </p:nvSpPr>
        <p:spPr>
          <a:xfrm>
            <a:off x="1002479" y="4871282"/>
            <a:ext cx="3842986" cy="1100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kern="1200" cap="none" dirty="0">
                <a:solidFill>
                  <a:schemeClr val="bg1"/>
                </a:solidFill>
                <a:latin typeface="+mn-lt"/>
                <a:ea typeface="Inter" panose="02000503000000020004" pitchFamily="50" charset="0"/>
                <a:cs typeface="Inter" panose="02000503000000020004" pitchFamily="50" charset="0"/>
                <a:sym typeface="Arial"/>
              </a:rPr>
              <a:t>La Statistica per la misurazione del valore pubblico e per la programmazione e valutazione delle politiche locali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FFFFFF"/>
                </a:solidFill>
                <a:latin typeface="+mn-lt"/>
                <a:ea typeface="Inter"/>
                <a:cs typeface="Inter"/>
                <a:sym typeface="Inter"/>
              </a:rPr>
              <a:t>Bologna, 11 e 12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+mn-lt"/>
                <a:ea typeface="Inter"/>
                <a:cs typeface="Inter"/>
                <a:sym typeface="Inter"/>
              </a:rPr>
              <a:t>aprile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+mn-lt"/>
                <a:ea typeface="Inter"/>
                <a:cs typeface="Inter"/>
                <a:sym typeface="Inter"/>
              </a:rPr>
              <a:t> 2024</a:t>
            </a:r>
            <a:endParaRPr sz="1400" b="0" i="0" u="none" strike="noStrike" cap="none" dirty="0">
              <a:solidFill>
                <a:srgbClr val="000000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225" y="49072"/>
            <a:ext cx="4065527" cy="573587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0194D6BF-5B45-48BA-A8EA-E4169F6FF3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787" y="110464"/>
            <a:ext cx="1709213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145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7488" y="1680459"/>
            <a:ext cx="7545936" cy="3047261"/>
          </a:xfrm>
        </p:spPr>
        <p:txBody>
          <a:bodyPr anchor="b">
            <a:noAutofit/>
          </a:bodyPr>
          <a:lstStyle>
            <a:lvl1pPr algn="ctr">
              <a:defRPr sz="4800" b="1">
                <a:solidFill>
                  <a:srgbClr val="E6002D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665" y="4864714"/>
            <a:ext cx="7545936" cy="90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04CF-86E6-4083-8887-C629AC4CEAD1}" type="datetime1">
              <a:rPr lang="it-IT" smtClean="0"/>
              <a:t>22/04/2024</a:t>
            </a:fld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B4D1-54DE-4516-9A2B-FFB59822C569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950D1B70-FC64-496E-9ADE-0F3F1FC9103F}"/>
              </a:ext>
            </a:extLst>
          </p:cNvPr>
          <p:cNvSpPr/>
          <p:nvPr userDrawn="1"/>
        </p:nvSpPr>
        <p:spPr>
          <a:xfrm>
            <a:off x="0" y="1530454"/>
            <a:ext cx="9144000" cy="108000"/>
          </a:xfrm>
          <a:prstGeom prst="rect">
            <a:avLst/>
          </a:prstGeom>
          <a:solidFill>
            <a:srgbClr val="E6002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616CBD2-9C79-4604-AEAA-093708957778}"/>
              </a:ext>
            </a:extLst>
          </p:cNvPr>
          <p:cNvSpPr txBox="1"/>
          <p:nvPr userDrawn="1"/>
        </p:nvSpPr>
        <p:spPr>
          <a:xfrm>
            <a:off x="0" y="653923"/>
            <a:ext cx="9144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2400" b="1" dirty="0">
                <a:solidFill>
                  <a:srgbClr val="E6002D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IL VALORE DELLA STATISTICA</a:t>
            </a:r>
          </a:p>
          <a:p>
            <a:pPr algn="ctr">
              <a:spcAft>
                <a:spcPts val="0"/>
              </a:spcAft>
            </a:pPr>
            <a:r>
              <a:rPr lang="it-IT" sz="1400" b="1" dirty="0">
                <a:solidFill>
                  <a:srgbClr val="E6002D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La Statistica per la misurazione del valore pubblico e per la programmazione e valutazione delle politiche locali</a:t>
            </a:r>
          </a:p>
          <a:p>
            <a:pPr algn="ctr">
              <a:spcAft>
                <a:spcPts val="0"/>
              </a:spcAft>
            </a:pPr>
            <a:r>
              <a:rPr lang="it-IT" sz="1200" b="0" i="0" u="none" strike="noStrike" baseline="0" dirty="0">
                <a:solidFill>
                  <a:srgbClr val="E6002D"/>
                </a:solidFill>
                <a:effectLst/>
                <a:latin typeface="+mn-lt"/>
                <a:ea typeface="Tahoma" panose="020B0604030504040204" pitchFamily="34" charset="0"/>
                <a:cs typeface="Times New Roman" panose="02020603050405020304" pitchFamily="18" charset="0"/>
              </a:rPr>
              <a:t>11</a:t>
            </a:r>
            <a:r>
              <a:rPr lang="it-IT" sz="1200" b="0" i="0" u="none" strike="noStrike" baseline="0" dirty="0">
                <a:solidFill>
                  <a:srgbClr val="E6002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e 12 aprile 2024 – Cappella Farnese – Palazzo d’Accursio, Bologna</a:t>
            </a:r>
            <a:endParaRPr lang="it-IT" sz="1200" b="0" dirty="0">
              <a:solidFill>
                <a:srgbClr val="E6002D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236" y="38331"/>
            <a:ext cx="4065527" cy="573587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B969343B-50D3-4362-B760-96E08945FB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91" y="6030526"/>
            <a:ext cx="2528838" cy="79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0DB2F49-9C7E-47BC-83F4-2A7206E5A9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743" y="6025513"/>
            <a:ext cx="1564683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951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7022C4E0-6615-43B0-984E-3BBD9D8A3F0E}"/>
              </a:ext>
            </a:extLst>
          </p:cNvPr>
          <p:cNvSpPr/>
          <p:nvPr userDrawn="1"/>
        </p:nvSpPr>
        <p:spPr>
          <a:xfrm>
            <a:off x="-1" y="6241377"/>
            <a:ext cx="9144000" cy="36000"/>
          </a:xfrm>
          <a:prstGeom prst="rect">
            <a:avLst/>
          </a:prstGeom>
          <a:solidFill>
            <a:srgbClr val="E6002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98A1C4C-9A78-4AF6-A109-3C930806D39F}"/>
              </a:ext>
            </a:extLst>
          </p:cNvPr>
          <p:cNvSpPr txBox="1"/>
          <p:nvPr userDrawn="1"/>
        </p:nvSpPr>
        <p:spPr>
          <a:xfrm>
            <a:off x="1942420" y="6447066"/>
            <a:ext cx="528550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1500" b="1" dirty="0">
                <a:solidFill>
                  <a:srgbClr val="E6002D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IL VALORE DELLA STATISTICA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1CBC98D8-BFCA-4457-BEF8-8F96EB34A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93" y="38688"/>
            <a:ext cx="9004012" cy="79668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rgbClr val="E6002D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27ADC76E-8EF8-4E2D-BA2F-19FC6373E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273" y="1121563"/>
            <a:ext cx="8399804" cy="49652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39DFD43A-1537-4F45-95E7-9AEEA5FA1D14}"/>
              </a:ext>
            </a:extLst>
          </p:cNvPr>
          <p:cNvSpPr/>
          <p:nvPr userDrawn="1"/>
        </p:nvSpPr>
        <p:spPr>
          <a:xfrm>
            <a:off x="-1" y="861257"/>
            <a:ext cx="9144000" cy="108000"/>
          </a:xfrm>
          <a:prstGeom prst="rect">
            <a:avLst/>
          </a:prstGeom>
          <a:solidFill>
            <a:srgbClr val="E6002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70" y="6393682"/>
            <a:ext cx="2724255" cy="384352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04ED3C67-247B-4164-A2EF-F6A6DA164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786" y="6318000"/>
            <a:ext cx="1709213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8A33977-754F-4BB4-9605-8F34437E2AB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005" y="6333858"/>
            <a:ext cx="967475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1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4522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A9AEE-6A9B-4701-B0AE-FAA47C4364D0}" type="datetime1">
              <a:rPr lang="it-IT" smtClean="0"/>
              <a:t>22/04/2024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8B4D1-54DE-4516-9A2B-FFB59822C5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5336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3" r:id="rId3"/>
    <p:sldLayoutId id="2147483656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4460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257DF9-DF02-71A1-5021-0101C1DDD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Quale futuro per i Comuni nella statistica del futuro?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C9D924-4A19-C84A-79C8-90A99ABA8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Rafforzamento </a:t>
            </a:r>
            <a:r>
              <a:rPr lang="it-IT" b="1" dirty="0">
                <a:solidFill>
                  <a:srgbClr val="C00000"/>
                </a:solidFill>
              </a:rPr>
              <a:t>qualitativo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/>
              <a:t>e </a:t>
            </a:r>
            <a:r>
              <a:rPr lang="it-IT" b="1" dirty="0">
                <a:solidFill>
                  <a:srgbClr val="C00000"/>
                </a:solidFill>
              </a:rPr>
              <a:t>quantitativo</a:t>
            </a:r>
            <a:r>
              <a:rPr lang="it-IT" dirty="0"/>
              <a:t> delle risorse a disposizione degli UCS</a:t>
            </a:r>
          </a:p>
          <a:p>
            <a:pPr lvl="1"/>
            <a:r>
              <a:rPr lang="it-IT" b="1" dirty="0">
                <a:solidFill>
                  <a:srgbClr val="C00000"/>
                </a:solidFill>
              </a:rPr>
              <a:t>Risorse tecnologiche</a:t>
            </a:r>
          </a:p>
          <a:p>
            <a:pPr lvl="2"/>
            <a:r>
              <a:rPr lang="it-IT" dirty="0"/>
              <a:t>Hardware</a:t>
            </a:r>
          </a:p>
          <a:p>
            <a:pPr lvl="2">
              <a:spcAft>
                <a:spcPts val="1200"/>
              </a:spcAft>
            </a:pPr>
            <a:r>
              <a:rPr lang="it-IT" dirty="0"/>
              <a:t>Software</a:t>
            </a:r>
          </a:p>
          <a:p>
            <a:pPr lvl="1"/>
            <a:r>
              <a:rPr lang="it-IT" b="1" dirty="0">
                <a:solidFill>
                  <a:srgbClr val="C00000"/>
                </a:solidFill>
              </a:rPr>
              <a:t>Risorse finanziarie</a:t>
            </a:r>
          </a:p>
          <a:p>
            <a:pPr lvl="2">
              <a:spcAft>
                <a:spcPts val="1200"/>
              </a:spcAft>
            </a:pPr>
            <a:r>
              <a:rPr lang="it-IT" dirty="0"/>
              <a:t>Non solo censimenti</a:t>
            </a:r>
          </a:p>
          <a:p>
            <a:pPr lvl="1"/>
            <a:r>
              <a:rPr lang="it-IT" b="1" dirty="0">
                <a:solidFill>
                  <a:srgbClr val="C00000"/>
                </a:solidFill>
              </a:rPr>
              <a:t>Risorse umane</a:t>
            </a:r>
          </a:p>
          <a:p>
            <a:pPr lvl="2"/>
            <a:r>
              <a:rPr lang="it-IT" dirty="0"/>
              <a:t>Assunzioni</a:t>
            </a:r>
          </a:p>
          <a:p>
            <a:pPr lvl="2"/>
            <a:r>
              <a:rPr lang="it-IT" dirty="0"/>
              <a:t>Formazione</a:t>
            </a: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A43CD07-A915-5FD4-941A-EA5A0EAE75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596" y="3216205"/>
            <a:ext cx="788936" cy="78367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CCBE6B3-0AB9-4408-F4D6-DC29881C39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464" y="1704037"/>
            <a:ext cx="3505200" cy="130492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6B8BDA9-84C1-C4B2-2DE9-1B4F16769C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678" y="4140333"/>
            <a:ext cx="3300772" cy="125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54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D5F608-08AC-493A-9CD0-C24D78452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Cosa ci spinge a essere qui?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E2A238-FDD4-41D1-A8F1-719B7BF9D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dirty="0"/>
              <a:t>La passione e l’impegno per il nostro lavoro, la passione per i numeri, per l’elaborazione e l’analisi di informazioni statistiche che riguardano i nostri territori, nella convinzione di fare qualcosa di utile per le nostre amministrazioni, per il nostro territorio, per i nostri stakeholder</a:t>
            </a:r>
          </a:p>
        </p:txBody>
      </p:sp>
    </p:spTree>
    <p:extLst>
      <p:ext uri="{BB962C8B-B14F-4D97-AF65-F5344CB8AC3E}">
        <p14:creationId xmlns:p14="http://schemas.microsoft.com/office/powerpoint/2010/main" val="1084940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37CB28-021A-4E83-AD5B-E9F8F8CD4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AE8B6C-9FB1-473B-AA6B-8A7AB2412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 descr="image">
            <a:extLst>
              <a:ext uri="{FF2B5EF4-FFF2-40B4-BE49-F238E27FC236}">
                <a16:creationId xmlns:a16="http://schemas.microsoft.com/office/drawing/2014/main" id="{F33134FD-4D3A-41AE-967F-265B9AC52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34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 spirito di Gorizia, esempio per l'Europa | Arcipelago Adriatico">
            <a:extLst>
              <a:ext uri="{FF2B5EF4-FFF2-40B4-BE49-F238E27FC236}">
                <a16:creationId xmlns:a16="http://schemas.microsoft.com/office/drawing/2014/main" id="{D702ACB1-D88B-4E75-987F-1723967B1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40" y="0"/>
            <a:ext cx="87333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0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76DB81-7B41-4617-AEB2-2DF2A0FFA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 cosa abbiamo parlato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879E410-8BC7-4B53-99B0-7DB6B616A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Intervento del Presidente dell’Istat</a:t>
            </a:r>
          </a:p>
          <a:p>
            <a:r>
              <a:rPr lang="it-IT" dirty="0"/>
              <a:t>Le misure del valore pubblico e la valutazione delle politiche locali</a:t>
            </a:r>
          </a:p>
          <a:p>
            <a:pPr lvl="1"/>
            <a:r>
              <a:rPr lang="it-IT" dirty="0"/>
              <a:t>Il quadro di riferimento</a:t>
            </a:r>
          </a:p>
          <a:p>
            <a:pPr lvl="1"/>
            <a:r>
              <a:rPr lang="it-IT" dirty="0"/>
              <a:t>Gli strumenti</a:t>
            </a:r>
          </a:p>
          <a:p>
            <a:r>
              <a:rPr lang="it-IT" dirty="0"/>
              <a:t>Le misure delle dinamiche demografiche, sociali, economiche e ambientali nello spazio territoriale</a:t>
            </a:r>
          </a:p>
          <a:p>
            <a:pPr lvl="1"/>
            <a:r>
              <a:rPr lang="it-IT" dirty="0"/>
              <a:t>Disuguaglianze</a:t>
            </a:r>
          </a:p>
          <a:p>
            <a:pPr lvl="1"/>
            <a:r>
              <a:rPr lang="it-IT" dirty="0"/>
              <a:t>Ambiente e territorio</a:t>
            </a:r>
          </a:p>
          <a:p>
            <a:r>
              <a:rPr lang="it-IT" dirty="0"/>
              <a:t>Il ruolo e le opportunità per gli Uffici Statistica nella progettazione di politiche per e con le persone</a:t>
            </a:r>
          </a:p>
        </p:txBody>
      </p:sp>
    </p:spTree>
    <p:extLst>
      <p:ext uri="{BB962C8B-B14F-4D97-AF65-F5344CB8AC3E}">
        <p14:creationId xmlns:p14="http://schemas.microsoft.com/office/powerpoint/2010/main" val="351429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8224FF-564F-4F47-A70A-E800566A2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 cosa abbiamo parlato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43CEB8-CBE3-4F7A-BA9F-20C72793E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La statistica nello sviluppo del gemello digitale locale e di altri progetti innovativi</a:t>
            </a:r>
          </a:p>
          <a:p>
            <a:r>
              <a:rPr lang="it-IT" dirty="0"/>
              <a:t>Le misure delle dinamiche demografiche, sociali, economiche e ambientali nello spazio territoriale</a:t>
            </a:r>
          </a:p>
          <a:p>
            <a:pPr lvl="1"/>
            <a:r>
              <a:rPr lang="it-IT" dirty="0"/>
              <a:t>Il Censimento permanente</a:t>
            </a:r>
          </a:p>
          <a:p>
            <a:r>
              <a:rPr lang="it-IT" dirty="0"/>
              <a:t>Le reti statistiche e i Comuni: l’esperienza dell’Emilia Romagna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4816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20C046-75DA-4452-87C1-8F7A12251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Prospettive di collaborazione nel </a:t>
            </a:r>
            <a:r>
              <a:rPr lang="it-IT" dirty="0" err="1"/>
              <a:t>Sistan</a:t>
            </a:r>
            <a:r>
              <a:rPr lang="it-IT" dirty="0"/>
              <a:t> (</a:t>
            </a:r>
            <a:r>
              <a:rPr lang="it-IT" i="1" dirty="0"/>
              <a:t>Paola Baldi</a:t>
            </a:r>
            <a:r>
              <a:rPr lang="it-IT" dirty="0"/>
              <a:t>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86089A3-94A7-4AC8-85C0-F233888BA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it-IT" sz="2400" b="1" dirty="0"/>
              <a:t>Subito: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dirty="0"/>
              <a:t>Valutazione, da parte degli US e enti del Sistan, della possibilità di utilizzare agevolmente le metodologie per la valutazione del rischio di re-identificazione e la relativa documentazione tecnica già in uso da parte dell’Istat.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dirty="0"/>
              <a:t>Valutazione della opportunità di lavorare insieme per predisporre linee guida Sistan, eventualmente diversificate o approfondite in relazione alle attività statistiche specifiche di ciascuna tipologia di enti/uffici.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it-IT" sz="2400" b="1" dirty="0"/>
              <a:t>Dopo la pubblicazione delle nuove Regole deontologiche Sistan</a:t>
            </a:r>
            <a:r>
              <a:rPr lang="it-IT" sz="2400" dirty="0"/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dirty="0"/>
              <a:t>Organizzare iniziative di formazione/aggiornamento/supporto per la corretta applicazione delle Regole deontologiche.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dirty="0"/>
              <a:t>Valutare la opportunità di realizzare un Codice di condotta per i soggetti Sistan come strumento per favorire l’applicazione della normativa privacy e il rispetto degli adempimenti previsti per il trattamento dei dati personali nell’ambito della statistica ufficiale.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986070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F5BA5A-443D-4770-90E6-3269089C6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Due domande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34D2F9-3276-4978-8AF4-E96E93E25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Quale futuro per i Comuni nella statistica del futuro?</a:t>
            </a:r>
          </a:p>
          <a:p>
            <a:r>
              <a:rPr lang="it-IT" sz="3200" dirty="0"/>
              <a:t>Cosa ci spinge a essere qui?</a:t>
            </a:r>
          </a:p>
          <a:p>
            <a:endParaRPr lang="it-IT" sz="2400" dirty="0"/>
          </a:p>
        </p:txBody>
      </p:sp>
      <p:pic>
        <p:nvPicPr>
          <p:cNvPr id="1026" name="Picture 2" descr="punto interrogativo simbolo 3d rosso, isolato su fondo bianco Stock  Illustration | Adobe Stock">
            <a:extLst>
              <a:ext uri="{FF2B5EF4-FFF2-40B4-BE49-F238E27FC236}">
                <a16:creationId xmlns:a16="http://schemas.microsoft.com/office/drawing/2014/main" id="{0D169008-E006-611C-7C47-774D77004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399" y="2758209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048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F5BA5A-443D-4770-90E6-3269089C6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Quale futuro per i Comuni nella statistica del futuro?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34D2F9-3276-4978-8AF4-E96E93E25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dirty="0"/>
              <a:t>Il futuro della statistica locale in un mondo in cui scelte dell’Istat, tagli, "sensibilità" degli amministratori locali e tecnologia riducono i suoi spazi: l'unica strada è trasformare gli UCS in presidi statistici che diffondono, certificano ed elaborano le informazioni disponibili.</a:t>
            </a:r>
          </a:p>
        </p:txBody>
      </p:sp>
    </p:spTree>
    <p:extLst>
      <p:ext uri="{BB962C8B-B14F-4D97-AF65-F5344CB8AC3E}">
        <p14:creationId xmlns:p14="http://schemas.microsoft.com/office/powerpoint/2010/main" val="305363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0E24F6-0F3C-86B6-1C7E-77D0CE56B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Quale futuro per i Comuni nella statistica del futuro?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496C95EF-DB6C-5AB5-5249-89C01ECB25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6454493"/>
              </p:ext>
            </p:extLst>
          </p:nvPr>
        </p:nvGraphicFramePr>
        <p:xfrm>
          <a:off x="612775" y="1230749"/>
          <a:ext cx="8153400" cy="2908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41F11044-27A4-F36E-82D5-CC526994F7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2415698"/>
              </p:ext>
            </p:extLst>
          </p:nvPr>
        </p:nvGraphicFramePr>
        <p:xfrm>
          <a:off x="2316155" y="4067661"/>
          <a:ext cx="4572000" cy="1560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155167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29E8CB-B674-43C3-A28F-14A49093B7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6F29E8CB-B674-43C3-A28F-14A49093B7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6F29E8CB-B674-43C3-A28F-14A49093B7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6F29E8CB-B674-43C3-A28F-14A49093B7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37DB5C-CB7F-4392-A7F6-FC464F5B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B837DB5C-CB7F-4392-A7F6-FC464F5B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B837DB5C-CB7F-4392-A7F6-FC464F5B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B837DB5C-CB7F-4392-A7F6-FC464F5BF6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8E4ABA-8861-48D9-9AB4-18222DC552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068E4ABA-8861-48D9-9AB4-18222DC552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068E4ABA-8861-48D9-9AB4-18222DC552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068E4ABA-8861-48D9-9AB4-18222DC552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4F29E2D-8920-8E95-613B-B7696D0AD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931" y="1554771"/>
            <a:ext cx="3911570" cy="2564251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660E4BDB-694B-1EFD-F3BF-FE0F0ECBC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Quale futuro per i Comuni nella statistica del futuro?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9E7BAA-34D2-E267-2919-829D0D7F5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Rafforzamento delle capacità di </a:t>
            </a:r>
            <a:r>
              <a:rPr lang="it-IT" b="1" dirty="0">
                <a:solidFill>
                  <a:srgbClr val="C00000"/>
                </a:solidFill>
              </a:rPr>
              <a:t>analisi dei dati</a:t>
            </a:r>
          </a:p>
          <a:p>
            <a:pPr lvl="1"/>
            <a:r>
              <a:rPr lang="it-IT" dirty="0"/>
              <a:t>Grande disponibilità di dati, spesso da fonti diverse</a:t>
            </a:r>
          </a:p>
          <a:p>
            <a:pPr lvl="2"/>
            <a:r>
              <a:rPr lang="it-IT" dirty="0"/>
              <a:t>Dati statistici</a:t>
            </a:r>
          </a:p>
          <a:p>
            <a:pPr lvl="2"/>
            <a:r>
              <a:rPr lang="it-IT" dirty="0"/>
              <a:t>Archivi amministrativi</a:t>
            </a:r>
          </a:p>
          <a:p>
            <a:pPr lvl="2"/>
            <a:r>
              <a:rPr lang="it-IT" dirty="0"/>
              <a:t>Open data</a:t>
            </a:r>
          </a:p>
          <a:p>
            <a:pPr lvl="2"/>
            <a:r>
              <a:rPr lang="it-IT" dirty="0"/>
              <a:t>Big data</a:t>
            </a:r>
          </a:p>
          <a:p>
            <a:endParaRPr lang="it-IT" dirty="0"/>
          </a:p>
          <a:p>
            <a:pPr lvl="1"/>
            <a:r>
              <a:rPr lang="it-IT" dirty="0"/>
              <a:t>Si rende quindi necessario sviluppare capacità di </a:t>
            </a:r>
            <a:r>
              <a:rPr lang="it-IT" b="1" dirty="0">
                <a:solidFill>
                  <a:srgbClr val="C00000"/>
                </a:solidFill>
              </a:rPr>
              <a:t>analisi, interpretazione e impiego dei dati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98886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D90A9E5C-1CC4-8073-B407-CAADE3CB1C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490" y="2904311"/>
            <a:ext cx="2582007" cy="1844291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485E4229-AF6E-535C-B8A3-7369A1C45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Quale futuro per i Comuni nella statistica del futuro?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1DB2B9-CE5A-D948-F9C6-738F92333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Rafforzamento delle capacità di </a:t>
            </a:r>
            <a:r>
              <a:rPr lang="it-IT" b="1" dirty="0">
                <a:solidFill>
                  <a:srgbClr val="C00000"/>
                </a:solidFill>
              </a:rPr>
              <a:t>comunicazione</a:t>
            </a:r>
          </a:p>
          <a:p>
            <a:pPr lvl="1"/>
            <a:r>
              <a:rPr lang="it-IT" sz="2000" dirty="0"/>
              <a:t>I dati statistici sono utili agli amministratori locali, alle imprese, ai cittadini, agli studenti, ai mass media solo se trasformati in </a:t>
            </a:r>
            <a:r>
              <a:rPr lang="it-IT" sz="2000" b="1" dirty="0">
                <a:solidFill>
                  <a:srgbClr val="C00000"/>
                </a:solidFill>
              </a:rPr>
              <a:t>informazioni</a:t>
            </a:r>
            <a:r>
              <a:rPr lang="it-IT" sz="2000" dirty="0"/>
              <a:t> fruibili dai destinatari</a:t>
            </a:r>
          </a:p>
          <a:p>
            <a:pPr lvl="1"/>
            <a:r>
              <a:rPr lang="it-IT" sz="2000" dirty="0"/>
              <a:t>Gli UCS devono quindi affiancare alla capacità di analisi, interpretazione e impiego dei dati anche la capacità di </a:t>
            </a:r>
            <a:r>
              <a:rPr lang="it-IT" sz="2000" b="1" dirty="0">
                <a:solidFill>
                  <a:srgbClr val="C00000"/>
                </a:solidFill>
              </a:rPr>
              <a:t>comunicare le informazioni statistiche in modo accurato, sintetico e semplice </a:t>
            </a:r>
          </a:p>
          <a:p>
            <a:pPr lvl="2"/>
            <a:r>
              <a:rPr lang="it-IT" sz="1800" dirty="0"/>
              <a:t>Sito internet</a:t>
            </a:r>
          </a:p>
          <a:p>
            <a:pPr lvl="2"/>
            <a:r>
              <a:rPr lang="it-IT" sz="1800" dirty="0"/>
              <a:t>Report, newsletter, approfondimenti</a:t>
            </a:r>
            <a:endParaRPr lang="it-IT" dirty="0"/>
          </a:p>
          <a:p>
            <a:pPr lvl="2"/>
            <a:r>
              <a:rPr lang="it-IT" sz="1800" dirty="0"/>
              <a:t>Social (X (</a:t>
            </a:r>
            <a:r>
              <a:rPr lang="it-IT" sz="1800" dirty="0" err="1"/>
              <a:t>twitter</a:t>
            </a:r>
            <a:r>
              <a:rPr lang="it-IT" sz="1800" dirty="0"/>
              <a:t>), </a:t>
            </a:r>
            <a:r>
              <a:rPr lang="it-IT" sz="1800" dirty="0" err="1"/>
              <a:t>facebook</a:t>
            </a:r>
            <a:r>
              <a:rPr lang="it-IT" sz="1800" dirty="0"/>
              <a:t>, </a:t>
            </a:r>
            <a:r>
              <a:rPr lang="it-IT" sz="1800" dirty="0" err="1"/>
              <a:t>telegram</a:t>
            </a:r>
            <a:r>
              <a:rPr lang="it-IT" sz="1800" dirty="0"/>
              <a:t>, </a:t>
            </a:r>
            <a:r>
              <a:rPr lang="it-IT" sz="1800" dirty="0" err="1"/>
              <a:t>ecc</a:t>
            </a:r>
            <a:r>
              <a:rPr lang="it-IT" sz="1800" dirty="0"/>
              <a:t>)</a:t>
            </a:r>
          </a:p>
          <a:p>
            <a:pPr lvl="2"/>
            <a:r>
              <a:rPr lang="it-IT" sz="1800" dirty="0"/>
              <a:t>Rappresentazioni cartografiche</a:t>
            </a:r>
          </a:p>
          <a:p>
            <a:pPr lvl="2"/>
            <a:r>
              <a:rPr lang="it-IT" sz="1800" dirty="0"/>
              <a:t>Infografiche</a:t>
            </a:r>
          </a:p>
          <a:p>
            <a:pPr lvl="1"/>
            <a:endParaRPr lang="it-IT" dirty="0"/>
          </a:p>
          <a:p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C5CFBD3-F1B6-42BE-8B92-7E1DA1A04A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458" y="4957033"/>
            <a:ext cx="1340107" cy="122413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BCDDA9F-BC59-4C3B-A9EA-91932FB041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2229" y="4631237"/>
            <a:ext cx="2154530" cy="150273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2103F977-B217-4A8D-B57B-B8D302FAA4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3132" y="4593701"/>
            <a:ext cx="1451281" cy="154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98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630</Words>
  <Application>Microsoft Office PowerPoint</Application>
  <PresentationFormat>Presentazione su schermo (4:3)</PresentationFormat>
  <Paragraphs>73</Paragraphs>
  <Slides>13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Inter</vt:lpstr>
      <vt:lpstr>Tahoma</vt:lpstr>
      <vt:lpstr>Times New Roman</vt:lpstr>
      <vt:lpstr>Wingdings</vt:lpstr>
      <vt:lpstr>Tema di Office</vt:lpstr>
      <vt:lpstr>Presentazione standard di PowerPoint</vt:lpstr>
      <vt:lpstr>Di cosa abbiamo parlato</vt:lpstr>
      <vt:lpstr>Di cosa abbiamo parlato</vt:lpstr>
      <vt:lpstr>Prospettive di collaborazione nel Sistan (Paola Baldi)</vt:lpstr>
      <vt:lpstr>Due domande</vt:lpstr>
      <vt:lpstr>Quale futuro per i Comuni nella statistica del futuro?</vt:lpstr>
      <vt:lpstr>Quale futuro per i Comuni nella statistica del futuro?</vt:lpstr>
      <vt:lpstr>Quale futuro per i Comuni nella statistica del futuro?</vt:lpstr>
      <vt:lpstr>Quale futuro per i Comuni nella statistica del futuro?</vt:lpstr>
      <vt:lpstr>Quale futuro per i Comuni nella statistica del futuro?</vt:lpstr>
      <vt:lpstr>Cosa ci spinge a essere qui?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Girolamo D'Anneo</dc:creator>
  <cp:lastModifiedBy>Girolamo D'Anneo</cp:lastModifiedBy>
  <cp:revision>121</cp:revision>
  <cp:lastPrinted>2024-04-05T15:29:43Z</cp:lastPrinted>
  <dcterms:created xsi:type="dcterms:W3CDTF">2022-04-03T16:23:48Z</dcterms:created>
  <dcterms:modified xsi:type="dcterms:W3CDTF">2024-04-22T08:11:03Z</dcterms:modified>
</cp:coreProperties>
</file>