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>
        <p:scale>
          <a:sx n="80" d="100"/>
          <a:sy n="80" d="100"/>
        </p:scale>
        <p:origin x="-96" y="-5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hlink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hlink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hlink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04540" y="2735579"/>
            <a:ext cx="5684520" cy="306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365" y="1639570"/>
            <a:ext cx="1016126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hlink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5169" y="2094230"/>
            <a:ext cx="10741660" cy="354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jp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35559"/>
            <a:ext cx="12189460" cy="6822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330" y="1338580"/>
            <a:ext cx="1098613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00"/>
              </a:spcBef>
            </a:pPr>
            <a:r>
              <a:rPr sz="2500" b="1" i="1" spc="-55" dirty="0" smtClean="0">
                <a:solidFill>
                  <a:srgbClr val="0000FF"/>
                </a:solidFill>
                <a:latin typeface="Century Gothic"/>
                <a:cs typeface="Century Gothic"/>
              </a:rPr>
              <a:t>Logical</a:t>
            </a:r>
            <a:r>
              <a:rPr lang="it-IT" sz="2500" b="1" i="1" spc="-5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500" b="1" i="1" spc="-55" dirty="0" smtClean="0">
                <a:solidFill>
                  <a:srgbClr val="0000FF"/>
                </a:solidFill>
                <a:latin typeface="Century Gothic"/>
                <a:cs typeface="Century Gothic"/>
              </a:rPr>
              <a:t>cambia</a:t>
            </a:r>
            <a:r>
              <a:rPr lang="it-IT" sz="2500" b="1" i="1" spc="-5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500" b="1" i="1" spc="-55" dirty="0" smtClean="0">
                <a:solidFill>
                  <a:srgbClr val="0000FF"/>
                </a:solidFill>
                <a:latin typeface="Century Gothic"/>
                <a:cs typeface="Century Gothic"/>
              </a:rPr>
              <a:t>la</a:t>
            </a:r>
            <a:r>
              <a:rPr lang="it-IT" sz="2500" b="1" i="1" spc="-5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500" b="1" i="1" spc="-55" dirty="0" smtClean="0">
                <a:solidFill>
                  <a:srgbClr val="0000FF"/>
                </a:solidFill>
                <a:latin typeface="Century Gothic"/>
                <a:cs typeface="Century Gothic"/>
              </a:rPr>
              <a:t>PA</a:t>
            </a:r>
            <a:endParaRPr sz="2500" b="1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Durante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Forum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2017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piat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aforma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è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stata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riconosciuta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meritevole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entrare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nel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a  shortlist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del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Premio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10x10=10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proget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per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 err="1">
                <a:solidFill>
                  <a:srgbClr val="0000FF"/>
                </a:solidFill>
                <a:latin typeface="Calibri"/>
                <a:cs typeface="Calibri"/>
              </a:rPr>
              <a:t>cambiare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lang="it-IT" sz="25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sz="2500" i="1" spc="90" dirty="0">
                <a:solidFill>
                  <a:srgbClr val="0000FF"/>
                </a:solidFill>
                <a:latin typeface="Calibri"/>
                <a:cs typeface="Calibri"/>
              </a:rPr>
              <a:t>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8490" y="1240789"/>
            <a:ext cx="7523479" cy="466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830" y="2849879"/>
            <a:ext cx="37649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kern="1200" spc="9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Il</a:t>
            </a:r>
            <a:r>
              <a:rPr lang="it-IT" sz="2500" b="1" kern="1200" spc="9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futuro</a:t>
            </a:r>
            <a:r>
              <a:rPr sz="2500" b="1" kern="1200" spc="9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:  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/>
            </a:r>
            <a:b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</a:b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la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valutazione</a:t>
            </a:r>
            <a:r>
              <a:rPr lang="it-IT" sz="2500" b="1" kern="1200" spc="90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partecipata</a:t>
            </a:r>
            <a:endParaRPr sz="2500" b="1" kern="1200" spc="90" dirty="0">
              <a:solidFill>
                <a:srgbClr val="0000FF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3819" y="2348229"/>
            <a:ext cx="4391660" cy="247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15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830" y="1949450"/>
            <a:ext cx="70345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90" dirty="0" smtClean="0"/>
              <a:t>Il</a:t>
            </a:r>
            <a:r>
              <a:rPr lang="it-IT" b="1" spc="-90" dirty="0" smtClean="0"/>
              <a:t> </a:t>
            </a:r>
            <a:r>
              <a:rPr b="1" spc="-90" dirty="0" err="1" smtClean="0"/>
              <a:t>contesto</a:t>
            </a:r>
            <a:r>
              <a:rPr b="1" spc="-90" dirty="0" smtClean="0"/>
              <a:t>:</a:t>
            </a:r>
            <a:r>
              <a:rPr lang="it-IT" b="1" spc="-90" dirty="0" smtClean="0"/>
              <a:t> </a:t>
            </a:r>
            <a:r>
              <a:rPr b="1" spc="-90" dirty="0" smtClean="0"/>
              <a:t>un</a:t>
            </a:r>
            <a:r>
              <a:rPr lang="it-IT" b="1" spc="-90" dirty="0" smtClean="0"/>
              <a:t> </a:t>
            </a:r>
            <a:r>
              <a:rPr b="1" spc="-90" dirty="0" err="1" smtClean="0"/>
              <a:t>ambiente</a:t>
            </a:r>
            <a:r>
              <a:rPr lang="it-IT" b="1" spc="-90" dirty="0" smtClean="0"/>
              <a:t> </a:t>
            </a:r>
            <a:r>
              <a:rPr b="1" spc="-90" dirty="0" smtClean="0"/>
              <a:t>data-</a:t>
            </a:r>
            <a:r>
              <a:rPr b="1" spc="-90" dirty="0" err="1" smtClean="0"/>
              <a:t>centrico</a:t>
            </a:r>
            <a:endParaRPr b="1" spc="-90" dirty="0"/>
          </a:p>
        </p:txBody>
      </p:sp>
      <p:sp>
        <p:nvSpPr>
          <p:cNvPr id="5" name="object 5"/>
          <p:cNvSpPr/>
          <p:nvPr/>
        </p:nvSpPr>
        <p:spPr>
          <a:xfrm>
            <a:off x="527050" y="2844800"/>
            <a:ext cx="142240" cy="142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50" y="3347719"/>
            <a:ext cx="142240" cy="142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0" y="3850640"/>
            <a:ext cx="142240" cy="142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050" y="4352290"/>
            <a:ext cx="142240" cy="143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5169" y="2705100"/>
            <a:ext cx="6854190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49900"/>
              </a:lnSpc>
              <a:spcBef>
                <a:spcPts val="100"/>
              </a:spcBef>
            </a:pPr>
            <a:r>
              <a:rPr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I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6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cit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t</a:t>
            </a:r>
            <a:r>
              <a:rPr sz="2000" b="1" i="1" spc="6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adini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6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hanno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6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dirit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t</a:t>
            </a:r>
            <a:r>
              <a:rPr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o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a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l</a:t>
            </a:r>
            <a:r>
              <a:rPr sz="2000" b="1" i="1" spc="6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l’informazio</a:t>
            </a:r>
            <a:r>
              <a:rPr lang="it-IT"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ne</a:t>
            </a:r>
            <a:r>
              <a:rPr sz="2000" b="1" i="1" spc="6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endParaRPr lang="it-IT" sz="2000" b="1" i="1" spc="60" dirty="0" smtClean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marL="12700" marR="5080" indent="52069">
              <a:lnSpc>
                <a:spcPct val="149900"/>
              </a:lnSpc>
              <a:spcBef>
                <a:spcPts val="100"/>
              </a:spcBef>
            </a:pPr>
            <a:r>
              <a:rPr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Il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1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protagonista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de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l</a:t>
            </a:r>
            <a:r>
              <a:rPr sz="2000" b="1" i="1" spc="-1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l’informazione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1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statistica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è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1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il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1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cit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t</a:t>
            </a:r>
            <a:r>
              <a:rPr sz="2000" b="1" i="1" spc="-1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adino</a:t>
            </a:r>
            <a:r>
              <a:rPr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 </a:t>
            </a:r>
            <a:r>
              <a:rPr lang="it-IT" sz="2000" b="1" i="1" spc="-15" dirty="0" smtClean="0">
                <a:solidFill>
                  <a:srgbClr val="0000FF"/>
                </a:solidFill>
                <a:latin typeface="Century Gothic"/>
                <a:cs typeface="Century Gothic"/>
              </a:rPr>
              <a:t>   </a:t>
            </a:r>
          </a:p>
          <a:p>
            <a:pPr marL="12700" marR="5080" indent="52069">
              <a:lnSpc>
                <a:spcPct val="149900"/>
              </a:lnSpc>
              <a:spcBef>
                <a:spcPts val="100"/>
              </a:spcBef>
            </a:pPr>
            <a:r>
              <a:rPr sz="2000" b="1" i="1" spc="-4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L’interazione</a:t>
            </a:r>
            <a:r>
              <a:rPr lang="it-IT" sz="2000" b="1" i="1" spc="-4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40" dirty="0" smtClean="0">
                <a:solidFill>
                  <a:srgbClr val="0000FF"/>
                </a:solidFill>
                <a:latin typeface="Century Gothic"/>
                <a:cs typeface="Century Gothic"/>
              </a:rPr>
              <a:t>è</a:t>
            </a:r>
            <a:r>
              <a:rPr lang="it-IT" sz="2000" b="1" i="1" spc="-40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40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costante</a:t>
            </a:r>
            <a:r>
              <a:rPr sz="2000" b="1" i="1" spc="-40" dirty="0" smtClean="0">
                <a:solidFill>
                  <a:srgbClr val="0000FF"/>
                </a:solidFill>
                <a:latin typeface="Century Gothic"/>
                <a:cs typeface="Century Gothic"/>
              </a:rPr>
              <a:t>  </a:t>
            </a:r>
            <a:endParaRPr lang="it-IT" sz="2000" b="1" i="1" spc="-40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marL="12700" marR="5080" indent="52069">
              <a:lnSpc>
                <a:spcPct val="149900"/>
              </a:lnSpc>
              <a:spcBef>
                <a:spcPts val="100"/>
              </a:spcBef>
            </a:pPr>
            <a:r>
              <a:rPr sz="2000" b="1" i="1" spc="-2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L’a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t</a:t>
            </a:r>
            <a:r>
              <a:rPr sz="2000" b="1" i="1" spc="-2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tività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di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2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programmazione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e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2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valutazione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è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b="1" i="1" spc="-25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comples</a:t>
            </a:r>
            <a:r>
              <a:rPr lang="it-IT"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s</a:t>
            </a:r>
            <a:r>
              <a:rPr sz="2000" b="1" i="1" spc="-25" dirty="0" smtClean="0">
                <a:solidFill>
                  <a:srgbClr val="0000FF"/>
                </a:solidFill>
                <a:latin typeface="Century Gothic"/>
                <a:cs typeface="Century Gothic"/>
              </a:rPr>
              <a:t>a</a:t>
            </a:r>
            <a:endParaRPr sz="2000" b="1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0" y="1943100"/>
            <a:ext cx="4081779" cy="394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115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830" y="1193800"/>
            <a:ext cx="1134745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200" spc="625" dirty="0" err="1" smtClean="0">
                <a:latin typeface="+mj-lt"/>
                <a:cs typeface="Calibri"/>
              </a:rPr>
              <a:t>La</a:t>
            </a:r>
            <a:r>
              <a:rPr sz="2200" spc="140" dirty="0" err="1" smtClean="0">
                <a:latin typeface="+mj-lt"/>
                <a:cs typeface="Calibri"/>
              </a:rPr>
              <a:t>programmazione</a:t>
            </a:r>
            <a:r>
              <a:rPr lang="it-IT" sz="2200" spc="140" dirty="0" smtClean="0">
                <a:latin typeface="+mj-lt"/>
                <a:cs typeface="Calibri"/>
              </a:rPr>
              <a:t> </a:t>
            </a:r>
            <a:r>
              <a:rPr sz="2200" spc="140" dirty="0" smtClean="0">
                <a:latin typeface="+mj-lt"/>
                <a:cs typeface="Calibri"/>
              </a:rPr>
              <a:t>14-20</a:t>
            </a:r>
            <a:r>
              <a:rPr sz="2200" spc="-240" dirty="0" smtClean="0">
                <a:latin typeface="+mj-lt"/>
                <a:cs typeface="Calibri"/>
              </a:rPr>
              <a:t> </a:t>
            </a:r>
            <a:r>
              <a:rPr lang="it-IT" sz="2200" spc="625" dirty="0">
                <a:latin typeface="+mj-lt"/>
                <a:cs typeface="Calibri"/>
              </a:rPr>
              <a:t>h</a:t>
            </a:r>
            <a:r>
              <a:rPr sz="2200" spc="625" dirty="0" smtClean="0">
                <a:latin typeface="+mj-lt"/>
                <a:cs typeface="Calibri"/>
              </a:rPr>
              <a:t>a</a:t>
            </a:r>
            <a:r>
              <a:rPr sz="2200" spc="-165" dirty="0" smtClean="0">
                <a:latin typeface="+mj-lt"/>
                <a:cs typeface="Calibri"/>
              </a:rPr>
              <a:t> </a:t>
            </a:r>
            <a:r>
              <a:rPr sz="2200" spc="204" dirty="0" err="1" smtClean="0">
                <a:latin typeface="+mj-lt"/>
                <a:cs typeface="Calibri"/>
              </a:rPr>
              <a:t>introdo</a:t>
            </a:r>
            <a:r>
              <a:rPr lang="it-IT" sz="2200" spc="204" dirty="0" smtClean="0">
                <a:latin typeface="+mj-lt"/>
                <a:cs typeface="Calibri"/>
              </a:rPr>
              <a:t>t</a:t>
            </a:r>
            <a:r>
              <a:rPr sz="2200" spc="204" dirty="0" smtClean="0">
                <a:latin typeface="+mj-lt"/>
                <a:cs typeface="Calibri"/>
              </a:rPr>
              <a:t>to</a:t>
            </a:r>
            <a:r>
              <a:rPr sz="2200" spc="-175" dirty="0" smtClean="0">
                <a:latin typeface="+mj-lt"/>
                <a:cs typeface="Calibri"/>
              </a:rPr>
              <a:t> </a:t>
            </a:r>
            <a:r>
              <a:rPr lang="it-IT" sz="2200" spc="610" dirty="0">
                <a:latin typeface="+mj-lt"/>
                <a:cs typeface="Calibri"/>
              </a:rPr>
              <a:t>u</a:t>
            </a:r>
            <a:r>
              <a:rPr sz="2200" spc="610" dirty="0" smtClean="0">
                <a:latin typeface="+mj-lt"/>
                <a:cs typeface="Calibri"/>
              </a:rPr>
              <a:t>n</a:t>
            </a:r>
            <a:r>
              <a:rPr sz="2200" spc="-135" dirty="0" smtClean="0">
                <a:latin typeface="+mj-lt"/>
                <a:cs typeface="Calibri"/>
              </a:rPr>
              <a:t> </a:t>
            </a:r>
            <a:r>
              <a:rPr sz="2200" spc="254" dirty="0">
                <a:latin typeface="+mj-lt"/>
                <a:cs typeface="Calibri"/>
              </a:rPr>
              <a:t>nuovo</a:t>
            </a:r>
            <a:r>
              <a:rPr sz="2200" spc="-165" dirty="0">
                <a:latin typeface="+mj-lt"/>
                <a:cs typeface="Calibri"/>
              </a:rPr>
              <a:t> </a:t>
            </a:r>
            <a:r>
              <a:rPr sz="2200" spc="90" dirty="0" err="1">
                <a:latin typeface="+mj-lt"/>
                <a:cs typeface="Calibri"/>
              </a:rPr>
              <a:t>strumento</a:t>
            </a:r>
            <a:r>
              <a:rPr sz="2200" spc="90" dirty="0" smtClean="0">
                <a:latin typeface="+mj-lt"/>
                <a:cs typeface="Calibri"/>
              </a:rPr>
              <a:t>:</a:t>
            </a:r>
            <a:r>
              <a:rPr lang="it-IT" sz="2200" spc="90" dirty="0" smtClean="0">
                <a:latin typeface="+mj-lt"/>
                <a:cs typeface="Calibri"/>
              </a:rPr>
              <a:t> </a:t>
            </a:r>
            <a:r>
              <a:rPr sz="2200" spc="90" dirty="0" err="1" smtClean="0">
                <a:latin typeface="+mj-lt"/>
                <a:cs typeface="Calibri"/>
              </a:rPr>
              <a:t>il</a:t>
            </a:r>
            <a:r>
              <a:rPr lang="it-IT" sz="2200" spc="90" dirty="0" smtClean="0">
                <a:latin typeface="+mj-lt"/>
                <a:cs typeface="Calibri"/>
              </a:rPr>
              <a:t> </a:t>
            </a:r>
            <a:r>
              <a:rPr sz="2200" b="1" spc="90" dirty="0" smtClean="0">
                <a:latin typeface="+mj-lt"/>
              </a:rPr>
              <a:t>Performance  </a:t>
            </a:r>
            <a:r>
              <a:rPr sz="2200" b="1" spc="114" dirty="0" smtClean="0">
                <a:latin typeface="+mj-lt"/>
              </a:rPr>
              <a:t>Framework</a:t>
            </a:r>
            <a:r>
              <a:rPr lang="it-IT" sz="2200" spc="114" dirty="0" smtClean="0">
                <a:latin typeface="+mj-lt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che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è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un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set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di</a:t>
            </a:r>
            <a:r>
              <a:rPr lang="it-IT" sz="2200" spc="114" dirty="0" smtClean="0">
                <a:latin typeface="+mj-lt"/>
                <a:cs typeface="Calibri"/>
              </a:rPr>
              <a:t> i</a:t>
            </a:r>
            <a:r>
              <a:rPr sz="2200" spc="114" dirty="0" err="1" smtClean="0">
                <a:latin typeface="+mj-lt"/>
                <a:cs typeface="Calibri"/>
              </a:rPr>
              <a:t>ndicatori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di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realiz</a:t>
            </a:r>
            <a:r>
              <a:rPr lang="it-IT" sz="2200" spc="114" dirty="0" smtClean="0">
                <a:latin typeface="+mj-lt"/>
                <a:cs typeface="Calibri"/>
              </a:rPr>
              <a:t>z</a:t>
            </a:r>
            <a:r>
              <a:rPr sz="2200" spc="114" dirty="0" err="1" smtClean="0">
                <a:latin typeface="+mj-lt"/>
                <a:cs typeface="Calibri"/>
              </a:rPr>
              <a:t>azione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fisica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e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finanziaria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utile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a</a:t>
            </a:r>
            <a:r>
              <a:rPr lang="it-IT" sz="2200" spc="114" dirty="0" smtClean="0">
                <a:latin typeface="+mj-lt"/>
                <a:cs typeface="Calibri"/>
              </a:rPr>
              <a:t>  </a:t>
            </a:r>
            <a:r>
              <a:rPr sz="2200" spc="114" dirty="0" err="1" smtClean="0">
                <a:latin typeface="+mj-lt"/>
                <a:cs typeface="Calibri"/>
              </a:rPr>
              <a:t>valutare</a:t>
            </a:r>
            <a:r>
              <a:rPr sz="2200" spc="114" dirty="0" smtClean="0">
                <a:latin typeface="+mj-lt"/>
                <a:cs typeface="Calibri"/>
              </a:rPr>
              <a:t>  </a:t>
            </a:r>
            <a:r>
              <a:rPr sz="2200" spc="114" dirty="0" err="1" smtClean="0">
                <a:latin typeface="+mj-lt"/>
                <a:cs typeface="Calibri"/>
              </a:rPr>
              <a:t>l'andamento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del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PO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in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corso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d'opera</a:t>
            </a:r>
            <a:r>
              <a:rPr sz="2200" spc="114" dirty="0" smtClean="0">
                <a:latin typeface="+mj-lt"/>
                <a:cs typeface="Calibri"/>
              </a:rPr>
              <a:t>.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Per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ogni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smtClean="0">
                <a:latin typeface="+mj-lt"/>
                <a:cs typeface="Calibri"/>
              </a:rPr>
              <a:t>A</a:t>
            </a:r>
            <a:r>
              <a:rPr lang="it-IT" sz="2200" spc="114" dirty="0" smtClean="0">
                <a:latin typeface="+mj-lt"/>
                <a:cs typeface="Calibri"/>
              </a:rPr>
              <a:t>s</a:t>
            </a:r>
            <a:r>
              <a:rPr sz="2200" spc="114" dirty="0" smtClean="0">
                <a:latin typeface="+mj-lt"/>
                <a:cs typeface="Calibri"/>
              </a:rPr>
              <a:t>se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sono</a:t>
            </a:r>
            <a:r>
              <a:rPr lang="it-IT" sz="2200" spc="114" dirty="0" smtClean="0">
                <a:latin typeface="+mj-lt"/>
                <a:cs typeface="Calibri"/>
              </a:rPr>
              <a:t> </a:t>
            </a:r>
            <a:r>
              <a:rPr sz="2200" spc="114" dirty="0" err="1" smtClean="0">
                <a:latin typeface="+mj-lt"/>
                <a:cs typeface="Calibri"/>
              </a:rPr>
              <a:t>stabiliti</a:t>
            </a:r>
            <a:r>
              <a:rPr sz="2200" spc="114" dirty="0">
                <a:latin typeface="+mj-lt"/>
                <a:cs typeface="Calibri"/>
              </a:rPr>
              <a:t>:</a:t>
            </a:r>
            <a:endParaRPr sz="2200" dirty="0">
              <a:latin typeface="+mj-lt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960" y="2739391"/>
            <a:ext cx="142240" cy="142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960" y="3241042"/>
            <a:ext cx="142240" cy="143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960" y="3743961"/>
            <a:ext cx="142240" cy="142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3018" y="2546089"/>
            <a:ext cx="7181850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3416935">
              <a:lnSpc>
                <a:spcPct val="150000"/>
              </a:lnSpc>
              <a:spcBef>
                <a:spcPts val="100"/>
              </a:spcBef>
            </a:pPr>
            <a:r>
              <a:rPr sz="2000" b="1" i="1" spc="60" dirty="0" smtClean="0">
                <a:solidFill>
                  <a:srgbClr val="0000FF"/>
                </a:solidFill>
                <a:latin typeface="+mj-lt"/>
                <a:cs typeface="Century Gothic"/>
              </a:rPr>
              <a:t>Target</a:t>
            </a:r>
            <a:r>
              <a:rPr lang="it-IT" sz="2000" b="1" i="1" spc="60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000" b="1" i="1" spc="60" dirty="0" err="1" smtClean="0">
                <a:solidFill>
                  <a:srgbClr val="0000FF"/>
                </a:solidFill>
                <a:latin typeface="+mj-lt"/>
                <a:cs typeface="Century Gothic"/>
              </a:rPr>
              <a:t>annuali</a:t>
            </a:r>
            <a:r>
              <a:rPr sz="2000" b="1" i="1" spc="60" dirty="0" smtClean="0">
                <a:solidFill>
                  <a:srgbClr val="0000FF"/>
                </a:solidFill>
                <a:latin typeface="+mj-lt"/>
                <a:cs typeface="Century Gothic"/>
              </a:rPr>
              <a:t>  </a:t>
            </a:r>
            <a:endParaRPr lang="it-IT" sz="2000" b="1" i="1" spc="60" dirty="0" smtClean="0">
              <a:solidFill>
                <a:srgbClr val="0000FF"/>
              </a:solidFill>
              <a:latin typeface="+mj-lt"/>
              <a:cs typeface="Century Gothic"/>
            </a:endParaRPr>
          </a:p>
          <a:p>
            <a:pPr marL="193040" marR="3416935">
              <a:lnSpc>
                <a:spcPct val="150000"/>
              </a:lnSpc>
              <a:spcBef>
                <a:spcPts val="100"/>
              </a:spcBef>
            </a:pPr>
            <a:r>
              <a:rPr sz="2000" b="1" i="1" spc="-25" dirty="0" smtClean="0">
                <a:solidFill>
                  <a:srgbClr val="0000FF"/>
                </a:solidFill>
                <a:latin typeface="+mj-lt"/>
                <a:cs typeface="Century Gothic"/>
              </a:rPr>
              <a:t>Target</a:t>
            </a:r>
            <a:r>
              <a:rPr lang="it-IT" sz="2000" b="1" i="1" spc="-2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000" b="1" i="1" spc="-25" dirty="0" err="1" smtClean="0">
                <a:solidFill>
                  <a:srgbClr val="0000FF"/>
                </a:solidFill>
                <a:latin typeface="+mj-lt"/>
                <a:cs typeface="Century Gothic"/>
              </a:rPr>
              <a:t>intermedi</a:t>
            </a:r>
            <a:r>
              <a:rPr lang="it-IT" sz="2000" b="1" i="1" spc="-2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000" b="1" i="1" spc="-25" dirty="0" smtClean="0">
                <a:solidFill>
                  <a:srgbClr val="0000FF"/>
                </a:solidFill>
                <a:latin typeface="+mj-lt"/>
                <a:cs typeface="Century Gothic"/>
              </a:rPr>
              <a:t>al</a:t>
            </a:r>
            <a:r>
              <a:rPr lang="it-IT" sz="2000" b="1" i="1" spc="-25" dirty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000" b="1" i="1" spc="-25" dirty="0" smtClean="0">
                <a:solidFill>
                  <a:srgbClr val="0000FF"/>
                </a:solidFill>
                <a:latin typeface="+mj-lt"/>
                <a:cs typeface="Century Gothic"/>
              </a:rPr>
              <a:t>2018  </a:t>
            </a:r>
            <a:endParaRPr lang="it-IT" sz="2000" b="1" i="1" spc="-25" dirty="0" smtClean="0">
              <a:solidFill>
                <a:srgbClr val="0000FF"/>
              </a:solidFill>
              <a:latin typeface="+mj-lt"/>
              <a:cs typeface="Century Gothic"/>
            </a:endParaRPr>
          </a:p>
          <a:p>
            <a:pPr marL="193040" marR="3416935">
              <a:lnSpc>
                <a:spcPct val="150000"/>
              </a:lnSpc>
              <a:spcBef>
                <a:spcPts val="100"/>
              </a:spcBef>
            </a:pPr>
            <a:r>
              <a:rPr sz="2000" b="1" i="1" spc="15" dirty="0" smtClean="0">
                <a:solidFill>
                  <a:srgbClr val="0000FF"/>
                </a:solidFill>
                <a:latin typeface="+mj-lt"/>
                <a:cs typeface="Century Gothic"/>
              </a:rPr>
              <a:t>Target</a:t>
            </a:r>
            <a:r>
              <a:rPr lang="it-IT" sz="2000" b="1" i="1" spc="1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000" b="1" i="1" spc="15" dirty="0" err="1" smtClean="0">
                <a:solidFill>
                  <a:srgbClr val="0000FF"/>
                </a:solidFill>
                <a:latin typeface="+mj-lt"/>
                <a:cs typeface="Century Gothic"/>
              </a:rPr>
              <a:t>finali</a:t>
            </a:r>
            <a:r>
              <a:rPr lang="it-IT" sz="2000" b="1" i="1" spc="1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000" b="1" i="1" spc="15" dirty="0" smtClean="0">
                <a:solidFill>
                  <a:srgbClr val="0000FF"/>
                </a:solidFill>
                <a:latin typeface="+mj-lt"/>
                <a:cs typeface="Century Gothic"/>
              </a:rPr>
              <a:t>al</a:t>
            </a:r>
            <a:r>
              <a:rPr lang="it-IT" sz="2000" b="1" i="1" spc="1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000" b="1" i="1" spc="15" dirty="0" smtClean="0">
                <a:solidFill>
                  <a:srgbClr val="0000FF"/>
                </a:solidFill>
                <a:latin typeface="+mj-lt"/>
                <a:cs typeface="Century Gothic"/>
              </a:rPr>
              <a:t>2023</a:t>
            </a:r>
            <a:endParaRPr sz="2000" b="1" dirty="0">
              <a:latin typeface="+mj-lt"/>
              <a:cs typeface="Century Gothic"/>
            </a:endParaRPr>
          </a:p>
          <a:p>
            <a:pPr>
              <a:lnSpc>
                <a:spcPct val="100000"/>
              </a:lnSpc>
            </a:pPr>
            <a:endParaRPr sz="2250" dirty="0">
              <a:latin typeface="+mj-lt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75" dirty="0">
                <a:solidFill>
                  <a:srgbClr val="0000FF"/>
                </a:solidFill>
                <a:latin typeface="+mj-lt"/>
                <a:cs typeface="Arial"/>
              </a:rPr>
              <a:t>→</a:t>
            </a:r>
            <a:r>
              <a:rPr sz="2000" spc="-225" dirty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lang="it-IT" sz="2000" spc="-225" dirty="0" smtClean="0">
                <a:solidFill>
                  <a:srgbClr val="0000FF"/>
                </a:solidFill>
                <a:latin typeface="+mj-lt"/>
                <a:cs typeface="Arial"/>
              </a:rPr>
              <a:t> 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forte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orientamento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al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risultato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: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dalrispe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t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to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deit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arget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dipende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 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l’a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t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tribuzione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di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una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riserva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di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finanziamenti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che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per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la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Calabria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è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 err="1">
                <a:solidFill>
                  <a:srgbClr val="0000FF"/>
                </a:solidFill>
                <a:latin typeface="+mj-lt"/>
                <a:cs typeface="Calibri"/>
              </a:rPr>
              <a:t>pari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i="1" spc="60" dirty="0">
                <a:solidFill>
                  <a:srgbClr val="0000FF"/>
                </a:solidFill>
                <a:latin typeface="+mj-lt"/>
                <a:cs typeface="Calibri"/>
              </a:rPr>
              <a:t>a</a:t>
            </a:r>
            <a:r>
              <a:rPr lang="it-IT" sz="2000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b="1" i="1" spc="60" dirty="0" smtClean="0">
                <a:solidFill>
                  <a:srgbClr val="0000FF"/>
                </a:solidFill>
                <a:latin typeface="+mj-lt"/>
                <a:cs typeface="Calibri"/>
              </a:rPr>
              <a:t>10</a:t>
            </a:r>
            <a:r>
              <a:rPr lang="it-IT" sz="2000" b="1" i="1" spc="60" dirty="0" smtClean="0">
                <a:solidFill>
                  <a:srgbClr val="0000FF"/>
                </a:solidFill>
                <a:latin typeface="+mj-lt"/>
                <a:cs typeface="Calibri"/>
              </a:rPr>
              <a:t>0</a:t>
            </a:r>
            <a:r>
              <a:rPr sz="2000" b="1" i="1" spc="60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b="1" i="1" spc="60" dirty="0">
                <a:solidFill>
                  <a:srgbClr val="0000FF"/>
                </a:solidFill>
                <a:latin typeface="+mj-lt"/>
                <a:cs typeface="Calibri"/>
              </a:rPr>
              <a:t>Ml</a:t>
            </a:r>
            <a:r>
              <a:rPr lang="it-IT" sz="2000" b="1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b="1" i="1" spc="60" dirty="0">
                <a:solidFill>
                  <a:srgbClr val="0000FF"/>
                </a:solidFill>
                <a:latin typeface="+mj-lt"/>
                <a:cs typeface="Calibri"/>
              </a:rPr>
              <a:t>di</a:t>
            </a:r>
            <a:r>
              <a:rPr lang="it-IT" sz="2000" b="1" i="1" spc="60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000" b="1" i="1" spc="60" dirty="0">
                <a:solidFill>
                  <a:srgbClr val="0000FF"/>
                </a:solidFill>
                <a:latin typeface="+mj-lt"/>
                <a:cs typeface="Calibri"/>
              </a:rPr>
              <a:t>euro</a:t>
            </a:r>
            <a:endParaRPr sz="2000" b="1" i="1" spc="60" dirty="0">
              <a:solidFill>
                <a:srgbClr val="0000FF"/>
              </a:solidFill>
              <a:latin typeface="+mj-lt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439" y="3291840"/>
            <a:ext cx="7814309" cy="212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119" y="1591309"/>
            <a:ext cx="101650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it-IT" sz="2400" dirty="0"/>
              <a:t>In un ambiente data-centrico anche il </a:t>
            </a:r>
            <a:r>
              <a:rPr lang="it-IT" sz="2400" b="1" dirty="0"/>
              <a:t>POR </a:t>
            </a:r>
            <a:r>
              <a:rPr lang="it-IT" sz="2400" dirty="0" smtClean="0"/>
              <a:t>diventa </a:t>
            </a:r>
            <a:r>
              <a:rPr lang="it-IT" sz="2400" b="1" dirty="0"/>
              <a:t>data-centrico</a:t>
            </a:r>
            <a:br>
              <a:rPr lang="it-IT" sz="2400" b="1" dirty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dirty="0" smtClean="0"/>
              <a:t>Con </a:t>
            </a:r>
            <a:r>
              <a:rPr lang="it-IT" sz="2400" dirty="0"/>
              <a:t>il </a:t>
            </a:r>
            <a:r>
              <a:rPr lang="it-IT" sz="2400" b="1" dirty="0"/>
              <a:t>Sistema Statistico Regionale e </a:t>
            </a:r>
            <a:r>
              <a:rPr lang="it-IT" sz="2400" b="1" dirty="0" err="1"/>
              <a:t>LogiCal</a:t>
            </a:r>
            <a:endParaRPr sz="2400" spc="5" dirty="0"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9429" y="2266950"/>
            <a:ext cx="6078220" cy="340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3995" y="1752600"/>
            <a:ext cx="10820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lang="it-IT" sz="2400" b="1" dirty="0" err="1"/>
              <a:t>Logical</a:t>
            </a:r>
            <a:r>
              <a:rPr lang="it-IT" sz="2400" b="1" dirty="0"/>
              <a:t>: la porta di accesso all’esplorazione grafica del POR 14/20</a:t>
            </a:r>
            <a:endParaRPr sz="2400"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409" y="1758950"/>
            <a:ext cx="4464050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ttangolo 10"/>
          <p:cNvSpPr/>
          <p:nvPr/>
        </p:nvSpPr>
        <p:spPr>
          <a:xfrm>
            <a:off x="1142784" y="1317048"/>
            <a:ext cx="97538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u="none" strike="noStrike" baseline="0" dirty="0" smtClean="0">
                <a:solidFill>
                  <a:srgbClr val="0000FF"/>
                </a:solidFill>
                <a:latin typeface="MyriadProBoldItalic"/>
              </a:rPr>
              <a:t>Con </a:t>
            </a:r>
            <a:r>
              <a:rPr lang="it-IT" sz="2400" b="1" i="1" u="none" strike="noStrike" baseline="0" dirty="0" err="1" smtClean="0">
                <a:solidFill>
                  <a:srgbClr val="0000FF"/>
                </a:solidFill>
                <a:latin typeface="MyriadProBoldItalic"/>
              </a:rPr>
              <a:t>Logical</a:t>
            </a:r>
            <a:r>
              <a:rPr lang="it-IT" sz="2400" b="1" i="1" u="none" strike="noStrike" baseline="0" dirty="0" smtClean="0">
                <a:solidFill>
                  <a:srgbClr val="0000FF"/>
                </a:solidFill>
                <a:latin typeface="MyriadProBoldItalic"/>
              </a:rPr>
              <a:t> i dati generano valore per tutta la comunità calabrese</a:t>
            </a:r>
          </a:p>
          <a:p>
            <a:endParaRPr lang="it-IT" sz="2000" b="0" i="1" u="none" strike="noStrike" baseline="0" dirty="0" smtClean="0">
              <a:solidFill>
                <a:srgbClr val="0000FF"/>
              </a:solidFill>
              <a:latin typeface="MyriadProItalic"/>
            </a:endParaRPr>
          </a:p>
          <a:p>
            <a:endParaRPr lang="it-IT" sz="2000" b="0" i="1" u="none" strike="noStrike" baseline="0" dirty="0" smtClean="0">
              <a:solidFill>
                <a:srgbClr val="0000FF"/>
              </a:solidFill>
              <a:latin typeface="MyriadProItalic"/>
            </a:endParaRPr>
          </a:p>
          <a:p>
            <a:endParaRPr lang="it-IT" sz="2000" i="1" dirty="0">
              <a:solidFill>
                <a:srgbClr val="0000FF"/>
              </a:solidFill>
              <a:latin typeface="MyriadProItalic"/>
            </a:endParaRPr>
          </a:p>
          <a:p>
            <a:r>
              <a:rPr lang="it-IT" sz="2000" b="0" i="1" u="none" strike="noStrike" baseline="0" dirty="0" err="1" smtClean="0">
                <a:solidFill>
                  <a:srgbClr val="0000FF"/>
                </a:solidFill>
                <a:latin typeface="MyriadProItalic"/>
              </a:rPr>
              <a:t>Logical</a:t>
            </a:r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 è il </a:t>
            </a:r>
            <a:r>
              <a:rPr lang="it-IT" sz="2000" b="1" i="1" u="none" strike="noStrike" baseline="0" dirty="0" smtClean="0">
                <a:solidFill>
                  <a:srgbClr val="0000FF"/>
                </a:solidFill>
                <a:latin typeface="MyriadProBoldItalic"/>
              </a:rPr>
              <a:t>sistema informativo di monitoraggio </a:t>
            </a:r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per</a:t>
            </a:r>
          </a:p>
          <a:p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il controllo del programma</a:t>
            </a:r>
          </a:p>
          <a:p>
            <a:endParaRPr lang="it-IT" sz="2000" b="0" i="1" u="none" strike="noStrike" baseline="0" dirty="0" smtClean="0">
              <a:solidFill>
                <a:srgbClr val="0000FF"/>
              </a:solidFill>
              <a:latin typeface="MyriadProItalic"/>
            </a:endParaRPr>
          </a:p>
          <a:p>
            <a:r>
              <a:rPr lang="it-IT" sz="2000" b="0" i="1" u="none" strike="noStrike" baseline="0" dirty="0" err="1" smtClean="0">
                <a:solidFill>
                  <a:srgbClr val="0000FF"/>
                </a:solidFill>
                <a:latin typeface="MyriadProItalic"/>
              </a:rPr>
              <a:t>Logical</a:t>
            </a:r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 è progettato per permettere agli utenti di</a:t>
            </a:r>
          </a:p>
          <a:p>
            <a:r>
              <a:rPr lang="it-IT" sz="2000" b="1" i="1" u="none" strike="noStrike" baseline="0" dirty="0" smtClean="0">
                <a:solidFill>
                  <a:srgbClr val="0000FF"/>
                </a:solidFill>
                <a:latin typeface="MyriadProBoldItalic"/>
              </a:rPr>
              <a:t>verificare </a:t>
            </a:r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se le </a:t>
            </a:r>
            <a:r>
              <a:rPr lang="it-IT" sz="2000" b="1" i="1" u="none" strike="noStrike" baseline="0" dirty="0" smtClean="0">
                <a:solidFill>
                  <a:srgbClr val="0000FF"/>
                </a:solidFill>
                <a:latin typeface="MyriadProBoldItalic"/>
              </a:rPr>
              <a:t>azioni del POR </a:t>
            </a:r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stiano producendo i</a:t>
            </a:r>
          </a:p>
          <a:p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risultati attesi</a:t>
            </a:r>
            <a:endParaRPr lang="it-IT" sz="2000" dirty="0"/>
          </a:p>
        </p:txBody>
      </p:sp>
      <p:sp>
        <p:nvSpPr>
          <p:cNvPr id="12" name="object 6"/>
          <p:cNvSpPr/>
          <p:nvPr/>
        </p:nvSpPr>
        <p:spPr>
          <a:xfrm>
            <a:off x="838200" y="3886431"/>
            <a:ext cx="142240" cy="143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838200" y="2861120"/>
            <a:ext cx="142240" cy="143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9220" y="1295400"/>
            <a:ext cx="5492750" cy="4371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2355105"/>
            <a:ext cx="142240" cy="142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760" y="3235959"/>
            <a:ext cx="142240" cy="140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40" y="3980538"/>
            <a:ext cx="142240" cy="142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ttangolo 11"/>
          <p:cNvSpPr/>
          <p:nvPr/>
        </p:nvSpPr>
        <p:spPr>
          <a:xfrm>
            <a:off x="1219200" y="148227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i="1" u="none" strike="noStrike" baseline="0" dirty="0" smtClean="0">
                <a:solidFill>
                  <a:srgbClr val="0000FF"/>
                </a:solidFill>
                <a:latin typeface="MyriadProBoldItalic"/>
              </a:rPr>
              <a:t>3 sezioni, più di 400 indicatori</a:t>
            </a:r>
          </a:p>
          <a:p>
            <a:endParaRPr lang="it-IT" sz="2000" b="0" i="1" u="none" strike="noStrike" baseline="0" dirty="0" smtClean="0">
              <a:solidFill>
                <a:srgbClr val="0000FF"/>
              </a:solidFill>
              <a:latin typeface="MyriadProItalic"/>
            </a:endParaRPr>
          </a:p>
          <a:p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54 indicatori di risultato del POR Calabria 14/20- Fondo FESR</a:t>
            </a:r>
          </a:p>
          <a:p>
            <a:endParaRPr lang="it-IT" sz="2000" b="0" i="1" u="none" strike="noStrike" baseline="0" dirty="0" smtClean="0">
              <a:solidFill>
                <a:srgbClr val="0000FF"/>
              </a:solidFill>
              <a:latin typeface="MyriadProItalic"/>
            </a:endParaRPr>
          </a:p>
          <a:p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30 indicatori S3</a:t>
            </a:r>
          </a:p>
          <a:p>
            <a:endParaRPr lang="it-IT" sz="2000" b="0" i="1" u="none" strike="noStrike" baseline="0" dirty="0" smtClean="0">
              <a:solidFill>
                <a:srgbClr val="0000FF"/>
              </a:solidFill>
              <a:latin typeface="MyriadProItalic"/>
            </a:endParaRPr>
          </a:p>
          <a:p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363 indicatori territoriali per misurare le dinamiche del</a:t>
            </a:r>
            <a:r>
              <a:rPr lang="it-IT" sz="2000" b="0" i="1" u="none" strike="noStrike" dirty="0" smtClean="0">
                <a:solidFill>
                  <a:srgbClr val="0000FF"/>
                </a:solidFill>
                <a:latin typeface="MyriadProItalic"/>
              </a:rPr>
              <a:t> </a:t>
            </a:r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sistema economico e sociale regionale in relazione allo</a:t>
            </a:r>
            <a:r>
              <a:rPr lang="it-IT" sz="2000" b="0" i="1" u="none" strike="noStrike" dirty="0" smtClean="0">
                <a:solidFill>
                  <a:srgbClr val="0000FF"/>
                </a:solidFill>
                <a:latin typeface="MyriadProItalic"/>
              </a:rPr>
              <a:t> </a:t>
            </a:r>
            <a:r>
              <a:rPr lang="it-IT" sz="2000" b="0" i="1" u="none" strike="noStrike" baseline="0" dirty="0" smtClean="0">
                <a:solidFill>
                  <a:srgbClr val="0000FF"/>
                </a:solidFill>
                <a:latin typeface="MyriadProItalic"/>
              </a:rPr>
              <a:t>stato di benessere e progresso della società (BES)</a:t>
            </a:r>
            <a:endParaRPr lang="it-IT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0309" y="1906270"/>
            <a:ext cx="4207509" cy="334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830" y="1338580"/>
            <a:ext cx="791337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Logical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trasforma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il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POR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in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un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vero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pat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di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comunità</a:t>
            </a:r>
            <a:endParaRPr sz="2500" b="1" kern="1200" spc="90" dirty="0">
              <a:solidFill>
                <a:srgbClr val="0000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7050" y="2371089"/>
            <a:ext cx="142240" cy="143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0" y="2874010"/>
            <a:ext cx="142240" cy="142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050" y="3879850"/>
            <a:ext cx="142240" cy="142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0" y="4884420"/>
            <a:ext cx="142240" cy="14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5169" y="2094230"/>
            <a:ext cx="7249159" cy="354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100"/>
              </a:spcBef>
            </a:pPr>
            <a:r>
              <a:rPr lang="it-IT" sz="2200" i="1" spc="100" dirty="0">
                <a:solidFill>
                  <a:srgbClr val="0000FF"/>
                </a:solidFill>
                <a:latin typeface="+mj-lt"/>
                <a:cs typeface="Calibri"/>
              </a:rPr>
              <a:t>a</a:t>
            </a:r>
            <a:r>
              <a:rPr sz="2200" i="1" spc="100" dirty="0" err="1" smtClean="0">
                <a:solidFill>
                  <a:srgbClr val="0000FF"/>
                </a:solidFill>
                <a:latin typeface="+mj-lt"/>
                <a:cs typeface="Calibri"/>
              </a:rPr>
              <a:t>iuta</a:t>
            </a:r>
            <a:r>
              <a:rPr lang="it-IT" sz="2200" i="1" spc="100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100" dirty="0" err="1" smtClean="0">
                <a:solidFill>
                  <a:srgbClr val="0000FF"/>
                </a:solidFill>
                <a:latin typeface="+mj-lt"/>
                <a:cs typeface="Calibri"/>
              </a:rPr>
              <a:t>l’AdG</a:t>
            </a:r>
            <a:r>
              <a:rPr sz="2200" i="1" spc="100" dirty="0" smtClean="0">
                <a:solidFill>
                  <a:srgbClr val="0000FF"/>
                </a:solidFill>
                <a:latin typeface="+mj-lt"/>
                <a:cs typeface="Calibri"/>
              </a:rPr>
              <a:t>,</a:t>
            </a:r>
            <a:r>
              <a:rPr lang="it-IT" sz="2200" i="1" spc="100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100" dirty="0" smtClean="0">
                <a:solidFill>
                  <a:srgbClr val="0000FF"/>
                </a:solidFill>
                <a:latin typeface="+mj-lt"/>
                <a:cs typeface="Calibri"/>
              </a:rPr>
              <a:t>la</a:t>
            </a:r>
            <a:r>
              <a:rPr lang="it-IT" sz="2200" i="1" spc="100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100" dirty="0" err="1" smtClean="0">
                <a:solidFill>
                  <a:srgbClr val="0000FF"/>
                </a:solidFill>
                <a:latin typeface="+mj-lt"/>
                <a:cs typeface="Calibri"/>
              </a:rPr>
              <a:t>Region</a:t>
            </a:r>
            <a:r>
              <a:rPr sz="2200" b="1" i="1" spc="100" dirty="0" err="1" smtClean="0">
                <a:solidFill>
                  <a:srgbClr val="0000FF"/>
                </a:solidFill>
                <a:latin typeface="+mj-lt"/>
                <a:cs typeface="Calibri"/>
              </a:rPr>
              <a:t>e</a:t>
            </a:r>
            <a:r>
              <a:rPr lang="it-IT" sz="2200" b="1" i="1" spc="100" dirty="0" smtClean="0">
                <a:solidFill>
                  <a:srgbClr val="0000FF"/>
                </a:solidFill>
                <a:latin typeface="+mj-lt"/>
                <a:cs typeface="Calibri"/>
              </a:rPr>
              <a:t>,</a:t>
            </a:r>
            <a:r>
              <a:rPr sz="2200" b="1" i="1" spc="100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 smtClean="0">
                <a:solidFill>
                  <a:srgbClr val="0000FF"/>
                </a:solidFill>
                <a:latin typeface="+mj-lt"/>
                <a:cs typeface="Calibri"/>
              </a:rPr>
              <a:t>i</a:t>
            </a:r>
            <a:r>
              <a:rPr lang="it-IT"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policy</a:t>
            </a:r>
            <a:r>
              <a:rPr lang="it-IT"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makers</a:t>
            </a:r>
            <a:r>
              <a:rPr lang="it-IT"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a</a:t>
            </a:r>
            <a:r>
              <a:rPr lang="it-IT"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 err="1" smtClean="0">
                <a:solidFill>
                  <a:srgbClr val="0000FF"/>
                </a:solidFill>
                <a:latin typeface="+mj-lt"/>
                <a:cs typeface="Century Gothic"/>
              </a:rPr>
              <a:t>prendere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b="1" i="1" spc="35" dirty="0" err="1" smtClean="0">
                <a:solidFill>
                  <a:srgbClr val="0000FF"/>
                </a:solidFill>
                <a:latin typeface="+mj-lt"/>
                <a:cs typeface="Century Gothic"/>
              </a:rPr>
              <a:t>decisioni</a:t>
            </a:r>
            <a:r>
              <a:rPr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 </a:t>
            </a:r>
            <a:r>
              <a:rPr sz="2200" b="1" i="1" spc="35" dirty="0" err="1" smtClean="0">
                <a:solidFill>
                  <a:srgbClr val="0000FF"/>
                </a:solidFill>
                <a:latin typeface="+mj-lt"/>
                <a:cs typeface="Century Gothic"/>
              </a:rPr>
              <a:t>misura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b="1" i="1" spc="35" dirty="0" err="1" smtClean="0">
                <a:solidFill>
                  <a:srgbClr val="0000FF"/>
                </a:solidFill>
                <a:latin typeface="+mj-lt"/>
                <a:cs typeface="Century Gothic"/>
              </a:rPr>
              <a:t>l’andamento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del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POR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e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del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l</a:t>
            </a:r>
            <a:r>
              <a:rPr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a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S3</a:t>
            </a:r>
            <a:r>
              <a:rPr lang="it-IT" sz="2200" b="1" i="1" spc="35" dirty="0" smtClean="0">
                <a:solidFill>
                  <a:srgbClr val="0000FF"/>
                </a:solidFill>
                <a:latin typeface="+mj-lt"/>
                <a:cs typeface="Century Gothic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rispe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t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to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al 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raggiungimento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dei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target  </a:t>
            </a:r>
            <a:endParaRPr lang="it-IT" sz="2200" i="1" spc="35" dirty="0">
              <a:solidFill>
                <a:srgbClr val="0000FF"/>
              </a:solidFill>
              <a:latin typeface="+mj-lt"/>
              <a:cs typeface="Calibri"/>
            </a:endParaRPr>
          </a:p>
          <a:p>
            <a:pPr marL="12700" marR="5080">
              <a:lnSpc>
                <a:spcPct val="149900"/>
              </a:lnSpc>
              <a:spcBef>
                <a:spcPts val="100"/>
              </a:spcBef>
            </a:pP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perme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t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te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di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dispo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r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re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di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i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nformazioni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per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 err="1">
                <a:solidFill>
                  <a:srgbClr val="0000FF"/>
                </a:solidFill>
                <a:latin typeface="+mj-lt"/>
                <a:cs typeface="Calibri"/>
              </a:rPr>
              <a:t>analiz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z</a:t>
            </a:r>
            <a:r>
              <a:rPr sz="2200" b="1" i="1" spc="35" dirty="0">
                <a:solidFill>
                  <a:srgbClr val="0000FF"/>
                </a:solidFill>
                <a:latin typeface="+mj-lt"/>
                <a:cs typeface="Calibri"/>
              </a:rPr>
              <a:t>are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 err="1">
                <a:solidFill>
                  <a:srgbClr val="0000FF"/>
                </a:solidFill>
                <a:latin typeface="+mj-lt"/>
                <a:cs typeface="Calibri"/>
              </a:rPr>
              <a:t>i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 err="1">
                <a:solidFill>
                  <a:srgbClr val="0000FF"/>
                </a:solidFill>
                <a:latin typeface="+mj-lt"/>
                <a:cs typeface="Calibri"/>
              </a:rPr>
              <a:t>proces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s</a:t>
            </a:r>
            <a:r>
              <a:rPr sz="2200" b="1" i="1" spc="35" dirty="0" err="1">
                <a:solidFill>
                  <a:srgbClr val="0000FF"/>
                </a:solidFill>
                <a:latin typeface="+mj-lt"/>
                <a:cs typeface="Calibri"/>
              </a:rPr>
              <a:t>i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  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individuare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azioni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cor</a:t>
            </a:r>
            <a:r>
              <a:rPr lang="it-IT"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r</a:t>
            </a:r>
            <a:r>
              <a:rPr sz="2200" i="1" spc="35" dirty="0" err="1" smtClean="0">
                <a:solidFill>
                  <a:srgbClr val="0000FF"/>
                </a:solidFill>
                <a:latin typeface="+mj-lt"/>
                <a:cs typeface="Calibri"/>
              </a:rPr>
              <a:t>ettive</a:t>
            </a:r>
            <a:r>
              <a:rPr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  </a:t>
            </a:r>
            <a:endParaRPr lang="it-IT" sz="2200" i="1" spc="35" dirty="0" smtClean="0">
              <a:solidFill>
                <a:srgbClr val="0000FF"/>
              </a:solidFill>
              <a:latin typeface="+mj-lt"/>
              <a:cs typeface="Calibri"/>
            </a:endParaRPr>
          </a:p>
          <a:p>
            <a:pPr marL="12700" marR="5080">
              <a:lnSpc>
                <a:spcPct val="149900"/>
              </a:lnSpc>
              <a:spcBef>
                <a:spcPts val="100"/>
              </a:spcBef>
            </a:pPr>
            <a:r>
              <a:rPr sz="2200" i="1" spc="35" dirty="0" err="1" smtClean="0">
                <a:solidFill>
                  <a:srgbClr val="0000FF"/>
                </a:solidFill>
                <a:latin typeface="+mj-lt"/>
                <a:cs typeface="Calibri"/>
              </a:rPr>
              <a:t>permet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t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di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 err="1">
                <a:solidFill>
                  <a:srgbClr val="0000FF"/>
                </a:solidFill>
                <a:latin typeface="+mj-lt"/>
                <a:cs typeface="Calibri"/>
              </a:rPr>
              <a:t>verificare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>
                <a:solidFill>
                  <a:srgbClr val="0000FF"/>
                </a:solidFill>
                <a:latin typeface="+mj-lt"/>
                <a:cs typeface="Calibri"/>
              </a:rPr>
              <a:t>come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>
                <a:solidFill>
                  <a:srgbClr val="0000FF"/>
                </a:solidFill>
                <a:latin typeface="+mj-lt"/>
                <a:cs typeface="Calibri"/>
              </a:rPr>
              <a:t>la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>
                <a:solidFill>
                  <a:srgbClr val="0000FF"/>
                </a:solidFill>
                <a:latin typeface="+mj-lt"/>
                <a:cs typeface="Calibri"/>
              </a:rPr>
              <a:t>Calabria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>
                <a:solidFill>
                  <a:srgbClr val="0000FF"/>
                </a:solidFill>
                <a:latin typeface="+mj-lt"/>
                <a:cs typeface="Calibri"/>
              </a:rPr>
              <a:t>è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b="1" i="1" spc="35" dirty="0" err="1">
                <a:solidFill>
                  <a:srgbClr val="0000FF"/>
                </a:solidFill>
                <a:latin typeface="+mj-lt"/>
                <a:cs typeface="Calibri"/>
              </a:rPr>
              <a:t>posizionata</a:t>
            </a:r>
            <a:r>
              <a:rPr lang="it-IT" sz="2200" b="1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rispe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t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to </a:t>
            </a:r>
            <a:r>
              <a:rPr sz="2200" i="1" spc="35" dirty="0" err="1" smtClean="0">
                <a:solidFill>
                  <a:srgbClr val="0000FF"/>
                </a:solidFill>
                <a:latin typeface="+mj-lt"/>
                <a:cs typeface="Calibri"/>
              </a:rPr>
              <a:t>agli</a:t>
            </a:r>
            <a:r>
              <a:rPr lang="it-IT" sz="2200" i="1" spc="35" dirty="0" smtClean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standard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di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 err="1">
                <a:solidFill>
                  <a:srgbClr val="0000FF"/>
                </a:solidFill>
                <a:latin typeface="+mj-lt"/>
                <a:cs typeface="Calibri"/>
              </a:rPr>
              <a:t>benes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s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ere</a:t>
            </a:r>
            <a:r>
              <a:rPr lang="it-IT" sz="2200" i="1" spc="35" dirty="0">
                <a:solidFill>
                  <a:srgbClr val="0000FF"/>
                </a:solidFill>
                <a:latin typeface="+mj-lt"/>
                <a:cs typeface="Calibri"/>
              </a:rPr>
              <a:t> </a:t>
            </a:r>
            <a:r>
              <a:rPr sz="2200" i="1" spc="35" dirty="0">
                <a:solidFill>
                  <a:srgbClr val="0000FF"/>
                </a:solidFill>
                <a:latin typeface="+mj-lt"/>
                <a:cs typeface="Calibri"/>
              </a:rPr>
              <a:t>BES</a:t>
            </a:r>
            <a:endParaRPr sz="2200" i="1" spc="35" dirty="0">
              <a:solidFill>
                <a:srgbClr val="0000FF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8740" y="2772410"/>
            <a:ext cx="2983229" cy="237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" y="0"/>
            <a:ext cx="12190730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830" y="1338580"/>
            <a:ext cx="39579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kern="1200" spc="9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LogiCal</a:t>
            </a: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: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evoluzione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in</a:t>
            </a:r>
            <a:r>
              <a:rPr lang="it-IT" sz="2500" b="1" kern="1200" spc="9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500" b="1" kern="1200" spc="90" dirty="0" err="1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corso</a:t>
            </a:r>
            <a:endParaRPr sz="2500" b="1" kern="1200" spc="90" dirty="0">
              <a:solidFill>
                <a:srgbClr val="0000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760" y="2514600"/>
            <a:ext cx="142240" cy="142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760" y="2849881"/>
            <a:ext cx="142240" cy="142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760" y="3886200"/>
            <a:ext cx="142240" cy="142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760" y="4221481"/>
            <a:ext cx="142240" cy="14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760" y="4556761"/>
            <a:ext cx="142240" cy="142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200" y="1806982"/>
            <a:ext cx="11494769" cy="387798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c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orso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svilup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una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evoluzione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che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porterà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ad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una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nuova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soluzione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monitoraggio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centrata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 s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lang="it-IT" sz="2000" i="1" spc="9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it-IT" sz="2000" i="1" spc="90" dirty="0" smtClean="0">
                <a:solidFill>
                  <a:srgbClr val="0000FF"/>
                </a:solidFill>
                <a:latin typeface="Calibri"/>
                <a:cs typeface="Calibri"/>
              </a:rPr>
              <a:t>      </a:t>
            </a:r>
            <a:r>
              <a:rPr sz="2000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analisi</a:t>
            </a:r>
            <a:r>
              <a:rPr lang="it-IT" sz="2000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restituzione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dei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dati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attuazione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degli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nterventi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        </a:t>
            </a:r>
            <a:b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it-IT" sz="2000" i="1" spc="90" dirty="0" smtClean="0">
                <a:solidFill>
                  <a:srgbClr val="0000FF"/>
                </a:solidFill>
                <a:latin typeface="Calibri"/>
                <a:cs typeface="Calibri"/>
              </a:rPr>
              <a:t>      </a:t>
            </a:r>
            <a:r>
              <a:rPr sz="2000" i="1" spc="90" dirty="0" smtClean="0">
                <a:solidFill>
                  <a:srgbClr val="0000FF"/>
                </a:solidFill>
                <a:latin typeface="Calibri"/>
                <a:cs typeface="Calibri"/>
              </a:rPr>
              <a:t>studio</a:t>
            </a:r>
            <a:r>
              <a:rPr lang="it-IT" sz="2000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svilu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po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un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set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d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i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ndicatori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costruiti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ad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hoc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pe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r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rispondere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le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esigenze</a:t>
            </a:r>
            <a:endParaRPr sz="2000" i="1" spc="9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sz="2200" i="1" spc="6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nformative</a:t>
            </a:r>
            <a:r>
              <a:rPr lang="it-IT" sz="2000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degli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stakeholder</a:t>
            </a:r>
            <a:r>
              <a:rPr sz="2200" i="1" spc="65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it-IT" sz="2200" b="1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2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monitoraggiodeglinterventi</a:t>
            </a:r>
            <a:endParaRPr sz="2000" b="1" i="1" spc="9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it-IT" sz="2000" b="1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   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monitoraggio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dei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proces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amministrativi</a:t>
            </a:r>
            <a:endParaRPr lang="it-IT" sz="2000" b="1" i="1" spc="9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    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valutazione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corso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ed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ex-post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sul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’e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ficacia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degli</a:t>
            </a:r>
            <a:r>
              <a:rPr lang="it-IT" sz="2000" b="1" i="1" spc="9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90" dirty="0" err="1" smtClean="0">
                <a:solidFill>
                  <a:srgbClr val="0000FF"/>
                </a:solidFill>
                <a:latin typeface="Calibri"/>
                <a:cs typeface="Calibri"/>
              </a:rPr>
              <a:t>nterventi</a:t>
            </a:r>
            <a:endParaRPr sz="2000" b="1" i="1" spc="9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dati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saran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proposti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i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forme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semplici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da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leg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ere,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fruibili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i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modalità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interativa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 err="1">
                <a:solidFill>
                  <a:srgbClr val="0000FF"/>
                </a:solidFill>
                <a:latin typeface="Calibri"/>
                <a:cs typeface="Calibri"/>
              </a:rPr>
              <a:t>condivisibil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e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sui</a:t>
            </a:r>
            <a:r>
              <a:rPr lang="it-IT" sz="2000" i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social</a:t>
            </a:r>
            <a:r>
              <a:rPr sz="2000" i="1" spc="90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397</Words>
  <Application>Microsoft Office PowerPoint</Application>
  <PresentationFormat>Personalizzato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Office Theme</vt:lpstr>
      <vt:lpstr>Presentazione standard di PowerPoint</vt:lpstr>
      <vt:lpstr>Il contesto: un ambiente data-centrico</vt:lpstr>
      <vt:lpstr>Laprogrammazione 14-20 ha introdotto un nuovo strumento: il Performance  Framework che è un set di indicatori di realizzazione fisica e finanziaria utile a  valutare  l'andamento del PO in corso d'opera. Per ogni Asse sono stabiliti:</vt:lpstr>
      <vt:lpstr>In un ambiente data-centrico anche il POR diventa data-centrico  Con il Sistema Statistico Regionale e LogiCal</vt:lpstr>
      <vt:lpstr>Logical: la porta di accesso all’esplorazione grafica del POR 14/20</vt:lpstr>
      <vt:lpstr>Presentazione standard di PowerPoint</vt:lpstr>
      <vt:lpstr>Presentazione standard di PowerPoint</vt:lpstr>
      <vt:lpstr>Logical trasforma il POR in un vero patto di comunità</vt:lpstr>
      <vt:lpstr>LogiCal: evoluzione in corso</vt:lpstr>
      <vt:lpstr>Presentazione standard di PowerPoint</vt:lpstr>
      <vt:lpstr>Il futuro:   la valutazione partecipata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chiarello</dc:creator>
  <cp:lastModifiedBy>Domenico DT. Tebala</cp:lastModifiedBy>
  <cp:revision>6</cp:revision>
  <dcterms:created xsi:type="dcterms:W3CDTF">2017-10-20T10:56:16Z</dcterms:created>
  <dcterms:modified xsi:type="dcterms:W3CDTF">2017-10-20T11:32:17Z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2017-10-18T00:00:00Z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2017-10-18T00:00:00Z</vt:filetime>
  </property>
</Properties>
</file>