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embeddedFontLst>
    <p:embeddedFont>
      <p:font typeface="Inter"/>
      <p:regular r:id="rId10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2" roundtripDataSignature="AMtx7mjdQDn1NGh4BaiVdkDORUyhcufBo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Inter-bold.fntdata"/><Relationship Id="rId10" Type="http://schemas.openxmlformats.org/officeDocument/2006/relationships/font" Target="fonts/Inter-regular.fntdata"/><Relationship Id="rId12" Type="http://customschemas.google.com/relationships/presentationmetadata" Target="meta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2" name="Google Shape;3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1" name="Google Shape;4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3" name="Google Shape;5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9" name="Google Shape;6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9" name="Google Shape;7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Relationship Id="rId3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Relationship Id="rId3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ctrTitle"/>
          </p:nvPr>
        </p:nvSpPr>
        <p:spPr>
          <a:xfrm>
            <a:off x="1524000" y="1902691"/>
            <a:ext cx="9144000" cy="212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1524000" y="4079875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16" name="Google Shape;16;p7"/>
          <p:cNvSpPr/>
          <p:nvPr/>
        </p:nvSpPr>
        <p:spPr>
          <a:xfrm>
            <a:off x="0" y="1575912"/>
            <a:ext cx="12192000" cy="129063"/>
          </a:xfrm>
          <a:prstGeom prst="rect">
            <a:avLst/>
          </a:prstGeom>
          <a:solidFill>
            <a:srgbClr val="E6002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" name="Google Shape;17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002242" y="6030526"/>
            <a:ext cx="2528838" cy="7989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63236" y="56940"/>
            <a:ext cx="4065527" cy="573587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7"/>
          <p:cNvSpPr txBox="1"/>
          <p:nvPr/>
        </p:nvSpPr>
        <p:spPr>
          <a:xfrm>
            <a:off x="-1" y="714138"/>
            <a:ext cx="12192000" cy="861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it-IT" sz="2400" u="none" cap="none" strike="noStrike">
                <a:solidFill>
                  <a:srgbClr val="E6002D"/>
                </a:solidFill>
                <a:latin typeface="Calibri"/>
                <a:ea typeface="Calibri"/>
                <a:cs typeface="Calibri"/>
                <a:sym typeface="Calibri"/>
              </a:rPr>
              <a:t>IL VALORE DELLA STATISTICA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it-IT" sz="1400" u="none" cap="none" strike="noStrike">
                <a:solidFill>
                  <a:srgbClr val="E6002D"/>
                </a:solidFill>
                <a:latin typeface="Calibri"/>
                <a:ea typeface="Calibri"/>
                <a:cs typeface="Calibri"/>
                <a:sym typeface="Calibri"/>
              </a:rPr>
              <a:t>La Statistica per la misurazione del valore pubblico e per la programmazione e valutazione delle politiche locali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it-IT" sz="1200" u="none" cap="none" strike="noStrike">
                <a:solidFill>
                  <a:srgbClr val="E6002D"/>
                </a:solidFill>
                <a:latin typeface="Calibri"/>
                <a:ea typeface="Calibri"/>
                <a:cs typeface="Calibri"/>
                <a:sym typeface="Calibri"/>
              </a:rPr>
              <a:t>11 e 12 aprile 2024 – Cappella Farnese – Palazzo d’Accursio, Bologna</a:t>
            </a:r>
            <a:endParaRPr b="0" i="0" sz="1200" u="none" cap="none" strike="noStrike">
              <a:solidFill>
                <a:srgbClr val="E6002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" name="Google Shape;20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031026" y="6025513"/>
            <a:ext cx="1564683" cy="79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/>
          <p:nvPr>
            <p:ph type="title"/>
          </p:nvPr>
        </p:nvSpPr>
        <p:spPr>
          <a:xfrm>
            <a:off x="838200" y="140670"/>
            <a:ext cx="10515600" cy="9769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8"/>
          <p:cNvSpPr txBox="1"/>
          <p:nvPr>
            <p:ph idx="1" type="body"/>
          </p:nvPr>
        </p:nvSpPr>
        <p:spPr>
          <a:xfrm>
            <a:off x="838200" y="1479567"/>
            <a:ext cx="10515600" cy="46973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4" name="Google Shape;24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470859" y="6318000"/>
            <a:ext cx="1709213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8"/>
          <p:cNvSpPr/>
          <p:nvPr/>
        </p:nvSpPr>
        <p:spPr>
          <a:xfrm>
            <a:off x="-1" y="6241377"/>
            <a:ext cx="12192000" cy="36000"/>
          </a:xfrm>
          <a:prstGeom prst="rect">
            <a:avLst/>
          </a:prstGeom>
          <a:solidFill>
            <a:srgbClr val="E6002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8"/>
          <p:cNvSpPr/>
          <p:nvPr/>
        </p:nvSpPr>
        <p:spPr>
          <a:xfrm>
            <a:off x="0" y="1158216"/>
            <a:ext cx="12192000" cy="129063"/>
          </a:xfrm>
          <a:prstGeom prst="rect">
            <a:avLst/>
          </a:prstGeom>
          <a:solidFill>
            <a:srgbClr val="E6002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8"/>
          <p:cNvSpPr txBox="1"/>
          <p:nvPr/>
        </p:nvSpPr>
        <p:spPr>
          <a:xfrm>
            <a:off x="3453246" y="6447066"/>
            <a:ext cx="5285509" cy="3231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it-IT" sz="1500" u="none" cap="none" strike="noStrike">
                <a:solidFill>
                  <a:srgbClr val="E6002D"/>
                </a:solidFill>
                <a:latin typeface="Calibri"/>
                <a:ea typeface="Calibri"/>
                <a:cs typeface="Calibri"/>
                <a:sym typeface="Calibri"/>
              </a:rPr>
              <a:t>IL VALORE DELLA STATISTICA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" name="Google Shape;28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417078" y="6333858"/>
            <a:ext cx="967475" cy="50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1" y="6385879"/>
            <a:ext cx="2724255" cy="3843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Relationship Id="rId4" Type="http://schemas.openxmlformats.org/officeDocument/2006/relationships/image" Target="../media/image2.png"/><Relationship Id="rId5" Type="http://schemas.openxmlformats.org/officeDocument/2006/relationships/image" Target="../media/image14.png"/><Relationship Id="rId6" Type="http://schemas.openxmlformats.org/officeDocument/2006/relationships/image" Target="../media/image5.png"/><Relationship Id="rId7" Type="http://schemas.openxmlformats.org/officeDocument/2006/relationships/image" Target="../media/image8.png"/><Relationship Id="rId8" Type="http://schemas.openxmlformats.org/officeDocument/2006/relationships/image" Target="../media/image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5.png"/><Relationship Id="rId4" Type="http://schemas.openxmlformats.org/officeDocument/2006/relationships/image" Target="../media/image17.jpg"/><Relationship Id="rId5" Type="http://schemas.openxmlformats.org/officeDocument/2006/relationships/image" Target="../media/image16.jpg"/><Relationship Id="rId6" Type="http://schemas.openxmlformats.org/officeDocument/2006/relationships/image" Target="../media/image19.jpg"/><Relationship Id="rId7" Type="http://schemas.openxmlformats.org/officeDocument/2006/relationships/image" Target="../media/image1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5.png"/><Relationship Id="rId4" Type="http://schemas.openxmlformats.org/officeDocument/2006/relationships/image" Target="../media/image25.jpg"/><Relationship Id="rId5" Type="http://schemas.openxmlformats.org/officeDocument/2006/relationships/image" Target="../media/image1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5.png"/><Relationship Id="rId4" Type="http://schemas.openxmlformats.org/officeDocument/2006/relationships/image" Target="../media/image23.jpg"/><Relationship Id="rId5" Type="http://schemas.openxmlformats.org/officeDocument/2006/relationships/image" Target="../media/image22.jpg"/><Relationship Id="rId6" Type="http://schemas.openxmlformats.org/officeDocument/2006/relationships/image" Target="../media/image24.jpg"/><Relationship Id="rId7" Type="http://schemas.openxmlformats.org/officeDocument/2006/relationships/image" Target="../media/image21.jpg"/><Relationship Id="rId8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"/>
          <p:cNvSpPr txBox="1"/>
          <p:nvPr>
            <p:ph type="ctrTitle"/>
          </p:nvPr>
        </p:nvSpPr>
        <p:spPr>
          <a:xfrm>
            <a:off x="1524000" y="2115943"/>
            <a:ext cx="9144000" cy="13940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it-IT"/>
              <a:t>Report integrato:comunicare il Valore Pubblico attraverso i dati</a:t>
            </a:r>
            <a:endParaRPr/>
          </a:p>
        </p:txBody>
      </p:sp>
      <p:sp>
        <p:nvSpPr>
          <p:cNvPr id="35" name="Google Shape;35;p1"/>
          <p:cNvSpPr txBox="1"/>
          <p:nvPr>
            <p:ph idx="1" type="subTitle"/>
          </p:nvPr>
        </p:nvSpPr>
        <p:spPr>
          <a:xfrm>
            <a:off x="1524000" y="4079875"/>
            <a:ext cx="9144000" cy="8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it-IT"/>
              <a:t>Uno Strumento per </a:t>
            </a:r>
            <a:r>
              <a:rPr lang="it-IT">
                <a:solidFill>
                  <a:srgbClr val="E6002D"/>
                </a:solidFill>
              </a:rPr>
              <a:t>comunicare</a:t>
            </a:r>
            <a:r>
              <a:rPr lang="it-IT"/>
              <a:t> e </a:t>
            </a:r>
            <a:r>
              <a:rPr lang="it-IT">
                <a:solidFill>
                  <a:srgbClr val="E6002D"/>
                </a:solidFill>
              </a:rPr>
              <a:t>dare conto</a:t>
            </a:r>
            <a:r>
              <a:rPr lang="it-IT"/>
              <a:t> del Valore Pubblico attraverso i </a:t>
            </a:r>
            <a:r>
              <a:rPr lang="it-IT">
                <a:solidFill>
                  <a:srgbClr val="E6002D"/>
                </a:solidFill>
              </a:rPr>
              <a:t>dati</a:t>
            </a:r>
            <a:r>
              <a:rPr lang="it-IT"/>
              <a:t> </a:t>
            </a:r>
            <a:endParaRPr/>
          </a:p>
        </p:txBody>
      </p:sp>
      <p:pic>
        <p:nvPicPr>
          <p:cNvPr id="36" name="Google Shape;3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44600" y="4544850"/>
            <a:ext cx="1080000" cy="1104434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44000" y="4544850"/>
            <a:ext cx="1080000" cy="15282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803"/>
              </a:srgbClr>
            </a:outerShdw>
          </a:effectLst>
        </p:spPr>
      </p:pic>
      <p:sp>
        <p:nvSpPr>
          <p:cNvPr id="38" name="Google Shape;38;p1"/>
          <p:cNvSpPr txBox="1"/>
          <p:nvPr/>
        </p:nvSpPr>
        <p:spPr>
          <a:xfrm>
            <a:off x="1882450" y="5649275"/>
            <a:ext cx="1080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0" i="0" lang="it-IT" sz="10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Report Integrato ed. 2022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"/>
          <p:cNvSpPr txBox="1"/>
          <p:nvPr>
            <p:ph type="title"/>
          </p:nvPr>
        </p:nvSpPr>
        <p:spPr>
          <a:xfrm>
            <a:off x="838200" y="140670"/>
            <a:ext cx="10515600" cy="9769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it-IT"/>
              <a:t>I </a:t>
            </a:r>
            <a:r>
              <a:rPr lang="it-IT">
                <a:solidFill>
                  <a:srgbClr val="E6002D"/>
                </a:solidFill>
              </a:rPr>
              <a:t>6 capitali</a:t>
            </a:r>
            <a:r>
              <a:rPr lang="it-IT"/>
              <a:t> come fattori abilitanti</a:t>
            </a:r>
            <a:endParaRPr/>
          </a:p>
        </p:txBody>
      </p:sp>
      <p:sp>
        <p:nvSpPr>
          <p:cNvPr id="44" name="Google Shape;44;p2"/>
          <p:cNvSpPr txBox="1"/>
          <p:nvPr>
            <p:ph idx="1" type="body"/>
          </p:nvPr>
        </p:nvSpPr>
        <p:spPr>
          <a:xfrm>
            <a:off x="838200" y="1479567"/>
            <a:ext cx="10515600" cy="46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457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b="1" lang="it-IT" sz="2300">
                <a:solidFill>
                  <a:srgbClr val="EE7BAE"/>
                </a:solidFill>
              </a:rPr>
              <a:t>Capitale Umano: </a:t>
            </a:r>
            <a:r>
              <a:rPr b="1" lang="it-IT" sz="2300"/>
              <a:t>le persone</a:t>
            </a:r>
            <a:endParaRPr b="1" sz="2300"/>
          </a:p>
          <a:p>
            <a:pPr indent="0" lvl="0" marL="899999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b="1" lang="it-IT" sz="2300">
                <a:solidFill>
                  <a:srgbClr val="F7A823"/>
                </a:solidFill>
              </a:rPr>
              <a:t>Capitale Organizzativo: </a:t>
            </a:r>
            <a:r>
              <a:rPr b="1" lang="it-IT" sz="2300"/>
              <a:t>l’organizzazione (gruppi di lavoro, Progetti trasversali, ecc)</a:t>
            </a:r>
            <a:endParaRPr b="1" sz="2300"/>
          </a:p>
          <a:p>
            <a:pPr indent="4572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b="1" lang="it-IT" sz="2300">
                <a:solidFill>
                  <a:srgbClr val="EA5045"/>
                </a:solidFill>
              </a:rPr>
              <a:t>Capitale Relazionale Sociale: </a:t>
            </a:r>
            <a:r>
              <a:rPr b="1" lang="it-IT" sz="2300"/>
              <a:t>le cittadine, i cittadini e i principali stakeholder</a:t>
            </a:r>
            <a:endParaRPr b="1" sz="2300"/>
          </a:p>
          <a:p>
            <a:pPr indent="4572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b="1" lang="it-IT" sz="2300">
                <a:solidFill>
                  <a:srgbClr val="92D050"/>
                </a:solidFill>
              </a:rPr>
              <a:t>Capitale Naturale: </a:t>
            </a:r>
            <a:r>
              <a:rPr b="1" lang="it-IT" sz="2300"/>
              <a:t>l’ambiente e le sue risorse</a:t>
            </a:r>
            <a:endParaRPr b="1" sz="2300"/>
          </a:p>
          <a:p>
            <a:pPr indent="0" lvl="0" marL="899999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b="1" lang="it-IT" sz="2300">
                <a:solidFill>
                  <a:srgbClr val="B45026"/>
                </a:solidFill>
              </a:rPr>
              <a:t>Capitale Materiale: </a:t>
            </a:r>
            <a:r>
              <a:rPr b="1" lang="it-IT" sz="2300"/>
              <a:t>il patrimonio (stradale, immobili, infrastrutture digitali, ecc.)</a:t>
            </a:r>
            <a:endParaRPr b="1" sz="2300"/>
          </a:p>
          <a:p>
            <a:pPr indent="7199" lvl="0" marL="907199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b="1" lang="it-IT" sz="2300">
                <a:solidFill>
                  <a:srgbClr val="29B8CE"/>
                </a:solidFill>
              </a:rPr>
              <a:t>Capitale Finanziario: </a:t>
            </a:r>
            <a:r>
              <a:rPr b="1" lang="it-IT" sz="2300"/>
              <a:t>le risorse finanziarie (autonome o da fonti esterne, PNRR, altri fondi, ecc.)</a:t>
            </a:r>
            <a:endParaRPr b="1" sz="2300"/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 b="1" sz="1200">
              <a:latin typeface="Inter"/>
              <a:ea typeface="Inter"/>
              <a:cs typeface="Inter"/>
              <a:sym typeface="Inter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200">
              <a:latin typeface="Inter"/>
              <a:ea typeface="Inter"/>
              <a:cs typeface="Inter"/>
              <a:sym typeface="Inter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45" name="Google Shape;4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0000" y="1422000"/>
            <a:ext cx="540000" cy="49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00000" y="1998000"/>
            <a:ext cx="540000" cy="40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00000" y="2664000"/>
            <a:ext cx="540000" cy="48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03300" y="3283200"/>
            <a:ext cx="540000" cy="43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900000" y="3805200"/>
            <a:ext cx="540000" cy="45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0;p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900000" y="4528800"/>
            <a:ext cx="540000" cy="47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lh7-eu.googleusercontent.com/xdhI_cLr7uwbBzw-5XfpWgJPQMghqAR8bqn-XaTjz3-gfAGiOQ7b0ylvcKeqjtywIyJEyaZEP_KL_eAlTT4NtvU_2AHUD-cRBmH0GGdF_qbvYVdakbOrTwt4-MOF4CbSEu5s2jgJfaQcfGFRERxW5w=nw" id="55" name="Google Shape;55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032000" y="2381854"/>
            <a:ext cx="2159999" cy="2159999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3"/>
          <p:cNvSpPr txBox="1"/>
          <p:nvPr>
            <p:ph type="title"/>
          </p:nvPr>
        </p:nvSpPr>
        <p:spPr>
          <a:xfrm>
            <a:off x="838200" y="140670"/>
            <a:ext cx="10515600" cy="9769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it-IT"/>
              <a:t>I 13 obiettivi specifici di </a:t>
            </a:r>
            <a:r>
              <a:rPr lang="it-IT">
                <a:solidFill>
                  <a:srgbClr val="E6002D"/>
                </a:solidFill>
              </a:rPr>
              <a:t>Valore Pubblico </a:t>
            </a:r>
            <a:endParaRPr>
              <a:solidFill>
                <a:srgbClr val="E6002D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it-IT">
                <a:solidFill>
                  <a:srgbClr val="E6002D"/>
                </a:solidFill>
              </a:rPr>
              <a:t>Dimensione ambientale</a:t>
            </a:r>
            <a:endParaRPr>
              <a:solidFill>
                <a:srgbClr val="E6002D"/>
              </a:solidFill>
            </a:endParaRPr>
          </a:p>
        </p:txBody>
      </p:sp>
      <p:sp>
        <p:nvSpPr>
          <p:cNvPr id="57" name="Google Shape;57;p3"/>
          <p:cNvSpPr/>
          <p:nvPr/>
        </p:nvSpPr>
        <p:spPr>
          <a:xfrm>
            <a:off x="920400" y="1801675"/>
            <a:ext cx="1105200" cy="1105200"/>
          </a:xfrm>
          <a:prstGeom prst="roundRect">
            <a:avLst>
              <a:gd fmla="val 16670" name="adj"/>
            </a:avLst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 cap="flat" cmpd="sng" w="25400">
            <a:solidFill>
              <a:srgbClr val="96969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3"/>
          <p:cNvSpPr/>
          <p:nvPr/>
        </p:nvSpPr>
        <p:spPr>
          <a:xfrm>
            <a:off x="2160000" y="1617413"/>
            <a:ext cx="8967600" cy="1448700"/>
          </a:xfrm>
          <a:prstGeom prst="roundRect">
            <a:avLst>
              <a:gd fmla="val 16670" name="adj"/>
            </a:avLst>
          </a:prstGeom>
          <a:solidFill>
            <a:srgbClr val="FFFFFF"/>
          </a:solidFill>
          <a:ln cap="flat" cmpd="sng" w="12700">
            <a:solidFill>
              <a:srgbClr val="3D4B5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3"/>
          <p:cNvSpPr txBox="1"/>
          <p:nvPr/>
        </p:nvSpPr>
        <p:spPr>
          <a:xfrm>
            <a:off x="2301175" y="1617413"/>
            <a:ext cx="8719200" cy="13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9550" lIns="99550" spcFirstLastPara="1" rIns="99550" wrap="square" tIns="99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Inter"/>
              <a:buNone/>
            </a:pPr>
            <a:r>
              <a:rPr b="1" i="0" lang="it-IT" sz="14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11.2</a:t>
            </a:r>
            <a:r>
              <a:rPr b="0" i="0" lang="it-IT" sz="14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 - Entro il 2030 aumentare del 26% i posti-km per abitante offerti dal trasporto pubblico rispetto al 2004 (posti km per abitante) </a:t>
            </a:r>
            <a:endParaRPr b="0" i="0" sz="1400" u="none" cap="none" strike="noStrike">
              <a:solidFill>
                <a:srgbClr val="000000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Inter"/>
              <a:buNone/>
            </a:pPr>
            <a:r>
              <a:rPr b="1" i="0" lang="it-IT" sz="14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11.2</a:t>
            </a:r>
            <a:r>
              <a:rPr b="0" i="0" lang="it-IT" sz="14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 - Entro il 2030 raddoppiare l’estensione delle piste ciclabili rispetto al 2020 (km per 100 km2)</a:t>
            </a:r>
            <a:endParaRPr b="0" i="0" sz="1400" u="none" cap="none" strike="noStrike">
              <a:solidFill>
                <a:srgbClr val="000000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Inter"/>
              <a:buNone/>
            </a:pPr>
            <a:r>
              <a:rPr b="1" i="0" lang="it-IT" sz="14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11.6</a:t>
            </a:r>
            <a:r>
              <a:rPr b="0" i="0" lang="it-IT" sz="14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 - Entro il 2030 ridurre i superamenti del limite di PM10 al di sotto di 3 giorni all’anno (n. giorni)</a:t>
            </a:r>
            <a:endParaRPr b="0" i="0" sz="1400" u="none" cap="none" strike="noStrike">
              <a:solidFill>
                <a:srgbClr val="000000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60" name="Google Shape;60;p3"/>
          <p:cNvSpPr/>
          <p:nvPr/>
        </p:nvSpPr>
        <p:spPr>
          <a:xfrm>
            <a:off x="2160000" y="3228513"/>
            <a:ext cx="8942700" cy="1045200"/>
          </a:xfrm>
          <a:prstGeom prst="roundRect">
            <a:avLst>
              <a:gd fmla="val 16670" name="adj"/>
            </a:avLst>
          </a:prstGeom>
          <a:solidFill>
            <a:srgbClr val="FFFFFF"/>
          </a:solidFill>
          <a:ln cap="flat" cmpd="sng" w="12700">
            <a:solidFill>
              <a:srgbClr val="3D4B5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3"/>
          <p:cNvSpPr txBox="1"/>
          <p:nvPr/>
        </p:nvSpPr>
        <p:spPr>
          <a:xfrm>
            <a:off x="2301175" y="3398625"/>
            <a:ext cx="8597100" cy="81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9550" lIns="99550" spcFirstLastPara="1" rIns="99550" wrap="square" tIns="99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Inter"/>
              <a:buNone/>
            </a:pPr>
            <a:r>
              <a:rPr b="1" i="0" lang="it-IT" sz="14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12.4</a:t>
            </a:r>
            <a:r>
              <a:rPr b="0" i="0" lang="it-IT" sz="14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 - Entro il 2030 raggiungere la quota dell’80% di raccolta differenziata dei rifiuti urbani (percentuale)</a:t>
            </a:r>
            <a:endParaRPr b="0" i="0" sz="1400" u="none" cap="none" strike="noStrike">
              <a:solidFill>
                <a:srgbClr val="000000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62" name="Google Shape;62;p3"/>
          <p:cNvSpPr/>
          <p:nvPr/>
        </p:nvSpPr>
        <p:spPr>
          <a:xfrm>
            <a:off x="920400" y="3198538"/>
            <a:ext cx="1105200" cy="1105200"/>
          </a:xfrm>
          <a:prstGeom prst="roundRect">
            <a:avLst>
              <a:gd fmla="val 16670" name="adj"/>
            </a:avLst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 cap="flat" cmpd="sng" w="25400">
            <a:solidFill>
              <a:srgbClr val="96969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3"/>
          <p:cNvSpPr/>
          <p:nvPr/>
        </p:nvSpPr>
        <p:spPr>
          <a:xfrm>
            <a:off x="920400" y="4418274"/>
            <a:ext cx="1105200" cy="1105200"/>
          </a:xfrm>
          <a:prstGeom prst="roundRect">
            <a:avLst>
              <a:gd fmla="val 16670" name="adj"/>
            </a:avLst>
          </a:prstGeom>
          <a:blipFill rotWithShape="1">
            <a:blip r:embed="rId6">
              <a:alphaModFix/>
            </a:blip>
            <a:stretch>
              <a:fillRect b="0" l="0" r="0" t="0"/>
            </a:stretch>
          </a:blipFill>
          <a:ln cap="flat" cmpd="sng" w="25400">
            <a:solidFill>
              <a:srgbClr val="96969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3"/>
          <p:cNvSpPr/>
          <p:nvPr/>
        </p:nvSpPr>
        <p:spPr>
          <a:xfrm>
            <a:off x="2160000" y="4436275"/>
            <a:ext cx="8915100" cy="1069200"/>
          </a:xfrm>
          <a:prstGeom prst="roundRect">
            <a:avLst>
              <a:gd fmla="val 16670" name="adj"/>
            </a:avLst>
          </a:prstGeom>
          <a:solidFill>
            <a:srgbClr val="FFFFFF"/>
          </a:solidFill>
          <a:ln cap="flat" cmpd="sng" w="12700">
            <a:solidFill>
              <a:srgbClr val="3D4B5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3"/>
          <p:cNvSpPr txBox="1"/>
          <p:nvPr/>
        </p:nvSpPr>
        <p:spPr>
          <a:xfrm>
            <a:off x="2253300" y="4542600"/>
            <a:ext cx="8728500" cy="85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9550" lIns="99550" spcFirstLastPara="1" rIns="99550" wrap="square" tIns="99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it-IT" sz="14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15.3</a:t>
            </a:r>
            <a:r>
              <a:rPr b="0" i="0" lang="it-IT" sz="14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 - Entro il 2030 azzerare l’aumento del consumo di suolo annuale (ettari annui di suolo consumati per 100.000 abitanti)</a:t>
            </a:r>
            <a:endParaRPr b="0" i="0" sz="1400" u="none" cap="none" strike="noStrike">
              <a:solidFill>
                <a:srgbClr val="000000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pic>
        <p:nvPicPr>
          <p:cNvPr id="66" name="Google Shape;66;p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1160000" y="140663"/>
            <a:ext cx="900000" cy="96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lh7-eu.googleusercontent.com/xdhI_cLr7uwbBzw-5XfpWgJPQMghqAR8bqn-XaTjz3-gfAGiOQ7b0ylvcKeqjtywIyJEyaZEP_KL_eAlTT4NtvU_2AHUD-cRBmH0GGdF_qbvYVdakbOrTwt4-MOF4CbSEu5s2jgJfaQcfGFRERxW5w=nw" id="71" name="Google Shape;7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032000" y="2381854"/>
            <a:ext cx="2159999" cy="2159999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4"/>
          <p:cNvSpPr txBox="1"/>
          <p:nvPr>
            <p:ph type="title"/>
          </p:nvPr>
        </p:nvSpPr>
        <p:spPr>
          <a:xfrm>
            <a:off x="838200" y="140670"/>
            <a:ext cx="10515600" cy="9769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it-IT"/>
              <a:t>I 13 obiettivi specifici di </a:t>
            </a:r>
            <a:r>
              <a:rPr lang="it-IT">
                <a:solidFill>
                  <a:srgbClr val="E6002D"/>
                </a:solidFill>
              </a:rPr>
              <a:t>Valore Pubblico</a:t>
            </a:r>
            <a:endParaRPr>
              <a:solidFill>
                <a:srgbClr val="E6002D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it-IT">
                <a:solidFill>
                  <a:srgbClr val="E6002D"/>
                </a:solidFill>
              </a:rPr>
              <a:t>Dimensione Economica</a:t>
            </a:r>
            <a:endParaRPr>
              <a:solidFill>
                <a:srgbClr val="E6002D"/>
              </a:solidFill>
            </a:endParaRPr>
          </a:p>
        </p:txBody>
      </p:sp>
      <p:sp>
        <p:nvSpPr>
          <p:cNvPr id="73" name="Google Shape;73;p4"/>
          <p:cNvSpPr/>
          <p:nvPr/>
        </p:nvSpPr>
        <p:spPr>
          <a:xfrm>
            <a:off x="2160000" y="2705751"/>
            <a:ext cx="8967600" cy="1448700"/>
          </a:xfrm>
          <a:prstGeom prst="roundRect">
            <a:avLst>
              <a:gd fmla="val 16670" name="adj"/>
            </a:avLst>
          </a:prstGeom>
          <a:solidFill>
            <a:srgbClr val="FFFFFF"/>
          </a:solidFill>
          <a:ln cap="flat" cmpd="sng" w="12700">
            <a:solidFill>
              <a:srgbClr val="3D4B5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4"/>
          <p:cNvSpPr txBox="1"/>
          <p:nvPr/>
        </p:nvSpPr>
        <p:spPr>
          <a:xfrm>
            <a:off x="2301175" y="2705751"/>
            <a:ext cx="8719200" cy="13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9550" lIns="99550" spcFirstLastPara="1" rIns="99550" wrap="square" tIns="99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it-IT" sz="14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8.5 </a:t>
            </a:r>
            <a:r>
              <a:rPr b="0" i="0" lang="it-IT" sz="14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- Entro il 2030 raggiungere la quota del 78% del tasso di occupazione (percentuale di 20-64 anni)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it-IT" sz="14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8.5</a:t>
            </a:r>
            <a:r>
              <a:rPr b="0" i="0" lang="it-IT" sz="14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 - Entro il 2030 ridurre al 4,5% la quota del tasso di disoccupazione (percentuale di 15-74 anni)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it-IT" sz="14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8.6</a:t>
            </a:r>
            <a:r>
              <a:rPr b="0" i="0" lang="it-IT" sz="14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 - Entro il 2030 ridurre la quota di giovani che non lavorano e non studiano (NEET) al di sotto del 10% (percentuale 15-29 anni)</a:t>
            </a:r>
            <a:endParaRPr b="1" i="0" sz="1400" u="none" cap="none" strike="noStrike">
              <a:solidFill>
                <a:srgbClr val="000000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75" name="Google Shape;75;p4"/>
          <p:cNvSpPr/>
          <p:nvPr/>
        </p:nvSpPr>
        <p:spPr>
          <a:xfrm>
            <a:off x="921600" y="2876397"/>
            <a:ext cx="1105200" cy="1105200"/>
          </a:xfrm>
          <a:prstGeom prst="roundRect">
            <a:avLst>
              <a:gd fmla="val 16670" name="adj"/>
            </a:avLst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 cap="flat" cmpd="sng" w="25400">
            <a:solidFill>
              <a:srgbClr val="96969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6" name="Google Shape;76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1160000" y="140663"/>
            <a:ext cx="900000" cy="96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lh7-eu.googleusercontent.com/xdhI_cLr7uwbBzw-5XfpWgJPQMghqAR8bqn-XaTjz3-gfAGiOQ7b0ylvcKeqjtywIyJEyaZEP_KL_eAlTT4NtvU_2AHUD-cRBmH0GGdF_qbvYVdakbOrTwt4-MOF4CbSEu5s2jgJfaQcfGFRERxW5w=nw" id="81" name="Google Shape;81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032000" y="2381854"/>
            <a:ext cx="2159999" cy="2159999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5"/>
          <p:cNvSpPr txBox="1"/>
          <p:nvPr>
            <p:ph type="title"/>
          </p:nvPr>
        </p:nvSpPr>
        <p:spPr>
          <a:xfrm>
            <a:off x="838200" y="140670"/>
            <a:ext cx="10515600" cy="9769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it-IT"/>
              <a:t>I 13 obiettivi specifici di </a:t>
            </a:r>
            <a:r>
              <a:rPr lang="it-IT">
                <a:solidFill>
                  <a:srgbClr val="E6002D"/>
                </a:solidFill>
              </a:rPr>
              <a:t>Valore Pubblico </a:t>
            </a:r>
            <a:endParaRPr>
              <a:solidFill>
                <a:srgbClr val="E6002D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it-IT">
                <a:solidFill>
                  <a:srgbClr val="E6002D"/>
                </a:solidFill>
              </a:rPr>
              <a:t>Dimensione sociale</a:t>
            </a:r>
            <a:endParaRPr>
              <a:solidFill>
                <a:srgbClr val="E6002D"/>
              </a:solidFill>
            </a:endParaRPr>
          </a:p>
        </p:txBody>
      </p:sp>
      <p:sp>
        <p:nvSpPr>
          <p:cNvPr id="83" name="Google Shape;83;p5"/>
          <p:cNvSpPr/>
          <p:nvPr/>
        </p:nvSpPr>
        <p:spPr>
          <a:xfrm>
            <a:off x="2160000" y="1342626"/>
            <a:ext cx="8967600" cy="1105200"/>
          </a:xfrm>
          <a:prstGeom prst="roundRect">
            <a:avLst>
              <a:gd fmla="val 16670" name="adj"/>
            </a:avLst>
          </a:prstGeom>
          <a:solidFill>
            <a:srgbClr val="FFFFFF"/>
          </a:solidFill>
          <a:ln cap="flat" cmpd="sng" w="12700">
            <a:solidFill>
              <a:srgbClr val="3D4B5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"/>
          <p:cNvSpPr txBox="1"/>
          <p:nvPr/>
        </p:nvSpPr>
        <p:spPr>
          <a:xfrm>
            <a:off x="2227562" y="1458324"/>
            <a:ext cx="8719200" cy="85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9550" lIns="99550" spcFirstLastPara="1" rIns="99550" wrap="square" tIns="99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it-IT" sz="14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1.2</a:t>
            </a:r>
            <a:r>
              <a:rPr b="0" i="0" lang="it-IT" sz="14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 - Entro il 2030 ridurre del 20% il numero di persone a rischio di povertà o esclusione sociale rispetto al 2020 (percentuale)</a:t>
            </a:r>
            <a:endParaRPr b="1" i="0" sz="1400" u="none" cap="none" strike="noStrike">
              <a:solidFill>
                <a:srgbClr val="000000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85" name="Google Shape;85;p5"/>
          <p:cNvSpPr/>
          <p:nvPr/>
        </p:nvSpPr>
        <p:spPr>
          <a:xfrm>
            <a:off x="2160000" y="3857250"/>
            <a:ext cx="8942700" cy="1045200"/>
          </a:xfrm>
          <a:prstGeom prst="roundRect">
            <a:avLst>
              <a:gd fmla="val 16670" name="adj"/>
            </a:avLst>
          </a:prstGeom>
          <a:solidFill>
            <a:srgbClr val="FFFFFF"/>
          </a:solidFill>
          <a:ln cap="flat" cmpd="sng" w="12700">
            <a:solidFill>
              <a:srgbClr val="3D4B5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5"/>
          <p:cNvSpPr txBox="1"/>
          <p:nvPr/>
        </p:nvSpPr>
        <p:spPr>
          <a:xfrm>
            <a:off x="2230587" y="3917039"/>
            <a:ext cx="8801700" cy="92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9550" lIns="99550" spcFirstLastPara="1" rIns="99550" wrap="square" tIns="99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it-IT" sz="14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4.2</a:t>
            </a:r>
            <a:r>
              <a:rPr b="0" i="0" lang="it-IT" sz="14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 - Entro il 2030 raggiungere la quota del 45% di bambini di 0-2 anni che hanno usufruito dei servizi all’infanzia (percentuale)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Inter"/>
              <a:buNone/>
            </a:pPr>
            <a:r>
              <a:rPr b="1" i="0" lang="it-IT" sz="14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4.3</a:t>
            </a:r>
            <a:r>
              <a:rPr b="0" i="0" lang="it-IT" sz="14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 - Entro il 2030 raggiungere la quota del 50% di laureati (percentuale 30-34 anni)</a:t>
            </a:r>
            <a:endParaRPr b="1" i="0" sz="1400" u="none" cap="none" strike="noStrike">
              <a:solidFill>
                <a:srgbClr val="000000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87" name="Google Shape;87;p5"/>
          <p:cNvSpPr/>
          <p:nvPr/>
        </p:nvSpPr>
        <p:spPr>
          <a:xfrm>
            <a:off x="2160000" y="5120000"/>
            <a:ext cx="8915100" cy="1069200"/>
          </a:xfrm>
          <a:prstGeom prst="roundRect">
            <a:avLst>
              <a:gd fmla="val 16670" name="adj"/>
            </a:avLst>
          </a:prstGeom>
          <a:solidFill>
            <a:srgbClr val="FFFFFF"/>
          </a:solidFill>
          <a:ln cap="flat" cmpd="sng" w="12700">
            <a:solidFill>
              <a:srgbClr val="3D4B5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5"/>
          <p:cNvSpPr txBox="1"/>
          <p:nvPr/>
        </p:nvSpPr>
        <p:spPr>
          <a:xfrm>
            <a:off x="2196600" y="5227700"/>
            <a:ext cx="8728500" cy="85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9550" lIns="99550" spcFirstLastPara="1" rIns="99550" wrap="square" tIns="99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Inter"/>
              <a:buNone/>
            </a:pPr>
            <a:r>
              <a:rPr b="1" i="0" lang="it-IT" sz="14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5.5</a:t>
            </a:r>
            <a:r>
              <a:rPr b="0" i="0" lang="it-IT" sz="14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 - Entro il 2030 dimezzare il gap occupazionale di genere rispetto al 2020 (percentuale del tasso di occupazione 20-64 anni femminile su quello maschile) </a:t>
            </a:r>
            <a:endParaRPr b="1" i="0" sz="1400" u="none" cap="none" strike="noStrike">
              <a:solidFill>
                <a:srgbClr val="000000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89" name="Google Shape;89;p5"/>
          <p:cNvSpPr/>
          <p:nvPr/>
        </p:nvSpPr>
        <p:spPr>
          <a:xfrm>
            <a:off x="900000" y="1392638"/>
            <a:ext cx="1105200" cy="1105200"/>
          </a:xfrm>
          <a:prstGeom prst="roundRect">
            <a:avLst>
              <a:gd fmla="val 16670" name="adj"/>
            </a:avLst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 cap="flat" cmpd="sng" w="12700">
            <a:solidFill>
              <a:srgbClr val="3D4B5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"/>
          <p:cNvSpPr/>
          <p:nvPr/>
        </p:nvSpPr>
        <p:spPr>
          <a:xfrm>
            <a:off x="900000" y="2617398"/>
            <a:ext cx="1105200" cy="1105200"/>
          </a:xfrm>
          <a:prstGeom prst="roundRect">
            <a:avLst>
              <a:gd fmla="val 16670" name="adj"/>
            </a:avLst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 cap="flat" cmpd="sng" w="12700">
            <a:solidFill>
              <a:srgbClr val="3D4B5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1" name="Google Shape;91;p5"/>
          <p:cNvGrpSpPr/>
          <p:nvPr/>
        </p:nvGrpSpPr>
        <p:grpSpPr>
          <a:xfrm>
            <a:off x="900000" y="3842155"/>
            <a:ext cx="1105163" cy="2347039"/>
            <a:chOff x="0" y="1666096"/>
            <a:chExt cx="1354200" cy="2883340"/>
          </a:xfrm>
        </p:grpSpPr>
        <p:sp>
          <p:nvSpPr>
            <p:cNvPr id="92" name="Google Shape;92;p5"/>
            <p:cNvSpPr/>
            <p:nvPr/>
          </p:nvSpPr>
          <p:spPr>
            <a:xfrm>
              <a:off x="0" y="1666096"/>
              <a:ext cx="1354200" cy="1354200"/>
            </a:xfrm>
            <a:prstGeom prst="roundRect">
              <a:avLst>
                <a:gd fmla="val 16670" name="adj"/>
              </a:avLst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rgbClr val="3D4B5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5"/>
            <p:cNvSpPr/>
            <p:nvPr/>
          </p:nvSpPr>
          <p:spPr>
            <a:xfrm>
              <a:off x="0" y="3195236"/>
              <a:ext cx="1354200" cy="1354200"/>
            </a:xfrm>
            <a:prstGeom prst="roundRect">
              <a:avLst>
                <a:gd fmla="val 16670" name="adj"/>
              </a:avLst>
            </a:prstGeom>
            <a:blipFill rotWithShape="1">
              <a:blip r:embed="rId7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rgbClr val="3D4B5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4" name="Google Shape;94;p5"/>
          <p:cNvSpPr/>
          <p:nvPr/>
        </p:nvSpPr>
        <p:spPr>
          <a:xfrm>
            <a:off x="2160000" y="2594550"/>
            <a:ext cx="8942700" cy="1045200"/>
          </a:xfrm>
          <a:prstGeom prst="roundRect">
            <a:avLst>
              <a:gd fmla="val 16670" name="adj"/>
            </a:avLst>
          </a:prstGeom>
          <a:solidFill>
            <a:srgbClr val="FFFFFF"/>
          </a:solidFill>
          <a:ln cap="flat" cmpd="sng" w="12700">
            <a:solidFill>
              <a:srgbClr val="3D4B5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5"/>
          <p:cNvSpPr txBox="1"/>
          <p:nvPr/>
        </p:nvSpPr>
        <p:spPr>
          <a:xfrm>
            <a:off x="2173800" y="2741400"/>
            <a:ext cx="8801700" cy="81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9550" lIns="99550" spcFirstLastPara="1" rIns="99550" wrap="square" tIns="99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Inter"/>
              <a:buNone/>
            </a:pPr>
            <a:r>
              <a:rPr b="1" i="0" lang="it-IT" sz="14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3.6</a:t>
            </a:r>
            <a:r>
              <a:rPr b="0" i="0" lang="it-IT" sz="14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 - Entro il 2030 dimezzare i feriti per incidenti stradali rispetto al 2019 (n. feriti ogni 10.000 abitanti)</a:t>
            </a:r>
            <a:endParaRPr b="0" i="0" sz="1400" u="none" cap="none" strike="noStrike">
              <a:solidFill>
                <a:srgbClr val="000000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pic>
        <p:nvPicPr>
          <p:cNvPr id="96" name="Google Shape;96;p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1160000" y="140663"/>
            <a:ext cx="900000" cy="96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2022-04-03T16:23:48Z</dcterms:created>
  <dc:creator>Girolamo D'Anneo</dc:creator>
</cp:coreProperties>
</file>