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84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pository.sispi.it\PAL\Statistica\Partecipazione%20a%20Convegni\2023%2000%2000%20Liceo%20Garibaldi\file%20dati\serie%20storica%20Provincia%20di%20Palermo%20ai%20censimen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Popolazione</c:v>
                </c:pt>
              </c:strCache>
            </c:strRef>
          </c:tx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Foglio1!$A$2:$A$20</c:f>
              <c:numCache>
                <c:formatCode>General</c:formatCode>
                <c:ptCount val="11"/>
                <c:pt idx="0">
                  <c:v>1951</c:v>
                </c:pt>
                <c:pt idx="1">
                  <c:v>1961</c:v>
                </c:pt>
                <c:pt idx="2">
                  <c:v>1971</c:v>
                </c:pt>
                <c:pt idx="3">
                  <c:v>1981</c:v>
                </c:pt>
                <c:pt idx="4">
                  <c:v>1991</c:v>
                </c:pt>
                <c:pt idx="5">
                  <c:v>2001</c:v>
                </c:pt>
                <c:pt idx="6">
                  <c:v>2011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xVal>
          <c:yVal>
            <c:numRef>
              <c:f>Foglio1!$B$2:$B$20</c:f>
              <c:numCache>
                <c:formatCode>General</c:formatCode>
                <c:ptCount val="11"/>
                <c:pt idx="0">
                  <c:v>1028431</c:v>
                </c:pt>
                <c:pt idx="1">
                  <c:v>1111397</c:v>
                </c:pt>
                <c:pt idx="2">
                  <c:v>1124015</c:v>
                </c:pt>
                <c:pt idx="3">
                  <c:v>1198575</c:v>
                </c:pt>
                <c:pt idx="4">
                  <c:v>1224778</c:v>
                </c:pt>
                <c:pt idx="5">
                  <c:v>1235923</c:v>
                </c:pt>
                <c:pt idx="6">
                  <c:v>1243585</c:v>
                </c:pt>
                <c:pt idx="7">
                  <c:v>1231602</c:v>
                </c:pt>
                <c:pt idx="8">
                  <c:v>1222988</c:v>
                </c:pt>
                <c:pt idx="9">
                  <c:v>1208819</c:v>
                </c:pt>
                <c:pt idx="10">
                  <c:v>1208991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C5-4074-AAD3-D9EACC5A0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769376"/>
        <c:axId val="2035033152"/>
      </c:scatterChart>
      <c:valAx>
        <c:axId val="1166769376"/>
        <c:scaling>
          <c:orientation val="minMax"/>
          <c:max val="2021"/>
          <c:min val="195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5033152"/>
        <c:crosses val="autoZero"/>
        <c:crossBetween val="midCat"/>
      </c:valAx>
      <c:valAx>
        <c:axId val="2035033152"/>
        <c:scaling>
          <c:orientation val="minMax"/>
          <c:min val="9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769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D3F48-382F-4B72-BC87-DC100CD6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2691"/>
            <a:ext cx="9144000" cy="21203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41C495-DB64-4F7C-B500-324C14EF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9F0C50-05F5-4BB4-ADDE-27AD0E73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E833-4013-4AE2-949E-1B3A04012AA4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F9CD4-ED97-4763-9772-F6D8614E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72F75D-7C50-4D08-8BB6-3D4228D2700B}"/>
              </a:ext>
            </a:extLst>
          </p:cNvPr>
          <p:cNvSpPr/>
          <p:nvPr userDrawn="1"/>
        </p:nvSpPr>
        <p:spPr>
          <a:xfrm>
            <a:off x="0" y="1575912"/>
            <a:ext cx="12192000" cy="220271"/>
          </a:xfrm>
          <a:prstGeom prst="rect">
            <a:avLst/>
          </a:prstGeom>
          <a:solidFill>
            <a:srgbClr val="00924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14E4C8-DF70-40F9-91C0-9F02DB32C4CF}"/>
              </a:ext>
            </a:extLst>
          </p:cNvPr>
          <p:cNvSpPr txBox="1"/>
          <p:nvPr userDrawn="1"/>
        </p:nvSpPr>
        <p:spPr>
          <a:xfrm>
            <a:off x="692726" y="807907"/>
            <a:ext cx="1083425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it-IT" sz="2000" b="1" dirty="0">
                <a:solidFill>
                  <a:srgbClr val="00924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TRAVOLTI DA UN INSOLITO DESTINO NEL MARE SMERALDO DEI DATI</a:t>
            </a:r>
          </a:p>
          <a:p>
            <a:pPr algn="ctr">
              <a:spcAft>
                <a:spcPts val="300"/>
              </a:spcAft>
            </a:pPr>
            <a:r>
              <a:rPr lang="it-IT" sz="1600" b="0" i="0" u="none" strike="noStrike" baseline="0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e 16 giugno 2023 – Museo Archeologico, OLBIA</a:t>
            </a:r>
            <a:endParaRPr lang="it-IT" sz="1600" dirty="0">
              <a:solidFill>
                <a:srgbClr val="0092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00D2087-68B6-4CCA-B90C-C82614511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81" y="6018599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E25D23-A0AA-4717-B1D2-876B9C3501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8662" y="126333"/>
            <a:ext cx="3814675" cy="6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1B67-8FC2-4C70-8862-8C0744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2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C0DA2-8BF8-4638-A454-2C90203B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567"/>
            <a:ext cx="10515600" cy="469739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E59697A-6655-44DF-9257-13E0CF36411B}"/>
              </a:ext>
            </a:extLst>
          </p:cNvPr>
          <p:cNvSpPr/>
          <p:nvPr userDrawn="1"/>
        </p:nvSpPr>
        <p:spPr>
          <a:xfrm>
            <a:off x="0" y="1208580"/>
            <a:ext cx="12192000" cy="180000"/>
          </a:xfrm>
          <a:prstGeom prst="rect">
            <a:avLst/>
          </a:prstGeom>
          <a:solidFill>
            <a:srgbClr val="00924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A92041-1E72-4134-B64B-3791D8CECA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787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86E0502-FC5E-4770-9A1E-02D2E42BB094}"/>
              </a:ext>
            </a:extLst>
          </p:cNvPr>
          <p:cNvSpPr/>
          <p:nvPr userDrawn="1"/>
        </p:nvSpPr>
        <p:spPr>
          <a:xfrm>
            <a:off x="-1" y="6241377"/>
            <a:ext cx="12192000" cy="36000"/>
          </a:xfrm>
          <a:prstGeom prst="rect">
            <a:avLst/>
          </a:prstGeom>
          <a:solidFill>
            <a:srgbClr val="00924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2F33FE0-8386-4380-8748-E784F3B6A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318000"/>
            <a:ext cx="3249559" cy="54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AD98E6-5918-4BBF-A64D-520F5ED10C69}"/>
              </a:ext>
            </a:extLst>
          </p:cNvPr>
          <p:cNvSpPr txBox="1"/>
          <p:nvPr userDrawn="1"/>
        </p:nvSpPr>
        <p:spPr>
          <a:xfrm>
            <a:off x="2572327" y="6450818"/>
            <a:ext cx="7047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it-IT" sz="1200" b="1" dirty="0">
                <a:solidFill>
                  <a:srgbClr val="00924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TRAVOLTI DA UN INSOLITO DESTINO NEL MARE SMERALDO DEI DATI</a:t>
            </a:r>
          </a:p>
        </p:txBody>
      </p:sp>
    </p:spTree>
    <p:extLst>
      <p:ext uri="{BB962C8B-B14F-4D97-AF65-F5344CB8AC3E}">
        <p14:creationId xmlns:p14="http://schemas.microsoft.com/office/powerpoint/2010/main" val="306242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F89EAD-6A09-4F26-84F1-5343EF68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470765-2F1D-4042-BEF3-49C3D1F5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9325E-BEBF-434B-8F33-EBBAA0BB8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684F05-71D2-44E7-A11A-0133DA0D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26961-C5A2-4C18-82C8-2C9188A2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33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035" y="2211457"/>
            <a:ext cx="6400800" cy="2281029"/>
          </a:xfrm>
        </p:spPr>
        <p:txBody>
          <a:bodyPr anchor="t">
            <a:noAutofit/>
          </a:bodyPr>
          <a:lstStyle/>
          <a:p>
            <a:pPr algn="l"/>
            <a:r>
              <a:rPr lang="it-IT" sz="4400" b="1" dirty="0">
                <a:solidFill>
                  <a:srgbClr val="C00000"/>
                </a:solidFill>
              </a:rPr>
              <a:t>LE DINAMICHE DEMOGRAFICHE DELLA CITTÀ METROPOLITANA DI PALERMO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725FEA-0F6B-449A-97EF-D0D3BA2C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81" y="6018599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6F8650-D55B-43A4-B941-AEFF7815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6" y="1906827"/>
            <a:ext cx="5242891" cy="40503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F89758-B4F4-478E-B336-5111399DC966}"/>
              </a:ext>
            </a:extLst>
          </p:cNvPr>
          <p:cNvSpPr txBox="1"/>
          <p:nvPr/>
        </p:nvSpPr>
        <p:spPr>
          <a:xfrm>
            <a:off x="6362688" y="4870822"/>
            <a:ext cx="3562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9E47"/>
                </a:solidFill>
                <a:latin typeface="Bahnschrift Light" panose="020B0502040204020203" pitchFamily="34" charset="0"/>
              </a:rPr>
              <a:t>GIROLAMO D’ANNEO</a:t>
            </a:r>
          </a:p>
          <a:p>
            <a:r>
              <a:rPr lang="it-IT" sz="1200" dirty="0">
                <a:solidFill>
                  <a:srgbClr val="009E47"/>
                </a:solidFill>
                <a:latin typeface="Bahnschrift Light" panose="020B0502040204020203" pitchFamily="34" charset="0"/>
              </a:rPr>
              <a:t>RESPONSABILE STUDI E RICERCHE STATISTICHE</a:t>
            </a:r>
            <a:br>
              <a:rPr lang="it-IT" sz="1200" dirty="0">
                <a:solidFill>
                  <a:srgbClr val="009E47"/>
                </a:solidFill>
                <a:latin typeface="Bahnschrift Light" panose="020B0502040204020203" pitchFamily="34" charset="0"/>
              </a:rPr>
            </a:br>
            <a:r>
              <a:rPr lang="it-IT" sz="1200" dirty="0">
                <a:solidFill>
                  <a:srgbClr val="009E47"/>
                </a:solidFill>
                <a:latin typeface="Bahnschrift Light" panose="020B0502040204020203" pitchFamily="34" charset="0"/>
              </a:rPr>
              <a:t>COMUNE DI PALERMO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01EF5E2-D02B-4FC9-831F-0F197E436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323" y="4937898"/>
            <a:ext cx="702365" cy="7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0"/>
            <a:ext cx="12191998" cy="97692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La Città Metropolitana di Palermo ai Censimenti (1951-2021)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6962E-6E07-471A-AD96-5C1504B5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647" y="1479567"/>
            <a:ext cx="5946351" cy="469739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1900" dirty="0"/>
              <a:t>La Provincia di Palermo (oggi Città Metropolitana) al Censimento del 1951 (primo Censimento del dopoguerra) contava poco più di un milione di abitanti, e negli anni successivi ha fatto registrare un trend crescente, che ha portato il numero degli abitanti a superare il milione e centomila nel 1961 e a sfiorare il milione e duecentomila nel 1981. Negli anni seguenti è proseguita la crescita della popolazione, anche se con minore intensità, e nel 2011 è stato raggiunto il livello di 1.243.585 abitanti. Nell’ultimo decennio si è invece registrata un’inversione del trend, il numero di abitanti ha iniziato a diminuire e nel 2021 la popolazione si è attestata a quota 1.208.991.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it-IT" sz="1600" dirty="0"/>
          </a:p>
          <a:p>
            <a:pPr marL="179388" indent="-179388">
              <a:lnSpc>
                <a:spcPct val="110000"/>
              </a:lnSpc>
            </a:pPr>
            <a:r>
              <a:rPr lang="it-IT" sz="1900" dirty="0"/>
              <a:t>Censimento 1951: 1.028.431 abitanti</a:t>
            </a:r>
          </a:p>
          <a:p>
            <a:pPr marL="179388" indent="-179388">
              <a:lnSpc>
                <a:spcPct val="110000"/>
              </a:lnSpc>
            </a:pPr>
            <a:r>
              <a:rPr lang="it-IT" sz="1900" dirty="0"/>
              <a:t>Censimento 2011: 1.243.585 abitanti</a:t>
            </a:r>
          </a:p>
          <a:p>
            <a:pPr marL="179388" indent="-179388">
              <a:lnSpc>
                <a:spcPct val="110000"/>
              </a:lnSpc>
            </a:pPr>
            <a:r>
              <a:rPr lang="it-IT" sz="1900" dirty="0"/>
              <a:t>Censimento 2021: 1.208.991 abitanti</a:t>
            </a:r>
          </a:p>
          <a:p>
            <a:pPr marL="179388" indent="-179388">
              <a:lnSpc>
                <a:spcPct val="110000"/>
              </a:lnSpc>
            </a:pPr>
            <a:r>
              <a:rPr lang="it-IT" sz="1900" dirty="0"/>
              <a:t>Variazione 1951-2011: +20,9%</a:t>
            </a:r>
          </a:p>
          <a:p>
            <a:pPr marL="179388" indent="-179388">
              <a:lnSpc>
                <a:spcPct val="110000"/>
              </a:lnSpc>
            </a:pPr>
            <a:r>
              <a:rPr lang="it-IT" sz="1900" dirty="0"/>
              <a:t>Variazione 2011-2021: -2,8%</a:t>
            </a:r>
          </a:p>
          <a:p>
            <a:pPr marL="179388" indent="-179388">
              <a:lnSpc>
                <a:spcPct val="110000"/>
              </a:lnSpc>
            </a:pPr>
            <a:r>
              <a:rPr lang="it-IT" sz="1900" dirty="0"/>
              <a:t>Variazione 1951-2021: + 17,6%</a:t>
            </a:r>
          </a:p>
          <a:p>
            <a:pPr>
              <a:lnSpc>
                <a:spcPct val="110000"/>
              </a:lnSpc>
            </a:pP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524F82-6807-400A-B1A9-424C2D61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03150"/>
            <a:ext cx="6245647" cy="4824974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76910DF-F747-4C9B-AB5A-B45F3A200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15182"/>
              </p:ext>
            </p:extLst>
          </p:nvPr>
        </p:nvGraphicFramePr>
        <p:xfrm>
          <a:off x="1" y="1403150"/>
          <a:ext cx="6245646" cy="482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03BE4-6C4A-4160-8943-F1F83C31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0"/>
            <a:ext cx="12191998" cy="97692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I Comuni della Città Metropolitana di Palermo ai Censimenti (1951-2021)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6C96040-2E80-4420-926A-C032E21D6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464"/>
            <a:ext cx="5580822" cy="4848311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0B054D0-93FD-45CF-A2F3-F35AB4BE5CE0}"/>
              </a:ext>
            </a:extLst>
          </p:cNvPr>
          <p:cNvSpPr txBox="1">
            <a:spLocks/>
          </p:cNvSpPr>
          <p:nvPr/>
        </p:nvSpPr>
        <p:spPr>
          <a:xfrm>
            <a:off x="6245647" y="1495839"/>
            <a:ext cx="5946351" cy="4745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/>
              <a:t>Non tutti i Comuni della provincia sono cresciuti, anzi sono più i Comuni che hanno visto diminuire il numero degli abitanti rispetto a quelli che hanno registrato un aumento: su 82 Comuni, i Comuni che hanno visto crescere la popolazione residente sono 29, mentre quelli che l’hanno vista diminuire sono 53</a:t>
            </a:r>
          </a:p>
          <a:p>
            <a:pPr marL="179388" lvl="0" indent="-179388" algn="just"/>
            <a:r>
              <a:rPr lang="it-IT" dirty="0"/>
              <a:t>Palermo, il Comune capoluogo, che nel 1951 aveva poco meno di mezzo milione di abitanti, è cresciuto fino al 1981, quando ha superato i 700mila abitanti. Negli anni successivi ha iniziato un declino demografico, inizialmente moderato e negli anni più recenti più sensibile. Complessivamente, dal 1951 al 2021 ha registrato una crescita del 29,5%.</a:t>
            </a:r>
          </a:p>
          <a:p>
            <a:pPr marL="179388" lvl="0" indent="-179388" algn="just"/>
            <a:r>
              <a:rPr lang="it-IT" dirty="0"/>
              <a:t>I Comuni di prima cintura, che nel 1951 contavano complessivamente poco più di 65 mila abitanti, sono progressivamente cresciuti fino a superare i 132 mila abitanti nel 2021, più del doppio rispetto a 70 anni prima (+101,6%).</a:t>
            </a:r>
          </a:p>
          <a:p>
            <a:pPr marL="179388" lvl="0" indent="-179388" algn="just"/>
            <a:r>
              <a:rPr lang="it-IT" dirty="0"/>
              <a:t>I Comuni di seconda cintura, che nel 1951 contavano 176 mila abitanti, dopo un’iniziale diminuzione registrata fino al 1971 negli anni successivi hanno visto crescere la popolazione residente, fino a raggiungere i 225 mila abitanti nel 2011. Nell’ultimo decennio la popolazione è rimasta sostanzialmente stabile. Complessivamente, dal 1951 al 2021, la popolazione è cresciuta del 27,3%.</a:t>
            </a:r>
          </a:p>
          <a:p>
            <a:pPr marL="179388" lvl="0" indent="-179388" algn="just"/>
            <a:r>
              <a:rPr lang="it-IT" dirty="0"/>
              <a:t>Gli altri Comuni si sono invece fortemente ridimensionati: contavano complessivamente 295 mila abitanti nel 1951 e sono scesi a 217 mila nel 2021 (-26,7%)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717A078-51C3-47E4-B628-0FDC6B7AECCF}"/>
              </a:ext>
            </a:extLst>
          </p:cNvPr>
          <p:cNvSpPr/>
          <p:nvPr/>
        </p:nvSpPr>
        <p:spPr>
          <a:xfrm>
            <a:off x="1631674" y="1393464"/>
            <a:ext cx="4613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Variazione percentuale della popolazione residente nei Comuni della Provincia di Palermo dal 1951 al 2021. </a:t>
            </a:r>
          </a:p>
          <a:p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Istat, Censimenti della popolazione. </a:t>
            </a:r>
          </a:p>
          <a:p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alla mappa: https://datawrapper.dwcdn.net/kMdaS/2/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C912EF3-181C-43E4-B695-79F96B4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0"/>
            <a:ext cx="12191998" cy="97692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L’indice di vecchiaia nei Comuni della Città Metropolitana di Palermo al Censimento 2021</a:t>
            </a: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BD372D2-5E4C-4F85-B5CF-71969F8B2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8335"/>
            <a:ext cx="5575853" cy="4850946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E13865D-1A41-47BA-889B-C189626A8649}"/>
              </a:ext>
            </a:extLst>
          </p:cNvPr>
          <p:cNvSpPr txBox="1">
            <a:spLocks/>
          </p:cNvSpPr>
          <p:nvPr/>
        </p:nvSpPr>
        <p:spPr>
          <a:xfrm>
            <a:off x="6245647" y="1495839"/>
            <a:ext cx="5946351" cy="4745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/>
              <a:t>Le dinamiche demografiche osservate hanno determinato rilevanti effetti anche sulla struttura per età degli abitanti negli 82 Comuni della Provincia di Palermo, effetti che è possibile misurare attraverso l’indice di vecchiaia (rapporto fra la popolazione di 65 anni e più e la popolazione di età compresa fra 0 e 14 anni), che indica quanti anziani ci sono ogni 100 ragazzi in una determinata popolazione.</a:t>
            </a:r>
          </a:p>
          <a:p>
            <a:pPr marL="179388" indent="-179388" algn="just"/>
            <a:r>
              <a:rPr lang="it-IT" dirty="0"/>
              <a:t>A livello nazionale, con riferimento ai dati del Censimento permanente della popolazione 2021, l’indice di vecchiaia è parecchio elevato, pari a 187,6</a:t>
            </a:r>
          </a:p>
          <a:p>
            <a:pPr marL="179388" indent="-179388" algn="just"/>
            <a:r>
              <a:rPr lang="it-IT" dirty="0"/>
              <a:t>Anche il valore relativo alla Sicilia è elevato, ma più basso di quello nazionale: 167,6</a:t>
            </a:r>
          </a:p>
          <a:p>
            <a:pPr marL="179388" indent="-179388" algn="just"/>
            <a:r>
              <a:rPr lang="it-IT" dirty="0"/>
              <a:t>L’indice di vecchiaia della Città Metropolitana di Palermo è pari a 156,8, quindi più basso sia del valore medio nazionale che di quello regionale, ma si rileva una elevata variabilità a livello comunale:</a:t>
            </a:r>
          </a:p>
          <a:p>
            <a:pPr marL="357188" lvl="1" indent="-177800" algn="just"/>
            <a:r>
              <a:rPr lang="it-IT" dirty="0"/>
              <a:t>I Comuni delle aree interne, quelli che hanno registrato un forte declino demografico, hanno valori dell’indice di vecchiaia decisamente elevati, nei casi più estremi prossimi o addirittura superiori a 400 (400 anziani ogni 100 ragazzi). In particolare, sono tre i Comuni con un indice di vecchiaia superiore a 400: Polizzi Generosa (413,9), Isnello (408,7) e Blufi (408,1).</a:t>
            </a:r>
          </a:p>
          <a:p>
            <a:pPr marL="357188" lvl="1" indent="-177800" algn="just"/>
            <a:r>
              <a:rPr lang="it-IT" dirty="0"/>
              <a:t>I Comuni dell’hinterland del Comune capoluogo, che hanno registrato una dinamica di forte incremento della popolazione, hanno invece valori dell’indice di vecchiaia sensibilmente più bassi. In tre Comuni, in particolare, l’indice è inferiore a 100, ovvero vi sono più ragazzi di età compresa fra 0 e 14 anni che persone di età superiore ai 64 anni: Ficarazzi (85,2), Villabate (87,3) e Carini (99,0)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BC184AF-339A-4167-B2F1-F012C3B403CC}"/>
              </a:ext>
            </a:extLst>
          </p:cNvPr>
          <p:cNvSpPr/>
          <p:nvPr/>
        </p:nvSpPr>
        <p:spPr>
          <a:xfrm>
            <a:off x="1590261" y="1388335"/>
            <a:ext cx="4691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Indice di vecchiaia (popolazione di 65 anni e più su popolazione di età 0-14 anni) al Censimento 2021. </a:t>
            </a:r>
          </a:p>
          <a:p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Istat, Censimento permanente della popolazione 2021. </a:t>
            </a:r>
          </a:p>
          <a:p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alla mappa: https://datawrapper.dwcdn.net/wmZah/2/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90797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839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Arial</vt:lpstr>
      <vt:lpstr>Bahnschrift Light</vt:lpstr>
      <vt:lpstr>Calibri</vt:lpstr>
      <vt:lpstr>Calibri Light</vt:lpstr>
      <vt:lpstr>Lucida Sans</vt:lpstr>
      <vt:lpstr>Tahoma</vt:lpstr>
      <vt:lpstr>Times New Roman</vt:lpstr>
      <vt:lpstr>Tema di Office</vt:lpstr>
      <vt:lpstr>LE DINAMICHE DEMOGRAFICHE DELLA CITTÀ METROPOLITANA DI PALERMO</vt:lpstr>
      <vt:lpstr>La Città Metropolitana di Palermo ai Censimenti (1951-2021)</vt:lpstr>
      <vt:lpstr>I Comuni della Città Metropolitana di Palermo ai Censimenti (1951-2021)</vt:lpstr>
      <vt:lpstr>L’indice di vecchiaia nei Comuni della Città Metropolitana di Palermo al Censimento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12</cp:revision>
  <dcterms:created xsi:type="dcterms:W3CDTF">2022-04-03T16:23:48Z</dcterms:created>
  <dcterms:modified xsi:type="dcterms:W3CDTF">2023-05-16T12:46:50Z</dcterms:modified>
</cp:coreProperties>
</file>