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y\Desktop\USCI%20CONVEGNO\USCI%202024\grafi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y\Desktop\USCI%20CONVEGNO\USCI%202024\grafic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y\Desktop\USCI%20CONVEGNO\USCI%202024\grafic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une.cagliari.loc\RisorseComuni\Informatica%20-%20Documenti\Silvana\USCI%202024\convegno%20bologna\grafic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une.cagliari.loc\RisorseComuni\Informatica%20-%20Documenti\Silvana\USCI%202024\convegno%20bologna\grafici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mune.cagliari.loc\RisorseComuni\Informatica%20-%20Documenti\Silvana\USCI%202024\convegno%20bologna\grafic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42756184403962E-2"/>
          <c:y val="5.1153018816194558E-2"/>
          <c:w val="0.9548995489954899"/>
          <c:h val="0.76880212637780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'città totali'!$E$2</c:f>
              <c:strCache>
                <c:ptCount val="1"/>
                <c:pt idx="0">
                  <c:v>percentuale occupati 2019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'città totali'!$B$10:$B$14</c:f>
              <c:strCache>
                <c:ptCount val="5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  <c:pt idx="3">
                  <c:v>Italia</c:v>
                </c:pt>
                <c:pt idx="4">
                  <c:v>Sardegna</c:v>
                </c:pt>
              </c:strCache>
            </c:strRef>
          </c:cat>
          <c:val>
            <c:numRef>
              <c:f>'città totali'!$E$3:$E$5</c:f>
              <c:numCache>
                <c:formatCode>0.0%</c:formatCode>
                <c:ptCount val="3"/>
                <c:pt idx="0">
                  <c:v>0.4266258036674298</c:v>
                </c:pt>
                <c:pt idx="1">
                  <c:v>0.41936468876575034</c:v>
                </c:pt>
                <c:pt idx="2">
                  <c:v>0.47448040753869097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7-4D63-BF23-86F3B2D1D27F}"/>
            </c:ext>
          </c:extLst>
        </c:ser>
        <c:ser>
          <c:idx val="1"/>
          <c:order val="1"/>
          <c:tx>
            <c:strRef>
              <c:f>'città totali'!$E$9</c:f>
              <c:strCache>
                <c:ptCount val="1"/>
                <c:pt idx="0">
                  <c:v>percentuale occupati 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'città totali'!$B$10:$B$14</c:f>
              <c:strCache>
                <c:ptCount val="5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  <c:pt idx="3">
                  <c:v>Italia</c:v>
                </c:pt>
                <c:pt idx="4">
                  <c:v>Sardegna</c:v>
                </c:pt>
              </c:strCache>
            </c:strRef>
          </c:cat>
          <c:val>
            <c:numRef>
              <c:f>'città totali'!$E$10:$E$12</c:f>
              <c:numCache>
                <c:formatCode>0.0%</c:formatCode>
                <c:ptCount val="3"/>
                <c:pt idx="0">
                  <c:v>0.42723407401929975</c:v>
                </c:pt>
                <c:pt idx="1">
                  <c:v>0.42312735541964291</c:v>
                </c:pt>
                <c:pt idx="2">
                  <c:v>0.4754909452128066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7-4D63-BF23-86F3B2D1D2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506240"/>
        <c:axId val="136604480"/>
      </c:barChart>
      <c:catAx>
        <c:axId val="13850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604480"/>
        <c:crosses val="autoZero"/>
        <c:auto val="1"/>
        <c:lblAlgn val="ctr"/>
        <c:lblOffset val="100"/>
        <c:noMultiLvlLbl val="0"/>
      </c:catAx>
      <c:valAx>
        <c:axId val="1366044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8506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656309466803661E-2"/>
          <c:y val="0.87117120489130817"/>
          <c:w val="0.8697600746976516"/>
          <c:h val="0.103134050695528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58712265242166E-3"/>
          <c:y val="1.4935114706151484E-2"/>
          <c:w val="0.9548995489954899"/>
          <c:h val="0.76880212637780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'città totali'!$E$2</c:f>
              <c:strCache>
                <c:ptCount val="1"/>
                <c:pt idx="0">
                  <c:v>percentuale occupati 2019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461-4EC2-BC3E-50D597E919B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'città totali'!$B$13:$B$14</c:f>
              <c:strCache>
                <c:ptCount val="2"/>
                <c:pt idx="0">
                  <c:v>Italia</c:v>
                </c:pt>
                <c:pt idx="1">
                  <c:v>Sardegna</c:v>
                </c:pt>
              </c:strCache>
            </c:strRef>
          </c:cat>
          <c:val>
            <c:numRef>
              <c:f>'città totali'!$E$6:$E$7</c:f>
              <c:numCache>
                <c:formatCode>0.0%</c:formatCode>
                <c:ptCount val="2"/>
                <c:pt idx="0">
                  <c:v>0.45580200105813595</c:v>
                </c:pt>
                <c:pt idx="1">
                  <c:v>0.40876428417552829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61-4EC2-BC3E-50D597E919B9}"/>
            </c:ext>
          </c:extLst>
        </c:ser>
        <c:ser>
          <c:idx val="1"/>
          <c:order val="1"/>
          <c:tx>
            <c:strRef>
              <c:f>'città totali'!$E$9</c:f>
              <c:strCache>
                <c:ptCount val="1"/>
                <c:pt idx="0">
                  <c:v>percentuale occupati 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'città totali'!$B$13:$B$14</c:f>
              <c:strCache>
                <c:ptCount val="2"/>
                <c:pt idx="0">
                  <c:v>Italia</c:v>
                </c:pt>
                <c:pt idx="1">
                  <c:v>Sardegna</c:v>
                </c:pt>
              </c:strCache>
            </c:strRef>
          </c:cat>
          <c:val>
            <c:numRef>
              <c:f>'città totali'!$E$13:$E$14</c:f>
              <c:numCache>
                <c:formatCode>0.0%</c:formatCode>
                <c:ptCount val="2"/>
                <c:pt idx="0">
                  <c:v>0.45852662045018022</c:v>
                </c:pt>
                <c:pt idx="1">
                  <c:v>0.40962244861987523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61-4EC2-BC3E-50D597E919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6804352"/>
        <c:axId val="136607936"/>
      </c:barChart>
      <c:catAx>
        <c:axId val="136804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607936"/>
        <c:crosses val="autoZero"/>
        <c:auto val="1"/>
        <c:lblAlgn val="ctr"/>
        <c:lblOffset val="100"/>
        <c:noMultiLvlLbl val="0"/>
      </c:catAx>
      <c:valAx>
        <c:axId val="1366079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6804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899319699677232E-2"/>
          <c:y val="0.86242183730408883"/>
          <c:w val="0.83613810115249743"/>
          <c:h val="0.111848922765346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744756623490675E-2"/>
          <c:w val="0.9548995489954899"/>
          <c:h val="0.76880212637780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percentuale occupati 2019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</c:strCache>
            </c:strRef>
          </c:cat>
          <c:val>
            <c:numRef>
              <c:f>Sheet1!$E$3:$E$5</c:f>
              <c:numCache>
                <c:formatCode>0.0%</c:formatCode>
                <c:ptCount val="3"/>
                <c:pt idx="0">
                  <c:v>0.12223064611237469</c:v>
                </c:pt>
                <c:pt idx="1">
                  <c:v>0.11187592576457263</c:v>
                </c:pt>
                <c:pt idx="2">
                  <c:v>0.16975135539353151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A-45D0-ABF8-0B36F576B73F}"/>
            </c:ext>
          </c:extLst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percentuale occupati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Sheet1!$E$10:$E$12</c:f>
              <c:numCache>
                <c:formatCode>0.0%</c:formatCode>
                <c:ptCount val="3"/>
                <c:pt idx="0">
                  <c:v>0.13083715401596197</c:v>
                </c:pt>
                <c:pt idx="1">
                  <c:v>0.12090817908270265</c:v>
                </c:pt>
                <c:pt idx="2">
                  <c:v>0.16854340719215402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A-45D0-ABF8-0B36F576B7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5861760"/>
        <c:axId val="147584064"/>
      </c:barChart>
      <c:catAx>
        <c:axId val="135861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7584064"/>
        <c:crosses val="autoZero"/>
        <c:auto val="1"/>
        <c:lblAlgn val="ctr"/>
        <c:lblOffset val="100"/>
        <c:noMultiLvlLbl val="0"/>
      </c:catAx>
      <c:valAx>
        <c:axId val="1475840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5861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11672831894777E-2"/>
          <c:y val="4.449388209121246E-2"/>
          <c:w val="0.95478832716810524"/>
          <c:h val="0.77703163912074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'città 15_24 (2)'!$G$2</c:f>
              <c:strCache>
                <c:ptCount val="1"/>
                <c:pt idx="0">
                  <c:v>percentuale neet 2019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'città 15_24 (2)'!$B$3:$B$5</c:f>
              <c:strCache>
                <c:ptCount val="3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</c:strCache>
            </c:strRef>
          </c:cat>
          <c:val>
            <c:numRef>
              <c:f>'città 15_24 (2)'!$G$3:$G$5</c:f>
              <c:numCache>
                <c:formatCode>0.0%</c:formatCode>
                <c:ptCount val="3"/>
                <c:pt idx="0">
                  <c:v>7.834217841799343E-2</c:v>
                </c:pt>
                <c:pt idx="1">
                  <c:v>8.3209898056983533E-2</c:v>
                </c:pt>
                <c:pt idx="2">
                  <c:v>9.8710039259674712E-2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1-4692-8E43-3BC12778251D}"/>
            </c:ext>
          </c:extLst>
        </c:ser>
        <c:ser>
          <c:idx val="1"/>
          <c:order val="1"/>
          <c:tx>
            <c:strRef>
              <c:f>'città 15_24 (2)'!$G$9</c:f>
              <c:strCache>
                <c:ptCount val="1"/>
                <c:pt idx="0">
                  <c:v>percentuale neet 2021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'città 15_24 (2)'!$G$10:$G$12</c:f>
              <c:numCache>
                <c:formatCode>0.0%</c:formatCode>
                <c:ptCount val="3"/>
                <c:pt idx="0">
                  <c:v>8.1507896077432501E-2</c:v>
                </c:pt>
                <c:pt idx="1">
                  <c:v>8.5073402024254577E-2</c:v>
                </c:pt>
                <c:pt idx="2">
                  <c:v>0.10225208863058481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1-4692-8E43-3BC1277825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2467584"/>
        <c:axId val="41325056"/>
      </c:barChart>
      <c:catAx>
        <c:axId val="142467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325056"/>
        <c:crosses val="autoZero"/>
        <c:auto val="1"/>
        <c:lblAlgn val="ctr"/>
        <c:lblOffset val="100"/>
        <c:noMultiLvlLbl val="0"/>
      </c:catAx>
      <c:valAx>
        <c:axId val="4132505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2467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31140276120675E-2"/>
          <c:y val="5.6061258775562006E-2"/>
          <c:w val="0.9548995489954899"/>
          <c:h val="0.78332398092852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'INDICE DI FRAGILITA'' COMUNALE'!$E$2</c:f>
              <c:strCache>
                <c:ptCount val="1"/>
                <c:pt idx="0">
                  <c:v>INDICE COMPOSITO DI FRAGILITA' COMUNALE 2018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'INDICE DI FRAGILITA'' COMUNALE'!$B$10:$B$14</c:f>
              <c:strCache>
                <c:ptCount val="5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  <c:pt idx="3">
                  <c:v>Italia</c:v>
                </c:pt>
                <c:pt idx="4">
                  <c:v>Sardegna</c:v>
                </c:pt>
              </c:strCache>
            </c:strRef>
          </c:cat>
          <c:val>
            <c:numRef>
              <c:f>'INDICE DI FRAGILITA'' COMUNALE'!$E$3:$E$5</c:f>
              <c:numCache>
                <c:formatCode>0.0%</c:formatCode>
                <c:ptCount val="3"/>
                <c:pt idx="0">
                  <c:v>0.02</c:v>
                </c:pt>
                <c:pt idx="1">
                  <c:v>0.04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C-4E15-930B-EF6B40BE68DC}"/>
            </c:ext>
          </c:extLst>
        </c:ser>
        <c:ser>
          <c:idx val="1"/>
          <c:order val="1"/>
          <c:tx>
            <c:strRef>
              <c:f>'INDICE DI FRAGILITA'' COMUNALE'!$E$9</c:f>
              <c:strCache>
                <c:ptCount val="1"/>
                <c:pt idx="0">
                  <c:v>INDICE COMPOSITO DI FRAGILITA' COMUNALE 2019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'INDICE DI FRAGILITA'' COMUNALE'!$B$10:$B$14</c:f>
              <c:strCache>
                <c:ptCount val="5"/>
                <c:pt idx="0">
                  <c:v>Cagliari</c:v>
                </c:pt>
                <c:pt idx="1">
                  <c:v>Sassari </c:v>
                </c:pt>
                <c:pt idx="2">
                  <c:v>Olbia</c:v>
                </c:pt>
                <c:pt idx="3">
                  <c:v>Italia</c:v>
                </c:pt>
                <c:pt idx="4">
                  <c:v>Sardegna</c:v>
                </c:pt>
              </c:strCache>
            </c:strRef>
          </c:cat>
          <c:val>
            <c:numRef>
              <c:f>'INDICE DI FRAGILITA'' COMUNALE'!$E$10:$E$12</c:f>
              <c:numCache>
                <c:formatCode>0.0%</c:formatCode>
                <c:ptCount val="3"/>
                <c:pt idx="0">
                  <c:v>0.01</c:v>
                </c:pt>
                <c:pt idx="1">
                  <c:v>0.04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C-4E15-930B-EF6B40BE68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905600"/>
        <c:axId val="41327936"/>
      </c:barChart>
      <c:catAx>
        <c:axId val="178905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327936"/>
        <c:crosses val="autoZero"/>
        <c:auto val="1"/>
        <c:lblAlgn val="ctr"/>
        <c:lblOffset val="100"/>
        <c:noMultiLvlLbl val="0"/>
      </c:catAx>
      <c:valAx>
        <c:axId val="413279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78905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999932895723978E-2"/>
          <c:y val="0.90839482715140507"/>
          <c:w val="0.9"/>
          <c:h val="6.878272490444223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INDICE COMPOSITO DI FRAGILITA' COMUNALE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'INDICE DI FRAGILITA'' CAGLIARI'!$C$2</c:f>
              <c:strCache>
                <c:ptCount val="1"/>
                <c:pt idx="0">
                  <c:v>INDICE COMPOSITO DI FRAGILITA' COMUNALE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'INDICE DI FRAGILITA'' CAGLIARI'!$B$3:$B$14</c:f>
              <c:strCache>
                <c:ptCount val="12"/>
                <c:pt idx="0">
                  <c:v>Tasso di motorizzazione ad alta emissione  </c:v>
                </c:pt>
                <c:pt idx="1">
                  <c:v>Raccolta indifferenziata dei rifiuti urbani per abitante  </c:v>
                </c:pt>
                <c:pt idx="2">
                  <c:v>Aree protette  </c:v>
                </c:pt>
                <c:pt idx="3">
                  <c:v>Superficie a rischio di frane  </c:v>
                </c:pt>
                <c:pt idx="4">
                  <c:v>Consumo del suolo  </c:v>
                </c:pt>
                <c:pt idx="5">
                  <c:v>Indice di accessibilità ai servizi essenziali  </c:v>
                </c:pt>
                <c:pt idx="6">
                  <c:v>Indice di dipendenza della popolazione aggiustato  </c:v>
                </c:pt>
                <c:pt idx="7">
                  <c:v>Popolazione di età compresa fra 25 e 64 anni con titolo di studio non oltre la licenza di scuola media inferiore o di avviamento professionale  </c:v>
                </c:pt>
                <c:pt idx="8">
                  <c:v>Tasso di occupazione (20-64 anni)  </c:v>
                </c:pt>
                <c:pt idx="9">
                  <c:v>Tasso di incremento della popolazione  </c:v>
                </c:pt>
                <c:pt idx="10">
                  <c:v>Densità delle unità locali dell’industria e dei servizi - (ventile)  </c:v>
                </c:pt>
                <c:pt idx="11">
                  <c:v>Addetti in unità locali a bassa produttività di settore per l’industria e i servizi - (ventile)  </c:v>
                </c:pt>
              </c:strCache>
            </c:strRef>
          </c:cat>
          <c:val>
            <c:numRef>
              <c:f>'INDICE DI FRAGILITA'' CAGLIARI'!$C$3:$C$14</c:f>
              <c:numCache>
                <c:formatCode>#,##0.00</c:formatCode>
                <c:ptCount val="12"/>
                <c:pt idx="0">
                  <c:v>22.34</c:v>
                </c:pt>
                <c:pt idx="1">
                  <c:v>163.08000000000001</c:v>
                </c:pt>
                <c:pt idx="2">
                  <c:v>51.19</c:v>
                </c:pt>
                <c:pt idx="3">
                  <c:v>1.52</c:v>
                </c:pt>
                <c:pt idx="4">
                  <c:v>24.6</c:v>
                </c:pt>
                <c:pt idx="5">
                  <c:v>0</c:v>
                </c:pt>
                <c:pt idx="6">
                  <c:v>69.89</c:v>
                </c:pt>
                <c:pt idx="7">
                  <c:v>29.57</c:v>
                </c:pt>
                <c:pt idx="8">
                  <c:v>60.95</c:v>
                </c:pt>
                <c:pt idx="9">
                  <c:v>32.36</c:v>
                </c:pt>
                <c:pt idx="10">
                  <c:v>20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4-4F2C-80EC-EAA3438E0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4112568"/>
        <c:axId val="704107888"/>
      </c:barChart>
      <c:catAx>
        <c:axId val="70411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4107888"/>
        <c:crosses val="autoZero"/>
        <c:auto val="1"/>
        <c:lblAlgn val="ctr"/>
        <c:lblOffset val="100"/>
        <c:noMultiLvlLbl val="0"/>
      </c:catAx>
      <c:valAx>
        <c:axId val="70410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411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 i="0" baseline="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3383"/>
            <a:ext cx="9144000" cy="1736580"/>
          </a:xfrm>
        </p:spPr>
        <p:txBody>
          <a:bodyPr>
            <a:normAutofit/>
          </a:bodyPr>
          <a:lstStyle/>
          <a:p>
            <a:br>
              <a:rPr lang="it-IT" sz="3600" b="1" dirty="0"/>
            </a:br>
            <a:r>
              <a:rPr lang="it-IT" sz="2400" b="1" dirty="0"/>
              <a:t>MERCATO DEL LAVORO E INDICE COMPOSITO DI FRAGILITA’ COMUNALE IN SARDEGNA:</a:t>
            </a:r>
            <a:br>
              <a:rPr lang="it-IT" sz="2400" b="1" dirty="0"/>
            </a:br>
            <a:r>
              <a:rPr lang="it-IT" sz="2400" b="1" dirty="0"/>
              <a:t> REALTA’ A CONFRONTO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9891"/>
            <a:ext cx="9144000" cy="2105746"/>
          </a:xfrm>
        </p:spPr>
        <p:txBody>
          <a:bodyPr/>
          <a:lstStyle/>
          <a:p>
            <a:r>
              <a:rPr lang="it-IT" dirty="0"/>
              <a:t>                           </a:t>
            </a: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55C4BBC-DF51-F331-8182-FD4638CABFAF}"/>
              </a:ext>
            </a:extLst>
          </p:cNvPr>
          <p:cNvSpPr txBox="1">
            <a:spLocks/>
          </p:cNvSpPr>
          <p:nvPr/>
        </p:nvSpPr>
        <p:spPr>
          <a:xfrm flipH="1">
            <a:off x="5709754" y="3629892"/>
            <a:ext cx="6153585" cy="210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100" dirty="0"/>
          </a:p>
          <a:p>
            <a:pPr lvl="1"/>
            <a:endParaRPr lang="it-IT" dirty="0"/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ED17420B-DBB4-4CDA-447C-5BFD6C2B6C06}"/>
              </a:ext>
            </a:extLst>
          </p:cNvPr>
          <p:cNvSpPr txBox="1">
            <a:spLocks/>
          </p:cNvSpPr>
          <p:nvPr/>
        </p:nvSpPr>
        <p:spPr>
          <a:xfrm flipH="1">
            <a:off x="2181139" y="4616440"/>
            <a:ext cx="2634142" cy="567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3060065" algn="ctr"/>
                <a:tab pos="6120130" algn="r"/>
              </a:tabLst>
            </a:pPr>
            <a:r>
              <a:rPr lang="it-IT" sz="800" i="1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SERVIZIO SMART CITY E INNOVAZIONE TECNOLOGICA</a:t>
            </a:r>
          </a:p>
          <a:p>
            <a:pPr algn="ctr">
              <a:tabLst>
                <a:tab pos="3060065" algn="ctr"/>
                <a:tab pos="6120130" algn="r"/>
              </a:tabLst>
            </a:pPr>
            <a:r>
              <a:rPr lang="it-IT" sz="800" i="1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UFFICIO STATISTICA E CENSIMENTI</a:t>
            </a:r>
          </a:p>
          <a:p>
            <a:endParaRPr lang="it-IT" sz="1100" dirty="0"/>
          </a:p>
          <a:p>
            <a:pPr lvl="1"/>
            <a:endParaRPr lang="it-IT" dirty="0"/>
          </a:p>
        </p:txBody>
      </p:sp>
      <p:pic>
        <p:nvPicPr>
          <p:cNvPr id="15" name="immagini1">
            <a:extLst>
              <a:ext uri="{FF2B5EF4-FFF2-40B4-BE49-F238E27FC236}">
                <a16:creationId xmlns:a16="http://schemas.microsoft.com/office/drawing/2014/main" id="{C4783364-4AB9-94DB-219C-B2BFE6AB21B9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860751" y="3629891"/>
            <a:ext cx="1308578" cy="866622"/>
          </a:xfrm>
          <a:prstGeom prst="rect">
            <a:avLst/>
          </a:prstGeom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F1684D83-EC93-870C-2A52-338BC70F75CF}"/>
              </a:ext>
            </a:extLst>
          </p:cNvPr>
          <p:cNvSpPr txBox="1">
            <a:spLocks/>
          </p:cNvSpPr>
          <p:nvPr/>
        </p:nvSpPr>
        <p:spPr>
          <a:xfrm flipH="1">
            <a:off x="5924031" y="3629891"/>
            <a:ext cx="3874310" cy="1638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500" b="1" i="1" dirty="0"/>
          </a:p>
          <a:p>
            <a:endParaRPr lang="it-IT" sz="1500" b="1" i="1" dirty="0"/>
          </a:p>
          <a:p>
            <a:r>
              <a:rPr lang="it-IT" sz="1500" b="1" i="1" dirty="0"/>
              <a:t>Dott.ssa Silvana Siddi - </a:t>
            </a:r>
            <a:r>
              <a:rPr lang="it-IT" sz="1500" b="1" dirty="0"/>
              <a:t>Funzionario</a:t>
            </a:r>
          </a:p>
          <a:p>
            <a:r>
              <a:rPr lang="it-IT" sz="1500" b="1" dirty="0"/>
              <a:t>  </a:t>
            </a:r>
            <a:r>
              <a:rPr lang="it-IT" sz="1500" b="1" i="1" dirty="0"/>
              <a:t>Ing. Riccardo Castrignanò </a:t>
            </a:r>
            <a:r>
              <a:rPr lang="it-IT" sz="1500" b="1" dirty="0"/>
              <a:t>- Dirigente</a:t>
            </a:r>
          </a:p>
          <a:p>
            <a:pPr algn="l"/>
            <a:r>
              <a:rPr lang="it-IT" sz="1500" b="1" dirty="0"/>
              <a:t>                  </a:t>
            </a:r>
          </a:p>
          <a:p>
            <a:pPr lvl="1"/>
            <a:r>
              <a:rPr lang="it-IT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            </a:t>
            </a:r>
            <a:r>
              <a:rPr lang="it-IT" sz="1600" b="1" dirty="0"/>
              <a:t>ANNI 2019-2021. PERCENTUALE OCCUPATI TOTALI: REALTA’ A  CONFRONTO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495121"/>
              </p:ext>
            </p:extLst>
          </p:nvPr>
        </p:nvGraphicFramePr>
        <p:xfrm>
          <a:off x="6989196" y="1985819"/>
          <a:ext cx="4293704" cy="331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375469"/>
              </p:ext>
            </p:extLst>
          </p:nvPr>
        </p:nvGraphicFramePr>
        <p:xfrm>
          <a:off x="326830" y="2349859"/>
          <a:ext cx="5883137" cy="296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0" y="1470991"/>
            <a:ext cx="4293704" cy="413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    </a:t>
            </a:r>
            <a:r>
              <a:rPr lang="it-IT" sz="1000" b="1" dirty="0"/>
              <a:t>CAGLIARI                                        SASSARI                                   OLBIA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 txBox="1">
            <a:spLocks/>
          </p:cNvSpPr>
          <p:nvPr/>
        </p:nvSpPr>
        <p:spPr>
          <a:xfrm>
            <a:off x="990600" y="1496801"/>
            <a:ext cx="4925170" cy="355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     </a:t>
            </a:r>
            <a:r>
              <a:rPr lang="it-IT" sz="1300" b="1" dirty="0"/>
              <a:t>ITALIA                                                                                           SARDEGNA</a:t>
            </a:r>
          </a:p>
        </p:txBody>
      </p:sp>
      <p:pic>
        <p:nvPicPr>
          <p:cNvPr id="9" name="immagini1">
            <a:extLst>
              <a:ext uri="{FF2B5EF4-FFF2-40B4-BE49-F238E27FC236}">
                <a16:creationId xmlns:a16="http://schemas.microsoft.com/office/drawing/2014/main" id="{AFD01081-D93D-1799-5B11-BE9CE5C78A13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83465" y="326603"/>
            <a:ext cx="851026" cy="56131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54DCAB-7799-F497-908A-E492441EEA88}"/>
              </a:ext>
            </a:extLst>
          </p:cNvPr>
          <p:cNvSpPr txBox="1">
            <a:spLocks/>
          </p:cNvSpPr>
          <p:nvPr/>
        </p:nvSpPr>
        <p:spPr>
          <a:xfrm flipH="1">
            <a:off x="8110329" y="5772647"/>
            <a:ext cx="3753013" cy="34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900" dirty="0"/>
              <a:t>Fonti: elaborazione su dati Istat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61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600" b="1" dirty="0"/>
              <a:t>                     ANNI 2019-2021. OCCUPATI E NEET. ETA’ 15-24 ANNI: REALTA’ A CONFRONTO.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887867"/>
              </p:ext>
            </p:extLst>
          </p:nvPr>
        </p:nvGraphicFramePr>
        <p:xfrm>
          <a:off x="95417" y="2162756"/>
          <a:ext cx="5743321" cy="321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119" y="1630570"/>
            <a:ext cx="5072932" cy="6831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2000" b="1" u="sng" dirty="0"/>
              <a:t>PERCENTUALE NEET* 15-24 ANNI</a:t>
            </a:r>
          </a:p>
          <a:p>
            <a:pPr marL="0" indent="0">
              <a:buNone/>
            </a:pPr>
            <a:r>
              <a:rPr lang="it-IT" sz="2000" b="1" dirty="0"/>
              <a:t> 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730017"/>
              </p:ext>
            </p:extLst>
          </p:nvPr>
        </p:nvGraphicFramePr>
        <p:xfrm>
          <a:off x="5773640" y="2162755"/>
          <a:ext cx="6179820" cy="315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890CF0E4-D020-CF14-29B6-08E8F3CA49B9}"/>
              </a:ext>
            </a:extLst>
          </p:cNvPr>
          <p:cNvSpPr txBox="1">
            <a:spLocks/>
          </p:cNvSpPr>
          <p:nvPr/>
        </p:nvSpPr>
        <p:spPr>
          <a:xfrm>
            <a:off x="390940" y="1631968"/>
            <a:ext cx="5072932" cy="683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000" b="1" u="sng" dirty="0"/>
              <a:t>PERCENTUALE OCCUPATI 15-24 ANNI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000" b="1" dirty="0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CC39E80A-E505-9531-803A-986F31DB5C36}"/>
              </a:ext>
            </a:extLst>
          </p:cNvPr>
          <p:cNvSpPr txBox="1">
            <a:spLocks/>
          </p:cNvSpPr>
          <p:nvPr/>
        </p:nvSpPr>
        <p:spPr>
          <a:xfrm>
            <a:off x="6355519" y="5440574"/>
            <a:ext cx="5072932" cy="409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900" b="1" dirty="0"/>
              <a:t>*NEET</a:t>
            </a:r>
            <a:r>
              <a:rPr lang="it-IT" sz="900" b="1" i="1" dirty="0"/>
              <a:t>: Not in </a:t>
            </a:r>
            <a:r>
              <a:rPr lang="it-IT" sz="900" b="1" i="1" dirty="0" err="1"/>
              <a:t>Education</a:t>
            </a:r>
            <a:r>
              <a:rPr lang="it-IT" sz="900" b="1" i="1" dirty="0"/>
              <a:t> </a:t>
            </a:r>
            <a:r>
              <a:rPr lang="it-IT" sz="900" b="1" i="1" dirty="0" err="1"/>
              <a:t>Employment</a:t>
            </a:r>
            <a:r>
              <a:rPr lang="it-IT" sz="900" b="1" i="1" dirty="0"/>
              <a:t> or Training: </a:t>
            </a:r>
            <a:r>
              <a:rPr lang="it-IT" sz="900" b="1" dirty="0"/>
              <a:t>Casalinghe e In Altra condizione</a:t>
            </a:r>
            <a:r>
              <a:rPr lang="it-IT" sz="2000" b="1" dirty="0"/>
              <a:t> </a:t>
            </a:r>
          </a:p>
        </p:txBody>
      </p:sp>
      <p:pic>
        <p:nvPicPr>
          <p:cNvPr id="3" name="immagini1">
            <a:extLst>
              <a:ext uri="{FF2B5EF4-FFF2-40B4-BE49-F238E27FC236}">
                <a16:creationId xmlns:a16="http://schemas.microsoft.com/office/drawing/2014/main" id="{22A8EE20-F441-CB1C-411D-D5F8FCE9FE82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83465" y="326603"/>
            <a:ext cx="851026" cy="561315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79F0CCD-651C-C0B9-110E-40FE09CDB323}"/>
              </a:ext>
            </a:extLst>
          </p:cNvPr>
          <p:cNvSpPr txBox="1">
            <a:spLocks/>
          </p:cNvSpPr>
          <p:nvPr/>
        </p:nvSpPr>
        <p:spPr>
          <a:xfrm flipH="1">
            <a:off x="6459522" y="5772647"/>
            <a:ext cx="5403818" cy="34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900" dirty="0"/>
              <a:t>Fonti: elaborazione su dati Istat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600" b="1" dirty="0"/>
              <a:t>                     ANNI 2018-2019: INDICE COMPOSITO DI FRAGILITA’ COMUNALE (IFC). REALTA’ A CONFRONTO.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110329" y="5772647"/>
            <a:ext cx="3753013" cy="349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900" dirty="0"/>
              <a:t>Fonti: elaborazione su dati Istat</a:t>
            </a:r>
          </a:p>
          <a:p>
            <a:pPr lvl="1"/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 txBox="1">
            <a:spLocks/>
          </p:cNvSpPr>
          <p:nvPr/>
        </p:nvSpPr>
        <p:spPr>
          <a:xfrm flipH="1">
            <a:off x="8302485" y="1583635"/>
            <a:ext cx="3824577" cy="193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6386E626-EE11-4EB7-9406-1A99C8818A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9418"/>
              </p:ext>
            </p:extLst>
          </p:nvPr>
        </p:nvGraphicFramePr>
        <p:xfrm>
          <a:off x="2074143" y="2030135"/>
          <a:ext cx="7451090" cy="349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i1">
            <a:extLst>
              <a:ext uri="{FF2B5EF4-FFF2-40B4-BE49-F238E27FC236}">
                <a16:creationId xmlns:a16="http://schemas.microsoft.com/office/drawing/2014/main" id="{7BC836D1-7479-668E-05BC-CFAF93DE8B28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3465" y="326603"/>
            <a:ext cx="851026" cy="5613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794EF8C-429C-8554-79F5-AAEBB355F5E8}"/>
              </a:ext>
            </a:extLst>
          </p:cNvPr>
          <p:cNvSpPr txBox="1"/>
          <p:nvPr/>
        </p:nvSpPr>
        <p:spPr>
          <a:xfrm>
            <a:off x="2323749" y="1681802"/>
            <a:ext cx="68181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dirty="0"/>
              <a:t>          CAGLIARI                                                                                 SASSARI                                                             OLBIA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600" b="1" dirty="0"/>
              <a:t>                    ANNO 2019: INDICE COMPOSITO DI FRAGILITA’ COMUNALE. COMUNE DI CAGLIARI </a:t>
            </a:r>
            <a:r>
              <a:rPr lang="it-IT" sz="1600" b="1"/>
              <a:t>IN PARTICOLARE.</a:t>
            </a:r>
            <a:endParaRPr lang="it-IT" sz="1600" b="1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 txBox="1">
            <a:spLocks/>
          </p:cNvSpPr>
          <p:nvPr/>
        </p:nvSpPr>
        <p:spPr>
          <a:xfrm>
            <a:off x="990600" y="1631967"/>
            <a:ext cx="10515600" cy="4697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2FD63E8-CA50-2CC9-7A88-3B08AA850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154498"/>
              </p:ext>
            </p:extLst>
          </p:nvPr>
        </p:nvGraphicFramePr>
        <p:xfrm>
          <a:off x="838199" y="1294993"/>
          <a:ext cx="11169073" cy="4697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i1">
            <a:extLst>
              <a:ext uri="{FF2B5EF4-FFF2-40B4-BE49-F238E27FC236}">
                <a16:creationId xmlns:a16="http://schemas.microsoft.com/office/drawing/2014/main" id="{AA138527-828B-1071-6C08-7EE1D0436AB7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3465" y="326603"/>
            <a:ext cx="851026" cy="56131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10A954-49D6-5929-664B-14AECD8AD8EC}"/>
              </a:ext>
            </a:extLst>
          </p:cNvPr>
          <p:cNvSpPr txBox="1">
            <a:spLocks/>
          </p:cNvSpPr>
          <p:nvPr/>
        </p:nvSpPr>
        <p:spPr>
          <a:xfrm flipH="1">
            <a:off x="8875551" y="5654180"/>
            <a:ext cx="3130402" cy="54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1300" dirty="0"/>
              <a:t>                     </a:t>
            </a:r>
            <a:r>
              <a:rPr lang="it-IT" sz="900" dirty="0"/>
              <a:t>Fonti: elaborazione su dati Istat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180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Tema di Office</vt:lpstr>
      <vt:lpstr> MERCATO DEL LAVORO E INDICE COMPOSITO DI FRAGILITA’ COMUNALE IN SARDEGNA:  REALTA’ A CONFRONTO</vt:lpstr>
      <vt:lpstr>            ANNI 2019-2021. PERCENTUALE OCCUPATI TOTALI: REALTA’ A  CONFRONTO</vt:lpstr>
      <vt:lpstr>                     ANNI 2019-2021. OCCUPATI E NEET. ETA’ 15-24 ANNI: REALTA’ A CONFRONTO.</vt:lpstr>
      <vt:lpstr>                     ANNI 2018-2019: INDICE COMPOSITO DI FRAGILITA’ COMUNALE (IFC). REALTA’ A CONFRONTO.</vt:lpstr>
      <vt:lpstr>                    ANNO 2019: INDICE COMPOSITO DI FRAGILITA’ COMUNALE. COMUNE DI CAGLIARI IN PARTICOLARE.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Siddi, Silvana</cp:lastModifiedBy>
  <cp:revision>44</cp:revision>
  <dcterms:created xsi:type="dcterms:W3CDTF">2022-04-03T16:23:48Z</dcterms:created>
  <dcterms:modified xsi:type="dcterms:W3CDTF">2024-03-28T07:52:31Z</dcterms:modified>
</cp:coreProperties>
</file>