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2D"/>
    <a:srgbClr val="82002D"/>
    <a:srgbClr val="009242"/>
    <a:srgbClr val="339966"/>
    <a:srgbClr val="3A966F"/>
    <a:srgbClr val="2E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536" y="-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t>29/03/2024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6030526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86130C3-2C89-42BC-B4AE-AFBD187C6F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236" y="56940"/>
            <a:ext cx="4065527" cy="57358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424A422-6092-4661-BDDA-3CC1FE6F1DD3}"/>
              </a:ext>
            </a:extLst>
          </p:cNvPr>
          <p:cNvSpPr txBox="1"/>
          <p:nvPr userDrawn="1"/>
        </p:nvSpPr>
        <p:spPr>
          <a:xfrm>
            <a:off x="-1" y="714138"/>
            <a:ext cx="1219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2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  <a:p>
            <a:pPr algn="ctr">
              <a:spcAft>
                <a:spcPts val="0"/>
              </a:spcAft>
            </a:pPr>
            <a:r>
              <a:rPr lang="it-IT" sz="14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Statistica per la misurazione del valore pubblico e per la programmazione e valutazione delle politiche locali</a:t>
            </a:r>
          </a:p>
          <a:p>
            <a:pPr algn="ctr">
              <a:spcAft>
                <a:spcPts val="0"/>
              </a:spcAft>
            </a:pPr>
            <a:r>
              <a:rPr lang="it-IT" sz="1200" b="0" i="0" u="none" strike="noStrike" baseline="0" dirty="0">
                <a:solidFill>
                  <a:srgbClr val="E6002D"/>
                </a:solidFill>
                <a:effectLst/>
                <a:latin typeface="+mn-lt"/>
                <a:ea typeface="Tahoma" panose="020B0604030504040204" pitchFamily="34" charset="0"/>
                <a:cs typeface="Times New Roman" panose="02020603050405020304" pitchFamily="18" charset="0"/>
              </a:rPr>
              <a:t>11</a:t>
            </a:r>
            <a:r>
              <a:rPr lang="it-IT" sz="1200" b="0" i="0" u="none" strike="noStrike" baseline="0" dirty="0">
                <a:solidFill>
                  <a:srgbClr val="E6002D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e 12 aprile 2024 – Cappella Farnese – Palazzo d’Accursio, Bologna</a:t>
            </a:r>
            <a:endParaRPr lang="it-IT" sz="1200" b="0" dirty="0">
              <a:solidFill>
                <a:srgbClr val="E6002D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6B21584-D917-4929-B1CC-AF63B37EC8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26" y="6025513"/>
            <a:ext cx="1564683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859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158216"/>
            <a:ext cx="12192000" cy="129063"/>
          </a:xfrm>
          <a:prstGeom prst="rect">
            <a:avLst/>
          </a:prstGeom>
          <a:solidFill>
            <a:srgbClr val="E6002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0625194-F8A9-41B6-AD77-33E129EBDDC1}"/>
              </a:ext>
            </a:extLst>
          </p:cNvPr>
          <p:cNvSpPr txBox="1"/>
          <p:nvPr userDrawn="1"/>
        </p:nvSpPr>
        <p:spPr>
          <a:xfrm>
            <a:off x="3453246" y="6447066"/>
            <a:ext cx="528550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500" b="1" dirty="0">
                <a:solidFill>
                  <a:srgbClr val="E6002D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IL VALORE DELLA STATISTICA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7F19B5F-49BE-4DD5-86AC-B43E308905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7078" y="6333858"/>
            <a:ext cx="967475" cy="5040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FD223DDD-4CF3-4AD6-96B4-BEF98E3972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85879"/>
            <a:ext cx="2724255" cy="38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t>29/03/2024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5943"/>
            <a:ext cx="9144000" cy="1394019"/>
          </a:xfrm>
        </p:spPr>
        <p:txBody>
          <a:bodyPr>
            <a:normAutofit fontScale="90000"/>
          </a:bodyPr>
          <a:lstStyle/>
          <a:p>
            <a:r>
              <a:rPr lang="it-IT" dirty="0"/>
              <a:t>La qualità dei Comuni nel Sistan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 focus sulle caratteristiche dei comuni, associati e non, alla luce del Codice Italiano per la Qualità delle Statistiche Ufficiali</a:t>
            </a:r>
          </a:p>
          <a:p>
            <a:endParaRPr lang="it-IT" dirty="0"/>
          </a:p>
          <a:p>
            <a:r>
              <a:rPr lang="it-IT" dirty="0"/>
              <a:t>Tebala Domenico – Istat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E82E8-F3FD-4DD2-A4C0-8C8A6A9B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6963"/>
            <a:ext cx="12192000" cy="1427604"/>
          </a:xfrm>
        </p:spPr>
        <p:txBody>
          <a:bodyPr/>
          <a:lstStyle/>
          <a:p>
            <a:pPr>
              <a:lnSpc>
                <a:spcPts val="3300"/>
              </a:lnSpc>
            </a:pPr>
            <a:r>
              <a:rPr lang="it-IT" sz="3400" dirty="0"/>
              <a:t>Principio 1 -  indipendenza professionale</a:t>
            </a:r>
            <a:br>
              <a:rPr lang="it-IT" sz="3400" dirty="0"/>
            </a:br>
            <a:r>
              <a:rPr lang="it-IT" sz="3400" dirty="0"/>
              <a:t>Principio 2 - mandato per la rilevazione di dati e l’accesso ai dati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233B3EC-1532-98EE-4A4B-13798516B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976" y="1328929"/>
            <a:ext cx="7901304" cy="4863542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A6090A08-7F68-7506-A9B3-4EC28CA32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73" y="1738276"/>
            <a:ext cx="3898366" cy="445419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4DB6C90-EB76-7FF4-F8B7-C91795B73930}"/>
              </a:ext>
            </a:extLst>
          </p:cNvPr>
          <p:cNvSpPr txBox="1"/>
          <p:nvPr/>
        </p:nvSpPr>
        <p:spPr>
          <a:xfrm>
            <a:off x="192024" y="1310641"/>
            <a:ext cx="3805415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700" dirty="0"/>
              <a:t>% Diffusione lavori statistici – Anno 2023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CA4F50D-6891-E92E-7452-00DC8C88021E}"/>
              </a:ext>
            </a:extLst>
          </p:cNvPr>
          <p:cNvSpPr txBox="1"/>
          <p:nvPr/>
        </p:nvSpPr>
        <p:spPr>
          <a:xfrm>
            <a:off x="301516" y="5378082"/>
            <a:ext cx="1188719" cy="33855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</a:rPr>
              <a:t>Italia 27,1%</a:t>
            </a:r>
          </a:p>
        </p:txBody>
      </p:sp>
    </p:spTree>
    <p:extLst>
      <p:ext uri="{BB962C8B-B14F-4D97-AF65-F5344CB8AC3E}">
        <p14:creationId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0FA947BE-BD17-6B5E-7B67-B998CF079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6963"/>
            <a:ext cx="12192000" cy="1427604"/>
          </a:xfrm>
        </p:spPr>
        <p:txBody>
          <a:bodyPr/>
          <a:lstStyle/>
          <a:p>
            <a:pPr>
              <a:lnSpc>
                <a:spcPts val="3300"/>
              </a:lnSpc>
            </a:pPr>
            <a:r>
              <a:rPr lang="it-IT" sz="3400" dirty="0"/>
              <a:t>Principio 3 – adeguatezza delle risorse</a:t>
            </a:r>
            <a:br>
              <a:rPr lang="it-IT" sz="3400" dirty="0"/>
            </a:br>
            <a:r>
              <a:rPr lang="it-IT" sz="3400" dirty="0"/>
              <a:t>Principio 4 – impegno a favore della qualità</a:t>
            </a:r>
            <a:br>
              <a:rPr lang="it-IT" sz="3400" dirty="0"/>
            </a:br>
            <a:r>
              <a:rPr lang="it-IT" sz="3400" dirty="0"/>
              <a:t>Principio 5 – riservatezza statistica e protezione dati personali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EE88545-3713-CEA1-3413-0BC8DA1FA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40" y="1310641"/>
            <a:ext cx="6426717" cy="495045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2841BD-9A02-6080-1C5E-F31A0725CF51}"/>
              </a:ext>
            </a:extLst>
          </p:cNvPr>
          <p:cNvSpPr txBox="1"/>
          <p:nvPr/>
        </p:nvSpPr>
        <p:spPr>
          <a:xfrm>
            <a:off x="192024" y="1310641"/>
            <a:ext cx="5046716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700" dirty="0"/>
              <a:t>% Conoscenza metodi e strumenti qualità – Anno 2023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684E5F7-CB4D-954F-70D0-63C5D94A0D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19" y="1664584"/>
            <a:ext cx="4018501" cy="4532952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A6C7DD5B-305A-FE6F-1103-5AE22CB7B214}"/>
              </a:ext>
            </a:extLst>
          </p:cNvPr>
          <p:cNvSpPr txBox="1"/>
          <p:nvPr/>
        </p:nvSpPr>
        <p:spPr>
          <a:xfrm>
            <a:off x="526543" y="5378082"/>
            <a:ext cx="1188719" cy="33855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</a:rPr>
              <a:t>Italia 72,6%</a:t>
            </a:r>
          </a:p>
        </p:txBody>
      </p:sp>
    </p:spTree>
    <p:extLst>
      <p:ext uri="{BB962C8B-B14F-4D97-AF65-F5344CB8AC3E}">
        <p14:creationId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B4FBB014-0F3F-FBAC-E6A7-4937B8618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3200"/>
            <a:ext cx="12192000" cy="1574801"/>
          </a:xfrm>
        </p:spPr>
        <p:txBody>
          <a:bodyPr/>
          <a:lstStyle/>
          <a:p>
            <a:pPr>
              <a:lnSpc>
                <a:spcPts val="2900"/>
              </a:lnSpc>
            </a:pPr>
            <a:r>
              <a:rPr lang="it-IT" sz="3400" dirty="0"/>
              <a:t>Principio 6 – imparzialità e obiettività</a:t>
            </a:r>
            <a:br>
              <a:rPr lang="it-IT" sz="3400" dirty="0"/>
            </a:br>
            <a:r>
              <a:rPr lang="it-IT" sz="3400" dirty="0"/>
              <a:t>Principio 7 – solida metodologia</a:t>
            </a:r>
            <a:br>
              <a:rPr lang="it-IT" sz="3400" dirty="0"/>
            </a:br>
            <a:r>
              <a:rPr lang="it-IT" sz="3400" dirty="0"/>
              <a:t>Principio 9 – onere non eccessivo sui rispondenti</a:t>
            </a:r>
            <a:br>
              <a:rPr lang="it-IT" sz="3400" dirty="0"/>
            </a:br>
            <a:br>
              <a:rPr lang="it-IT" sz="3400" dirty="0"/>
            </a:br>
            <a:endParaRPr lang="it-IT" sz="3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D8266B4-94BA-63CA-4E9D-5511CCE89F48}"/>
              </a:ext>
            </a:extLst>
          </p:cNvPr>
          <p:cNvSpPr txBox="1"/>
          <p:nvPr/>
        </p:nvSpPr>
        <p:spPr>
          <a:xfrm>
            <a:off x="7104380" y="75987"/>
            <a:ext cx="6182360" cy="797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it-IT" sz="3400" dirty="0">
                <a:latin typeface="+mj-lt"/>
                <a:ea typeface="+mj-ea"/>
                <a:cs typeface="+mj-cs"/>
              </a:rPr>
              <a:t>Principio 11 – accuratezza e attendibilità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6EB90849-075A-65ED-7CDD-909D98975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688" y="1358628"/>
            <a:ext cx="6072378" cy="4781314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7C90A9A9-4449-56BA-146B-009F5EDA7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66" y="1715772"/>
            <a:ext cx="4084287" cy="448640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424C10D-C986-6C1F-ACB8-EE036B302005}"/>
              </a:ext>
            </a:extLst>
          </p:cNvPr>
          <p:cNvSpPr txBox="1"/>
          <p:nvPr/>
        </p:nvSpPr>
        <p:spPr>
          <a:xfrm>
            <a:off x="192024" y="1310641"/>
            <a:ext cx="5046716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00" dirty="0"/>
              <a:t>% Applicazioni metodi Istat – Anno 2023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60391F6-892D-0F6B-94A2-8D8317547873}"/>
              </a:ext>
            </a:extLst>
          </p:cNvPr>
          <p:cNvSpPr txBox="1"/>
          <p:nvPr/>
        </p:nvSpPr>
        <p:spPr>
          <a:xfrm>
            <a:off x="614934" y="5378082"/>
            <a:ext cx="1188719" cy="33855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</a:rPr>
              <a:t>Italia 61,8%</a:t>
            </a:r>
          </a:p>
        </p:txBody>
      </p:sp>
    </p:spTree>
    <p:extLst>
      <p:ext uri="{BB962C8B-B14F-4D97-AF65-F5344CB8AC3E}">
        <p14:creationId xmlns:p14="http://schemas.microsoft.com/office/powerpoint/2010/main" val="9079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B55D114D-AABC-D1EF-FA12-A0288450A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664584"/>
            <a:ext cx="4011788" cy="456248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2E079D6-E1C0-92CF-FA59-C2B33CFCC21D}"/>
              </a:ext>
            </a:extLst>
          </p:cNvPr>
          <p:cNvSpPr txBox="1"/>
          <p:nvPr/>
        </p:nvSpPr>
        <p:spPr>
          <a:xfrm>
            <a:off x="-102626" y="1310641"/>
            <a:ext cx="5046716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00" dirty="0"/>
              <a:t>% Dati open – Anno 2023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4E524FB-45EF-B08A-478C-365C944F4CCA}"/>
              </a:ext>
            </a:extLst>
          </p:cNvPr>
          <p:cNvSpPr txBox="1"/>
          <p:nvPr/>
        </p:nvSpPr>
        <p:spPr>
          <a:xfrm>
            <a:off x="611628" y="5378082"/>
            <a:ext cx="1188719" cy="33855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</a:rPr>
              <a:t>Italia 44,8%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3771E5C-169D-301F-719A-F72341559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16963"/>
            <a:ext cx="12192000" cy="1427604"/>
          </a:xfrm>
        </p:spPr>
        <p:txBody>
          <a:bodyPr/>
          <a:lstStyle/>
          <a:p>
            <a:pPr>
              <a:lnSpc>
                <a:spcPts val="3300"/>
              </a:lnSpc>
            </a:pPr>
            <a:r>
              <a:rPr lang="it-IT" sz="3400" dirty="0"/>
              <a:t>Principio 15 -  accessibilità e chiarezza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F33677F-0C47-F09A-70D7-9C8966CE5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2039" y="1401528"/>
            <a:ext cx="6930771" cy="46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87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152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La qualità dei Comuni nel Sistan</vt:lpstr>
      <vt:lpstr>Principio 1 -  indipendenza professionale Principio 2 - mandato per la rilevazione di dati e l’accesso ai dati</vt:lpstr>
      <vt:lpstr>Principio 3 – adeguatezza delle risorse Principio 4 – impegno a favore della qualità Principio 5 – riservatezza statistica e protezione dati personali</vt:lpstr>
      <vt:lpstr>Principio 6 – imparzialità e obiettività Principio 7 – solida metodologia Principio 9 – onere non eccessivo sui rispondenti  </vt:lpstr>
      <vt:lpstr>Principio 15 -  accessibilità e chiarezza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Domenico Tebala</cp:lastModifiedBy>
  <cp:revision>26</cp:revision>
  <dcterms:created xsi:type="dcterms:W3CDTF">2022-04-03T16:23:48Z</dcterms:created>
  <dcterms:modified xsi:type="dcterms:W3CDTF">2024-03-29T14:17:48Z</dcterms:modified>
</cp:coreProperties>
</file>