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339966"/>
    <a:srgbClr val="3A966F"/>
    <a:srgbClr val="2EA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62" d="100"/>
          <a:sy n="162" d="100"/>
        </p:scale>
        <p:origin x="264" y="1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6D3F48-382F-4B72-BC87-DC100CD60C83}"/>
              </a:ext>
            </a:extLst>
          </p:cNvPr>
          <p:cNvSpPr>
            <a:spLocks noGrp="1"/>
          </p:cNvSpPr>
          <p:nvPr>
            <p:ph type="ctrTitle"/>
          </p:nvPr>
        </p:nvSpPr>
        <p:spPr>
          <a:xfrm>
            <a:off x="1524000" y="1902691"/>
            <a:ext cx="9144000" cy="2120300"/>
          </a:xfrm>
        </p:spPr>
        <p:txBody>
          <a:bodyPr anchor="b"/>
          <a:lstStyle>
            <a:lvl1pPr algn="ctr">
              <a:defRPr sz="6000"/>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6541C495-DB64-4F7C-B500-324C14EF02AC}"/>
              </a:ext>
            </a:extLst>
          </p:cNvPr>
          <p:cNvSpPr>
            <a:spLocks noGrp="1"/>
          </p:cNvSpPr>
          <p:nvPr>
            <p:ph type="subTitle" idx="1"/>
          </p:nvPr>
        </p:nvSpPr>
        <p:spPr>
          <a:xfrm>
            <a:off x="1524000" y="40798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9F0C50-05F5-4BB4-ADDE-27AD0E73C160}"/>
              </a:ext>
            </a:extLst>
          </p:cNvPr>
          <p:cNvSpPr>
            <a:spLocks noGrp="1"/>
          </p:cNvSpPr>
          <p:nvPr>
            <p:ph type="dt" sz="half" idx="10"/>
          </p:nvPr>
        </p:nvSpPr>
        <p:spPr/>
        <p:txBody>
          <a:bodyPr/>
          <a:lstStyle/>
          <a:p>
            <a:fld id="{C751E833-4013-4AE2-949E-1B3A04012AA4}" type="datetimeFigureOut">
              <a:rPr lang="it-IT" smtClean="0"/>
              <a:t>09/06/2023</a:t>
            </a:fld>
            <a:endParaRPr lang="it-IT"/>
          </a:p>
        </p:txBody>
      </p:sp>
      <p:sp>
        <p:nvSpPr>
          <p:cNvPr id="6" name="Segnaposto numero diapositiva 5">
            <a:extLst>
              <a:ext uri="{FF2B5EF4-FFF2-40B4-BE49-F238E27FC236}">
                <a16:creationId xmlns:a16="http://schemas.microsoft.com/office/drawing/2014/main" id="{687F9CD4-ED97-4763-9772-F6D8614EA295}"/>
              </a:ext>
            </a:extLst>
          </p:cNvPr>
          <p:cNvSpPr>
            <a:spLocks noGrp="1"/>
          </p:cNvSpPr>
          <p:nvPr>
            <p:ph type="sldNum" sz="quarter" idx="12"/>
          </p:nvPr>
        </p:nvSpPr>
        <p:spPr/>
        <p:txBody>
          <a:bodyPr/>
          <a:lstStyle/>
          <a:p>
            <a:fld id="{AD98B4D1-54DE-4516-9A2B-FFB59822C569}" type="slidenum">
              <a:rPr lang="it-IT" smtClean="0"/>
              <a:t>‹N›</a:t>
            </a:fld>
            <a:endParaRPr lang="it-IT"/>
          </a:p>
        </p:txBody>
      </p:sp>
      <p:sp>
        <p:nvSpPr>
          <p:cNvPr id="7" name="Rettangolo 6">
            <a:extLst>
              <a:ext uri="{FF2B5EF4-FFF2-40B4-BE49-F238E27FC236}">
                <a16:creationId xmlns:a16="http://schemas.microsoft.com/office/drawing/2014/main" id="{0172F75D-7C50-4D08-8BB6-3D4228D2700B}"/>
              </a:ext>
            </a:extLst>
          </p:cNvPr>
          <p:cNvSpPr/>
          <p:nvPr userDrawn="1"/>
        </p:nvSpPr>
        <p:spPr>
          <a:xfrm>
            <a:off x="0" y="1575912"/>
            <a:ext cx="12192000" cy="220271"/>
          </a:xfrm>
          <a:prstGeom prst="rect">
            <a:avLst/>
          </a:prstGeom>
          <a:solidFill>
            <a:srgbClr val="00924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asellaDiTesto 8">
            <a:extLst>
              <a:ext uri="{FF2B5EF4-FFF2-40B4-BE49-F238E27FC236}">
                <a16:creationId xmlns:a16="http://schemas.microsoft.com/office/drawing/2014/main" id="{6E14E4C8-DF70-40F9-91C0-9F02DB32C4CF}"/>
              </a:ext>
            </a:extLst>
          </p:cNvPr>
          <p:cNvSpPr txBox="1"/>
          <p:nvPr userDrawn="1"/>
        </p:nvSpPr>
        <p:spPr>
          <a:xfrm>
            <a:off x="692726" y="807907"/>
            <a:ext cx="10834255" cy="684803"/>
          </a:xfrm>
          <a:prstGeom prst="rect">
            <a:avLst/>
          </a:prstGeom>
          <a:noFill/>
        </p:spPr>
        <p:txBody>
          <a:bodyPr wrap="square">
            <a:spAutoFit/>
          </a:bodyPr>
          <a:lstStyle/>
          <a:p>
            <a:pPr algn="ctr">
              <a:spcAft>
                <a:spcPts val="300"/>
              </a:spcAft>
            </a:pPr>
            <a:r>
              <a:rPr lang="it-IT" sz="2000" b="1" dirty="0">
                <a:solidFill>
                  <a:srgbClr val="009242"/>
                </a:solidFill>
                <a:effectLst/>
                <a:latin typeface="Lucida Sans" panose="020B0602030504020204" pitchFamily="34" charset="0"/>
                <a:ea typeface="Calibri" panose="020F0502020204030204" pitchFamily="34" charset="0"/>
                <a:cs typeface="Times New Roman" panose="02020603050405020304" pitchFamily="18" charset="0"/>
              </a:rPr>
              <a:t>TRAVOLTI DA UN INSOLITO DESTINO NEL MARE SMERALDO DEI DATI</a:t>
            </a:r>
          </a:p>
          <a:p>
            <a:pPr algn="ctr">
              <a:spcAft>
                <a:spcPts val="300"/>
              </a:spcAft>
            </a:pPr>
            <a:r>
              <a:rPr lang="it-IT" sz="1600" b="0" i="0" u="none" strike="noStrike" baseline="0" dirty="0">
                <a:solidFill>
                  <a:srgbClr val="009242"/>
                </a:solidFill>
                <a:latin typeface="Tahoma" panose="020B0604030504040204" pitchFamily="34" charset="0"/>
                <a:ea typeface="Tahoma" panose="020B0604030504040204" pitchFamily="34" charset="0"/>
                <a:cs typeface="Tahoma" panose="020B0604030504040204" pitchFamily="34" charset="0"/>
              </a:rPr>
              <a:t>15 e 16 giugno 2023 – Museo Archeologico, OLBIA</a:t>
            </a:r>
            <a:endParaRPr lang="it-IT" sz="1600" dirty="0">
              <a:solidFill>
                <a:srgbClr val="009242"/>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2">
            <a:extLst>
              <a:ext uri="{FF2B5EF4-FFF2-40B4-BE49-F238E27FC236}">
                <a16:creationId xmlns:a16="http://schemas.microsoft.com/office/drawing/2014/main" id="{100D2087-68B6-4CCA-B90C-C82614511B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31581" y="6018599"/>
            <a:ext cx="2528838" cy="798947"/>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4DE25D23-A0AA-4717-B1D2-876B9C3501D1}"/>
              </a:ext>
            </a:extLst>
          </p:cNvPr>
          <p:cNvPicPr>
            <a:picLocks noChangeAspect="1"/>
          </p:cNvPicPr>
          <p:nvPr userDrawn="1"/>
        </p:nvPicPr>
        <p:blipFill>
          <a:blip r:embed="rId3"/>
          <a:stretch>
            <a:fillRect/>
          </a:stretch>
        </p:blipFill>
        <p:spPr>
          <a:xfrm>
            <a:off x="4188662" y="126333"/>
            <a:ext cx="3814675" cy="633909"/>
          </a:xfrm>
          <a:prstGeom prst="rect">
            <a:avLst/>
          </a:prstGeom>
        </p:spPr>
      </p:pic>
    </p:spTree>
    <p:extLst>
      <p:ext uri="{BB962C8B-B14F-4D97-AF65-F5344CB8AC3E}">
        <p14:creationId xmlns:p14="http://schemas.microsoft.com/office/powerpoint/2010/main" val="227695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601B67-8FC2-4C70-8862-8C074477B4B3}"/>
              </a:ext>
            </a:extLst>
          </p:cNvPr>
          <p:cNvSpPr>
            <a:spLocks noGrp="1"/>
          </p:cNvSpPr>
          <p:nvPr>
            <p:ph type="title"/>
          </p:nvPr>
        </p:nvSpPr>
        <p:spPr>
          <a:xfrm>
            <a:off x="838200" y="140670"/>
            <a:ext cx="10515600" cy="976923"/>
          </a:xfrm>
        </p:spPr>
        <p:txBody>
          <a:bodyPr>
            <a:noAutofit/>
          </a:bodyPr>
          <a:lstStyle>
            <a:lvl1pPr>
              <a:defRPr sz="36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DF2C0DA2-8BF8-4638-A454-2C90203BEC62}"/>
              </a:ext>
            </a:extLst>
          </p:cNvPr>
          <p:cNvSpPr>
            <a:spLocks noGrp="1"/>
          </p:cNvSpPr>
          <p:nvPr>
            <p:ph idx="1"/>
          </p:nvPr>
        </p:nvSpPr>
        <p:spPr>
          <a:xfrm>
            <a:off x="838200" y="1479567"/>
            <a:ext cx="10515600" cy="469739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Rettangolo 6">
            <a:extLst>
              <a:ext uri="{FF2B5EF4-FFF2-40B4-BE49-F238E27FC236}">
                <a16:creationId xmlns:a16="http://schemas.microsoft.com/office/drawing/2014/main" id="{9E59697A-6655-44DF-9257-13E0CF36411B}"/>
              </a:ext>
            </a:extLst>
          </p:cNvPr>
          <p:cNvSpPr/>
          <p:nvPr userDrawn="1"/>
        </p:nvSpPr>
        <p:spPr>
          <a:xfrm>
            <a:off x="0" y="1208580"/>
            <a:ext cx="12192000" cy="180000"/>
          </a:xfrm>
          <a:prstGeom prst="rect">
            <a:avLst/>
          </a:prstGeom>
          <a:solidFill>
            <a:srgbClr val="00924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
            <a:extLst>
              <a:ext uri="{FF2B5EF4-FFF2-40B4-BE49-F238E27FC236}">
                <a16:creationId xmlns:a16="http://schemas.microsoft.com/office/drawing/2014/main" id="{E6A92041-1E72-4134-B64B-3791D8CECA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82787" y="6318000"/>
            <a:ext cx="1709213"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D86E0502-FC5E-4770-9A1E-02D2E42BB094}"/>
              </a:ext>
            </a:extLst>
          </p:cNvPr>
          <p:cNvSpPr/>
          <p:nvPr userDrawn="1"/>
        </p:nvSpPr>
        <p:spPr>
          <a:xfrm>
            <a:off x="-1" y="6241377"/>
            <a:ext cx="12192000" cy="36000"/>
          </a:xfrm>
          <a:prstGeom prst="rect">
            <a:avLst/>
          </a:prstGeom>
          <a:solidFill>
            <a:srgbClr val="00924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Immagine 11">
            <a:extLst>
              <a:ext uri="{FF2B5EF4-FFF2-40B4-BE49-F238E27FC236}">
                <a16:creationId xmlns:a16="http://schemas.microsoft.com/office/drawing/2014/main" id="{02F33FE0-8386-4380-8748-E784F3B6A51B}"/>
              </a:ext>
            </a:extLst>
          </p:cNvPr>
          <p:cNvPicPr>
            <a:picLocks noChangeAspect="1"/>
          </p:cNvPicPr>
          <p:nvPr userDrawn="1"/>
        </p:nvPicPr>
        <p:blipFill>
          <a:blip r:embed="rId3"/>
          <a:stretch>
            <a:fillRect/>
          </a:stretch>
        </p:blipFill>
        <p:spPr>
          <a:xfrm>
            <a:off x="-1" y="6318000"/>
            <a:ext cx="3249559" cy="540000"/>
          </a:xfrm>
          <a:prstGeom prst="rect">
            <a:avLst/>
          </a:prstGeom>
        </p:spPr>
      </p:pic>
      <p:sp>
        <p:nvSpPr>
          <p:cNvPr id="10" name="CasellaDiTesto 9">
            <a:extLst>
              <a:ext uri="{FF2B5EF4-FFF2-40B4-BE49-F238E27FC236}">
                <a16:creationId xmlns:a16="http://schemas.microsoft.com/office/drawing/2014/main" id="{3BAD98E6-5918-4BBF-A64D-520F5ED10C69}"/>
              </a:ext>
            </a:extLst>
          </p:cNvPr>
          <p:cNvSpPr txBox="1"/>
          <p:nvPr userDrawn="1"/>
        </p:nvSpPr>
        <p:spPr>
          <a:xfrm>
            <a:off x="2572327" y="6450818"/>
            <a:ext cx="7047345" cy="276999"/>
          </a:xfrm>
          <a:prstGeom prst="rect">
            <a:avLst/>
          </a:prstGeom>
          <a:noFill/>
        </p:spPr>
        <p:txBody>
          <a:bodyPr wrap="square">
            <a:spAutoFit/>
          </a:bodyPr>
          <a:lstStyle/>
          <a:p>
            <a:pPr algn="ctr">
              <a:spcAft>
                <a:spcPts val="300"/>
              </a:spcAft>
            </a:pPr>
            <a:r>
              <a:rPr lang="it-IT" sz="1200" b="1" dirty="0">
                <a:solidFill>
                  <a:srgbClr val="009242"/>
                </a:solidFill>
                <a:effectLst/>
                <a:latin typeface="Lucida Sans" panose="020B0602030504020204" pitchFamily="34" charset="0"/>
                <a:ea typeface="Calibri" panose="020F0502020204030204" pitchFamily="34" charset="0"/>
                <a:cs typeface="Times New Roman" panose="02020603050405020304" pitchFamily="18" charset="0"/>
              </a:rPr>
              <a:t>TRAVOLTI DA UN INSOLITO DESTINO NEL MARE SMERALDO DEI DATI</a:t>
            </a:r>
          </a:p>
        </p:txBody>
      </p:sp>
    </p:spTree>
    <p:extLst>
      <p:ext uri="{BB962C8B-B14F-4D97-AF65-F5344CB8AC3E}">
        <p14:creationId xmlns:p14="http://schemas.microsoft.com/office/powerpoint/2010/main" val="3062427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4F89EAD-6A09-4F26-84F1-5343EF68C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3470765-2F1D-4042-BEF3-49C3D1F58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49325E-BEBF-434B-8F33-EBBAA0BB8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1E833-4013-4AE2-949E-1B3A04012AA4}" type="datetimeFigureOut">
              <a:rPr lang="it-IT" smtClean="0"/>
              <a:t>09/06/2023</a:t>
            </a:fld>
            <a:endParaRPr lang="it-IT"/>
          </a:p>
        </p:txBody>
      </p:sp>
      <p:sp>
        <p:nvSpPr>
          <p:cNvPr id="5" name="Segnaposto piè di pagina 4">
            <a:extLst>
              <a:ext uri="{FF2B5EF4-FFF2-40B4-BE49-F238E27FC236}">
                <a16:creationId xmlns:a16="http://schemas.microsoft.com/office/drawing/2014/main" id="{73684F05-71D2-44E7-A11A-0133DA0D0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EB26961-C5A2-4C18-82C8-2C9188A213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8B4D1-54DE-4516-9A2B-FFB59822C569}" type="slidenum">
              <a:rPr lang="it-IT" smtClean="0"/>
              <a:t>‹N›</a:t>
            </a:fld>
            <a:endParaRPr lang="it-IT"/>
          </a:p>
        </p:txBody>
      </p:sp>
    </p:spTree>
    <p:extLst>
      <p:ext uri="{BB962C8B-B14F-4D97-AF65-F5344CB8AC3E}">
        <p14:creationId xmlns:p14="http://schemas.microsoft.com/office/powerpoint/2010/main" val="104033349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8B77E-294A-4AC8-8DA6-0BBB0466D3D2}"/>
              </a:ext>
            </a:extLst>
          </p:cNvPr>
          <p:cNvSpPr>
            <a:spLocks noGrp="1"/>
          </p:cNvSpPr>
          <p:nvPr>
            <p:ph type="ctrTitle"/>
          </p:nvPr>
        </p:nvSpPr>
        <p:spPr>
          <a:xfrm>
            <a:off x="6096000" y="2115943"/>
            <a:ext cx="4572000" cy="2093450"/>
          </a:xfrm>
        </p:spPr>
        <p:txBody>
          <a:bodyPr>
            <a:normAutofit fontScale="90000"/>
          </a:bodyPr>
          <a:lstStyle/>
          <a:p>
            <a:pPr algn="l"/>
            <a:r>
              <a:rPr lang="it-IT" dirty="0">
                <a:solidFill>
                  <a:srgbClr val="C00000"/>
                </a:solidFill>
              </a:rPr>
              <a:t>La mortalità in Italia negli anni della pandemia</a:t>
            </a:r>
          </a:p>
        </p:txBody>
      </p:sp>
      <p:pic>
        <p:nvPicPr>
          <p:cNvPr id="4" name="Picture 2">
            <a:extLst>
              <a:ext uri="{FF2B5EF4-FFF2-40B4-BE49-F238E27FC236}">
                <a16:creationId xmlns:a16="http://schemas.microsoft.com/office/drawing/2014/main" id="{1B725FEA-0F6B-449A-97EF-D0D3BA2CD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581" y="6018599"/>
            <a:ext cx="2528838" cy="79894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7">
            <a:extLst>
              <a:ext uri="{FF2B5EF4-FFF2-40B4-BE49-F238E27FC236}">
                <a16:creationId xmlns:a16="http://schemas.microsoft.com/office/drawing/2014/main" id="{E4AB7708-23E0-4701-A8F1-B2E751EDA0E5}"/>
              </a:ext>
            </a:extLst>
          </p:cNvPr>
          <p:cNvSpPr txBox="1"/>
          <p:nvPr/>
        </p:nvSpPr>
        <p:spPr>
          <a:xfrm>
            <a:off x="6923178" y="4895413"/>
            <a:ext cx="3644701" cy="76944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000" dirty="0">
                <a:solidFill>
                  <a:srgbClr val="009E47"/>
                </a:solidFill>
                <a:latin typeface="Bahnschrift Light" panose="020B0502040204020203" pitchFamily="34" charset="0"/>
              </a:rPr>
              <a:t>GIROLAMO D’ANNEO</a:t>
            </a:r>
          </a:p>
          <a:p>
            <a:r>
              <a:rPr lang="it-IT" sz="1200" dirty="0">
                <a:solidFill>
                  <a:srgbClr val="009E47"/>
                </a:solidFill>
                <a:latin typeface="Bahnschrift Light" panose="020B0502040204020203" pitchFamily="34" charset="0"/>
              </a:rPr>
              <a:t>RESPONSABILE STUDI E RICERCHE STATISTICHE</a:t>
            </a:r>
            <a:br>
              <a:rPr lang="it-IT" sz="1200" dirty="0">
                <a:solidFill>
                  <a:srgbClr val="009E47"/>
                </a:solidFill>
                <a:latin typeface="Bahnschrift Light" panose="020B0502040204020203" pitchFamily="34" charset="0"/>
              </a:rPr>
            </a:br>
            <a:r>
              <a:rPr lang="it-IT" sz="1200" dirty="0">
                <a:solidFill>
                  <a:srgbClr val="009E47"/>
                </a:solidFill>
                <a:latin typeface="Bahnschrift Light" panose="020B0502040204020203" pitchFamily="34" charset="0"/>
              </a:rPr>
              <a:t>COMUNE DI PALERMO</a:t>
            </a:r>
          </a:p>
        </p:txBody>
      </p:sp>
      <p:pic>
        <p:nvPicPr>
          <p:cNvPr id="6" name="Immagine 5">
            <a:extLst>
              <a:ext uri="{FF2B5EF4-FFF2-40B4-BE49-F238E27FC236}">
                <a16:creationId xmlns:a16="http://schemas.microsoft.com/office/drawing/2014/main" id="{867950C9-CC78-4000-90F3-CA3E9C31A899}"/>
              </a:ext>
            </a:extLst>
          </p:cNvPr>
          <p:cNvPicPr>
            <a:picLocks noChangeAspect="1"/>
          </p:cNvPicPr>
          <p:nvPr/>
        </p:nvPicPr>
        <p:blipFill>
          <a:blip r:embed="rId3"/>
          <a:stretch>
            <a:fillRect/>
          </a:stretch>
        </p:blipFill>
        <p:spPr>
          <a:xfrm>
            <a:off x="6220813" y="4962489"/>
            <a:ext cx="661371" cy="702365"/>
          </a:xfrm>
          <a:prstGeom prst="rect">
            <a:avLst/>
          </a:prstGeom>
        </p:spPr>
      </p:pic>
      <p:pic>
        <p:nvPicPr>
          <p:cNvPr id="1026" name="Picture 2" descr="covid-19 blu - covid 19 foto e immagini stock">
            <a:extLst>
              <a:ext uri="{FF2B5EF4-FFF2-40B4-BE49-F238E27FC236}">
                <a16:creationId xmlns:a16="http://schemas.microsoft.com/office/drawing/2014/main" id="{31867C6E-6418-4CD9-9623-0F4C3C611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20" y="2001416"/>
            <a:ext cx="5884326" cy="33075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9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6C2E814D-67BD-4E86-A85A-DC616775C1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 y="1400051"/>
            <a:ext cx="3692443" cy="4824000"/>
          </a:xfrm>
        </p:spPr>
      </p:pic>
      <p:sp>
        <p:nvSpPr>
          <p:cNvPr id="3" name="CasellaDiTesto 2">
            <a:extLst>
              <a:ext uri="{FF2B5EF4-FFF2-40B4-BE49-F238E27FC236}">
                <a16:creationId xmlns:a16="http://schemas.microsoft.com/office/drawing/2014/main" id="{E781944D-124B-47C8-A5E7-BFB232E673F9}"/>
              </a:ext>
            </a:extLst>
          </p:cNvPr>
          <p:cNvSpPr txBox="1"/>
          <p:nvPr/>
        </p:nvSpPr>
        <p:spPr>
          <a:xfrm>
            <a:off x="4295043" y="1386862"/>
            <a:ext cx="7894864" cy="4661276"/>
          </a:xfrm>
          <a:prstGeom prst="rect">
            <a:avLst/>
          </a:prstGeom>
          <a:noFill/>
        </p:spPr>
        <p:txBody>
          <a:bodyPr wrap="square" rtlCol="0">
            <a:spAutoFit/>
          </a:bodyPr>
          <a:lstStyle/>
          <a:p>
            <a:pPr>
              <a:lnSpc>
                <a:spcPct val="150000"/>
              </a:lnSpc>
            </a:pPr>
            <a:r>
              <a:rPr lang="it-IT" sz="2000" dirty="0"/>
              <a:t>In piena pandemia l’Istat ha avviato la tempestiva diffusione di dati sulla mortalità, in modo da contribuire alla diffusione di informazioni utili alla comprensione degli effetti dell’emergenza sanitaria da Covid-19.</a:t>
            </a:r>
          </a:p>
          <a:p>
            <a:pPr>
              <a:lnSpc>
                <a:spcPct val="150000"/>
              </a:lnSpc>
            </a:pPr>
            <a:r>
              <a:rPr lang="it-IT" sz="2000" dirty="0"/>
              <a:t>Grazie a questi dati è possibile misurare, al di là dei dati ufficiali sui decessi associati al Covid-19, qual è stato l’incremento della mortalità negli anni della pandemia, prendendo come riferimento la media dei decessi registrati nel periodo 2015-2019.</a:t>
            </a:r>
          </a:p>
          <a:p>
            <a:pPr>
              <a:lnSpc>
                <a:spcPct val="150000"/>
              </a:lnSpc>
            </a:pPr>
            <a:r>
              <a:rPr lang="it-IT" sz="2000"/>
              <a:t>Nel </a:t>
            </a:r>
            <a:r>
              <a:rPr lang="it-IT" sz="2000" dirty="0"/>
              <a:t>2019 gli scostamenti della mortalità nelle province rispetto alla media di riferimento sono stati molto contenuti, da -4,6% di Chieti a +4,5% </a:t>
            </a:r>
            <a:r>
              <a:rPr lang="it-IT" sz="2000"/>
              <a:t>di Cagliari.</a:t>
            </a:r>
            <a:endParaRPr lang="it-IT" sz="2000" dirty="0"/>
          </a:p>
        </p:txBody>
      </p:sp>
      <p:sp>
        <p:nvSpPr>
          <p:cNvPr id="7" name="Titolo 1">
            <a:extLst>
              <a:ext uri="{FF2B5EF4-FFF2-40B4-BE49-F238E27FC236}">
                <a16:creationId xmlns:a16="http://schemas.microsoft.com/office/drawing/2014/main" id="{6765038A-EAD0-B710-CE87-EB2354A68190}"/>
              </a:ext>
            </a:extLst>
          </p:cNvPr>
          <p:cNvSpPr>
            <a:spLocks noGrp="1"/>
          </p:cNvSpPr>
          <p:nvPr>
            <p:ph type="title"/>
          </p:nvPr>
        </p:nvSpPr>
        <p:spPr>
          <a:xfrm>
            <a:off x="0" y="140670"/>
            <a:ext cx="11353800" cy="976923"/>
          </a:xfrm>
        </p:spPr>
        <p:txBody>
          <a:bodyPr/>
          <a:lstStyle/>
          <a:p>
            <a:r>
              <a:rPr lang="it-IT" dirty="0">
                <a:solidFill>
                  <a:srgbClr val="C00000"/>
                </a:solidFill>
              </a:rPr>
              <a:t>La mortalità nelle province italiane</a:t>
            </a:r>
          </a:p>
        </p:txBody>
      </p:sp>
    </p:spTree>
    <p:extLst>
      <p:ext uri="{BB962C8B-B14F-4D97-AF65-F5344CB8AC3E}">
        <p14:creationId xmlns:p14="http://schemas.microsoft.com/office/powerpoint/2010/main" val="77821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03BE4-6C4A-4160-8943-F1F83C31CD75}"/>
              </a:ext>
            </a:extLst>
          </p:cNvPr>
          <p:cNvSpPr>
            <a:spLocks noGrp="1"/>
          </p:cNvSpPr>
          <p:nvPr>
            <p:ph type="title"/>
          </p:nvPr>
        </p:nvSpPr>
        <p:spPr>
          <a:xfrm>
            <a:off x="0" y="140670"/>
            <a:ext cx="11353800" cy="976923"/>
          </a:xfrm>
        </p:spPr>
        <p:txBody>
          <a:bodyPr/>
          <a:lstStyle/>
          <a:p>
            <a:r>
              <a:rPr lang="it-IT" dirty="0">
                <a:solidFill>
                  <a:srgbClr val="C00000"/>
                </a:solidFill>
              </a:rPr>
              <a:t>La mortalità nelle province italiane nel 2020</a:t>
            </a:r>
          </a:p>
        </p:txBody>
      </p:sp>
      <p:pic>
        <p:nvPicPr>
          <p:cNvPr id="5" name="Segnaposto contenuto 4">
            <a:extLst>
              <a:ext uri="{FF2B5EF4-FFF2-40B4-BE49-F238E27FC236}">
                <a16:creationId xmlns:a16="http://schemas.microsoft.com/office/drawing/2014/main" id="{A0EFD273-D51E-4010-81C0-B502B06379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98143"/>
            <a:ext cx="3692444" cy="4824000"/>
          </a:xfrm>
        </p:spPr>
      </p:pic>
      <p:sp>
        <p:nvSpPr>
          <p:cNvPr id="8" name="CasellaDiTesto 7">
            <a:extLst>
              <a:ext uri="{FF2B5EF4-FFF2-40B4-BE49-F238E27FC236}">
                <a16:creationId xmlns:a16="http://schemas.microsoft.com/office/drawing/2014/main" id="{A5FC916E-6C67-4544-B914-E982FBA9143D}"/>
              </a:ext>
            </a:extLst>
          </p:cNvPr>
          <p:cNvSpPr txBox="1"/>
          <p:nvPr/>
        </p:nvSpPr>
        <p:spPr>
          <a:xfrm>
            <a:off x="3777673" y="1386862"/>
            <a:ext cx="8412234" cy="4993931"/>
          </a:xfrm>
          <a:prstGeom prst="rect">
            <a:avLst/>
          </a:prstGeom>
          <a:noFill/>
        </p:spPr>
        <p:txBody>
          <a:bodyPr wrap="square" rtlCol="0">
            <a:spAutoFit/>
          </a:bodyPr>
          <a:lstStyle/>
          <a:p>
            <a:pPr>
              <a:lnSpc>
                <a:spcPct val="150000"/>
              </a:lnSpc>
            </a:pPr>
            <a:r>
              <a:rPr lang="it-IT" sz="1400" i="1" dirty="0"/>
              <a:t>Il 21 febbraio 2020 si registrano in Italia i primi casi di pazienti italiani.</a:t>
            </a:r>
          </a:p>
          <a:p>
            <a:pPr>
              <a:lnSpc>
                <a:spcPct val="150000"/>
              </a:lnSpc>
            </a:pPr>
            <a:r>
              <a:rPr lang="it-IT" sz="1400" i="1" dirty="0"/>
              <a:t>L’8 marzo 2020 il Governo vara misure restrittive volte al contenimento dei contagi: l’Italia entra in </a:t>
            </a:r>
            <a:r>
              <a:rPr lang="it-IT" sz="1400" i="1" dirty="0" err="1"/>
              <a:t>lockdown</a:t>
            </a:r>
            <a:r>
              <a:rPr lang="it-IT" sz="1400" i="1" dirty="0"/>
              <a:t>. L’11 marzo 2020 l’OMS dichiara lo stato di pandemia. L’8 ottobre 2020 esplode la seconda ondata di contagi.</a:t>
            </a:r>
          </a:p>
          <a:p>
            <a:pPr>
              <a:lnSpc>
                <a:spcPct val="150000"/>
              </a:lnSpc>
            </a:pPr>
            <a:r>
              <a:rPr lang="it-IT" sz="1400" i="1" dirty="0"/>
              <a:t>Il 21 dicembre 2020 l’EMA approva la somministrazione del vaccino Pfizer-BioNTech nei Paesi dell’UE. Il 27 dicembre 2020 iniziano le prime inoculazioni del vaccino in Italia.</a:t>
            </a:r>
          </a:p>
          <a:p>
            <a:pPr>
              <a:lnSpc>
                <a:spcPct val="150000"/>
              </a:lnSpc>
            </a:pPr>
            <a:r>
              <a:rPr lang="it-IT" sz="1600" dirty="0"/>
              <a:t>Le misure adottate hanno effettivamente impedito la diffusione del Covid-19 su tutto il territorio nazionale. Il maggior numero di contagi e di decessi si è registrato nelle regioni del Nord.</a:t>
            </a:r>
          </a:p>
          <a:p>
            <a:pPr>
              <a:lnSpc>
                <a:spcPct val="150000"/>
              </a:lnSpc>
            </a:pPr>
            <a:r>
              <a:rPr lang="it-IT" sz="1600" dirty="0"/>
              <a:t>Confrontando i dati diffusi dall’Istat sulla mortalità generale del 2020 con quelli relativi alla media 2015-2019, a livello nazionale si è registrato un incremento del 15,6%, dovuto soprattutto all’incremento registrato nelle regioni del Nord del 24,6%, mentre nelle regioni del Centro e del Mezzogiorno l’incremento è stato molto più limitato, pari rispettivamente al 7,5% e al 7,7%. Fra le regioni, l’incremento maggiore della mortalità si è registrato in Lombardia (+36,6%), seguita dalla PA di Trento (+29,9%) e dalla Val d’Aosta (+24,8%). Fra le province, gli incrementi più elevati si sono registrati a Bergamo (+60,6%), Cremona (+52,7%), Lodi (+46,7%) e Brescia (+40,7%).</a:t>
            </a:r>
          </a:p>
        </p:txBody>
      </p:sp>
    </p:spTree>
    <p:extLst>
      <p:ext uri="{BB962C8B-B14F-4D97-AF65-F5344CB8AC3E}">
        <p14:creationId xmlns:p14="http://schemas.microsoft.com/office/powerpoint/2010/main" val="212776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B0D8EA46-BE8E-4D93-B0B1-961F9D0996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98144"/>
            <a:ext cx="3692445" cy="4824000"/>
          </a:xfrm>
        </p:spPr>
      </p:pic>
      <p:sp>
        <p:nvSpPr>
          <p:cNvPr id="3" name="CasellaDiTesto 2">
            <a:extLst>
              <a:ext uri="{FF2B5EF4-FFF2-40B4-BE49-F238E27FC236}">
                <a16:creationId xmlns:a16="http://schemas.microsoft.com/office/drawing/2014/main" id="{D9C2239F-7478-0524-6968-8BA61463A6F8}"/>
              </a:ext>
            </a:extLst>
          </p:cNvPr>
          <p:cNvSpPr txBox="1"/>
          <p:nvPr/>
        </p:nvSpPr>
        <p:spPr>
          <a:xfrm>
            <a:off x="3768436" y="1386862"/>
            <a:ext cx="8421471" cy="4624599"/>
          </a:xfrm>
          <a:prstGeom prst="rect">
            <a:avLst/>
          </a:prstGeom>
          <a:noFill/>
        </p:spPr>
        <p:txBody>
          <a:bodyPr wrap="square" rtlCol="0">
            <a:spAutoFit/>
          </a:bodyPr>
          <a:lstStyle/>
          <a:p>
            <a:pPr>
              <a:lnSpc>
                <a:spcPct val="150000"/>
              </a:lnSpc>
            </a:pPr>
            <a:r>
              <a:rPr lang="it-IT" sz="1400" i="1" dirty="0"/>
              <a:t>Parte la campagna vaccinale. Si moltiplica il numero di varianti del virus.</a:t>
            </a:r>
          </a:p>
          <a:p>
            <a:pPr>
              <a:lnSpc>
                <a:spcPct val="150000"/>
              </a:lnSpc>
            </a:pPr>
            <a:r>
              <a:rPr lang="it-IT" sz="1400" i="1" dirty="0"/>
              <a:t>A fine febbraio 2021 esplode la terza ondata del contagio.</a:t>
            </a:r>
          </a:p>
          <a:p>
            <a:pPr>
              <a:lnSpc>
                <a:spcPct val="150000"/>
              </a:lnSpc>
            </a:pPr>
            <a:r>
              <a:rPr lang="it-IT" sz="1400" i="1" dirty="0"/>
              <a:t>Il 6 agosto 2021 diventa obbligatorio il </a:t>
            </a:r>
            <a:r>
              <a:rPr lang="it-IT" sz="1400" i="1" dirty="0" err="1"/>
              <a:t>GreenPass</a:t>
            </a:r>
            <a:r>
              <a:rPr lang="it-IT" sz="1400" i="1" dirty="0"/>
              <a:t>.</a:t>
            </a:r>
          </a:p>
          <a:p>
            <a:pPr>
              <a:lnSpc>
                <a:spcPct val="150000"/>
              </a:lnSpc>
            </a:pPr>
            <a:r>
              <a:rPr lang="it-IT" sz="1400" i="1" dirty="0"/>
              <a:t>A ottobre 2021 arrivano i primi farmaci antivirali specifici contro il Covid-19.</a:t>
            </a:r>
          </a:p>
          <a:p>
            <a:pPr>
              <a:lnSpc>
                <a:spcPct val="150000"/>
              </a:lnSpc>
            </a:pPr>
            <a:r>
              <a:rPr lang="it-IT" sz="1400" i="1" dirty="0"/>
              <a:t>A novembre 2021 esplode la quarta ondata di contagi.</a:t>
            </a:r>
          </a:p>
          <a:p>
            <a:pPr>
              <a:lnSpc>
                <a:spcPct val="150000"/>
              </a:lnSpc>
            </a:pPr>
            <a:r>
              <a:rPr lang="it-IT" sz="1600" dirty="0"/>
              <a:t>Le ondate di contagi del 2021 hanno colpito in modo più o meno intenso tutte le regioni.</a:t>
            </a:r>
          </a:p>
          <a:p>
            <a:pPr>
              <a:lnSpc>
                <a:spcPct val="150000"/>
              </a:lnSpc>
            </a:pPr>
            <a:r>
              <a:rPr lang="it-IT" sz="1600" dirty="0"/>
              <a:t>La mortalità generale è aumentata, rispetto alla media 2015-2019, del 9,8% e in particolare dell’8,2% nelle regioni del Nord, dell’8,6% nelle regioni del Centro e del 12,9% nelle regioni del Mezzogiorno.</a:t>
            </a:r>
          </a:p>
          <a:p>
            <a:pPr>
              <a:lnSpc>
                <a:spcPct val="150000"/>
              </a:lnSpc>
            </a:pPr>
            <a:r>
              <a:rPr lang="it-IT" sz="1600" dirty="0"/>
              <a:t>La regione in cui è aumentata maggiormente la mortalità è la Puglia (+18,5%), seguita dal Friuli Venezia Giulia e dal Molise (per entrambe +14,6%) e dalla PA di Bolzano (+13,6%).</a:t>
            </a:r>
          </a:p>
          <a:p>
            <a:pPr>
              <a:lnSpc>
                <a:spcPct val="150000"/>
              </a:lnSpc>
            </a:pPr>
            <a:r>
              <a:rPr lang="it-IT" sz="1600" dirty="0"/>
              <a:t>Fra le province, gli incrementi più elevati si sono registrati a Bari (+24,9%), Taranto (+22,0%), Prato (+21,0%) e Foggia (+18,9%).</a:t>
            </a:r>
          </a:p>
        </p:txBody>
      </p:sp>
      <p:sp>
        <p:nvSpPr>
          <p:cNvPr id="4" name="Titolo 1">
            <a:extLst>
              <a:ext uri="{FF2B5EF4-FFF2-40B4-BE49-F238E27FC236}">
                <a16:creationId xmlns:a16="http://schemas.microsoft.com/office/drawing/2014/main" id="{483F4ABA-D0F0-9EF9-EC51-57B98D8EEF12}"/>
              </a:ext>
            </a:extLst>
          </p:cNvPr>
          <p:cNvSpPr>
            <a:spLocks noGrp="1"/>
          </p:cNvSpPr>
          <p:nvPr>
            <p:ph type="title"/>
          </p:nvPr>
        </p:nvSpPr>
        <p:spPr>
          <a:xfrm>
            <a:off x="0" y="140670"/>
            <a:ext cx="11353800" cy="976923"/>
          </a:xfrm>
        </p:spPr>
        <p:txBody>
          <a:bodyPr/>
          <a:lstStyle/>
          <a:p>
            <a:r>
              <a:rPr lang="it-IT" dirty="0">
                <a:solidFill>
                  <a:srgbClr val="C00000"/>
                </a:solidFill>
              </a:rPr>
              <a:t>La mortalità nelle province italiane nel 2021</a:t>
            </a:r>
          </a:p>
        </p:txBody>
      </p:sp>
    </p:spTree>
    <p:extLst>
      <p:ext uri="{BB962C8B-B14F-4D97-AF65-F5344CB8AC3E}">
        <p14:creationId xmlns:p14="http://schemas.microsoft.com/office/powerpoint/2010/main" val="90797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C8A58444-7DE5-4A53-94F4-C8AC930404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98144"/>
            <a:ext cx="3692445" cy="4824000"/>
          </a:xfrm>
        </p:spPr>
      </p:pic>
      <p:sp>
        <p:nvSpPr>
          <p:cNvPr id="3" name="Titolo 1">
            <a:extLst>
              <a:ext uri="{FF2B5EF4-FFF2-40B4-BE49-F238E27FC236}">
                <a16:creationId xmlns:a16="http://schemas.microsoft.com/office/drawing/2014/main" id="{DBD7239B-F9CD-F20C-6A71-C2C480FFBFC9}"/>
              </a:ext>
            </a:extLst>
          </p:cNvPr>
          <p:cNvSpPr>
            <a:spLocks noGrp="1"/>
          </p:cNvSpPr>
          <p:nvPr>
            <p:ph type="title"/>
          </p:nvPr>
        </p:nvSpPr>
        <p:spPr>
          <a:xfrm>
            <a:off x="0" y="140670"/>
            <a:ext cx="11353800" cy="976923"/>
          </a:xfrm>
        </p:spPr>
        <p:txBody>
          <a:bodyPr/>
          <a:lstStyle/>
          <a:p>
            <a:r>
              <a:rPr lang="it-IT" dirty="0">
                <a:solidFill>
                  <a:srgbClr val="C00000"/>
                </a:solidFill>
              </a:rPr>
              <a:t>La mortalità nelle province italiane nel 2022</a:t>
            </a:r>
          </a:p>
        </p:txBody>
      </p:sp>
      <p:sp>
        <p:nvSpPr>
          <p:cNvPr id="4" name="CasellaDiTesto 3">
            <a:extLst>
              <a:ext uri="{FF2B5EF4-FFF2-40B4-BE49-F238E27FC236}">
                <a16:creationId xmlns:a16="http://schemas.microsoft.com/office/drawing/2014/main" id="{2C0980C5-10C2-2388-E6A9-0C163E3C6553}"/>
              </a:ext>
            </a:extLst>
          </p:cNvPr>
          <p:cNvSpPr txBox="1"/>
          <p:nvPr/>
        </p:nvSpPr>
        <p:spPr>
          <a:xfrm>
            <a:off x="3768436" y="1386862"/>
            <a:ext cx="8421471" cy="4578433"/>
          </a:xfrm>
          <a:prstGeom prst="rect">
            <a:avLst/>
          </a:prstGeom>
          <a:noFill/>
        </p:spPr>
        <p:txBody>
          <a:bodyPr wrap="square" rtlCol="0">
            <a:spAutoFit/>
          </a:bodyPr>
          <a:lstStyle/>
          <a:p>
            <a:pPr>
              <a:lnSpc>
                <a:spcPct val="150000"/>
              </a:lnSpc>
            </a:pPr>
            <a:r>
              <a:rPr lang="it-IT" sz="1400" i="1" dirty="0"/>
              <a:t>Il 7 gennaio 2022 viene introdotto l’obbligo vaccinale per gli over 50.</a:t>
            </a:r>
          </a:p>
          <a:p>
            <a:pPr>
              <a:lnSpc>
                <a:spcPct val="150000"/>
              </a:lnSpc>
            </a:pPr>
            <a:r>
              <a:rPr lang="it-IT" sz="1400" i="1" dirty="0"/>
              <a:t> L'11 febbraio decade l'obbligo di mascherina all'aperto. Il 1º aprile 2022 cessa lo stato d'emergenza, proclamato per la prima volta il 31 gennaio 2020. Il decreto-legge 24 marzo 2022, n. 24, regola l'uscita graduale dall'emergenza sanitaria. Il 1º maggio 2022 decade l'obbligo di indossare le mascherine, con alcune eccezioni. Il 1º ottobre decade l'obbligo di indossare le mascherine anche sui mezzi di trasporto mentre nelle strutture sanitarie, e similari viene prorogato l'obbligo di mascherina fino al 31 ottobre e, successivamente, fino al 31 dicembre 2022</a:t>
            </a:r>
          </a:p>
          <a:p>
            <a:pPr>
              <a:lnSpc>
                <a:spcPct val="150000"/>
              </a:lnSpc>
            </a:pPr>
            <a:r>
              <a:rPr lang="it-IT" sz="1600" dirty="0"/>
              <a:t>Anche nel 2022 la mortalità generale è stata sensibilmente più elevata rispetto alla media 2015-2019, +10,5% a livello nazionale, +10,4% nelle regioni del Nord, +9,2% nelle regioni del Centro e +11,6% nelle regioni del Mezzogiorno.</a:t>
            </a:r>
          </a:p>
          <a:p>
            <a:pPr>
              <a:lnSpc>
                <a:spcPct val="150000"/>
              </a:lnSpc>
            </a:pPr>
            <a:r>
              <a:rPr lang="it-IT" sz="1600" dirty="0"/>
              <a:t>La regione in cui è aumentata maggiormente la mortalità è la Sardegna (+21,9%), seguita dalla PA di Bolzano (+17,4%), dalla Lombardia (+12,2%) e dalla Puglia (+12,0%).</a:t>
            </a:r>
          </a:p>
          <a:p>
            <a:pPr>
              <a:lnSpc>
                <a:spcPct val="150000"/>
              </a:lnSpc>
            </a:pPr>
            <a:r>
              <a:rPr lang="it-IT" sz="1600" dirty="0"/>
              <a:t>Fra le province, gli incrementi più elevati si sono registrati a Cagliari (+25,2%), Sassari (+22,7%), Sud Sardegna (+21,0%) e Crotone (+19,7%).</a:t>
            </a:r>
          </a:p>
        </p:txBody>
      </p:sp>
    </p:spTree>
    <p:extLst>
      <p:ext uri="{BB962C8B-B14F-4D97-AF65-F5344CB8AC3E}">
        <p14:creationId xmlns:p14="http://schemas.microsoft.com/office/powerpoint/2010/main" val="39037871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790</Words>
  <Application>Microsoft Office PowerPoint</Application>
  <PresentationFormat>Widescreen</PresentationFormat>
  <Paragraphs>29</Paragraphs>
  <Slides>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vt:i4>
      </vt:variant>
    </vt:vector>
  </HeadingPairs>
  <TitlesOfParts>
    <vt:vector size="13" baseType="lpstr">
      <vt:lpstr>Arial</vt:lpstr>
      <vt:lpstr>Bahnschrift Light</vt:lpstr>
      <vt:lpstr>Calibri</vt:lpstr>
      <vt:lpstr>Calibri Light</vt:lpstr>
      <vt:lpstr>Lucida Sans</vt:lpstr>
      <vt:lpstr>Tahoma</vt:lpstr>
      <vt:lpstr>Times New Roman</vt:lpstr>
      <vt:lpstr>Tema di Office</vt:lpstr>
      <vt:lpstr>La mortalità in Italia negli anni della pandemia</vt:lpstr>
      <vt:lpstr>La mortalità nelle province italiane</vt:lpstr>
      <vt:lpstr>La mortalità nelle province italiane nel 2020</vt:lpstr>
      <vt:lpstr>La mortalità nelle province italiane nel 2021</vt:lpstr>
      <vt:lpstr>La mortalità nelle province italiane nel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D'Anneo</dc:creator>
  <cp:lastModifiedBy>Girolamo D'Anneo</cp:lastModifiedBy>
  <cp:revision>17</cp:revision>
  <dcterms:created xsi:type="dcterms:W3CDTF">2022-04-03T16:23:48Z</dcterms:created>
  <dcterms:modified xsi:type="dcterms:W3CDTF">2023-06-09T10:32:31Z</dcterms:modified>
</cp:coreProperties>
</file>